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7" r:id="rId3"/>
  </p:sldIdLst>
  <p:sldSz cx="43891200" cy="38404800"/>
  <p:notesSz cx="31954788" cy="42833925"/>
  <p:custDataLst>
    <p:tags r:id="rId4"/>
  </p:custDataLst>
  <p:defaultTextStyle>
    <a:defPPr>
      <a:defRPr lang="en-US"/>
    </a:defPPr>
    <a:lvl1pPr algn="l" rtl="0" fontAlgn="base">
      <a:spcBef>
        <a:spcPct val="0"/>
      </a:spcBef>
      <a:spcAft>
        <a:spcPct val="0"/>
      </a:spcAft>
      <a:defRPr sz="8600" kern="1200">
        <a:solidFill>
          <a:schemeClr val="tx1"/>
        </a:solidFill>
        <a:latin typeface="Arial"/>
        <a:ea typeface="+mn-ea"/>
        <a:cs typeface="+mn-cs"/>
      </a:defRPr>
    </a:lvl1pPr>
    <a:lvl2pPr marL="457200" algn="l" rtl="0" fontAlgn="base">
      <a:spcBef>
        <a:spcPct val="0"/>
      </a:spcBef>
      <a:spcAft>
        <a:spcPct val="0"/>
      </a:spcAft>
      <a:defRPr sz="8600" kern="1200">
        <a:solidFill>
          <a:schemeClr val="tx1"/>
        </a:solidFill>
        <a:latin typeface="Arial"/>
        <a:ea typeface="+mn-ea"/>
        <a:cs typeface="+mn-cs"/>
      </a:defRPr>
    </a:lvl2pPr>
    <a:lvl3pPr marL="914400" algn="l" rtl="0" fontAlgn="base">
      <a:spcBef>
        <a:spcPct val="0"/>
      </a:spcBef>
      <a:spcAft>
        <a:spcPct val="0"/>
      </a:spcAft>
      <a:defRPr sz="8600" kern="1200">
        <a:solidFill>
          <a:schemeClr val="tx1"/>
        </a:solidFill>
        <a:latin typeface="Arial"/>
        <a:ea typeface="+mn-ea"/>
        <a:cs typeface="+mn-cs"/>
      </a:defRPr>
    </a:lvl3pPr>
    <a:lvl4pPr marL="1371600" algn="l" rtl="0" fontAlgn="base">
      <a:spcBef>
        <a:spcPct val="0"/>
      </a:spcBef>
      <a:spcAft>
        <a:spcPct val="0"/>
      </a:spcAft>
      <a:defRPr sz="8600" kern="1200">
        <a:solidFill>
          <a:schemeClr val="tx1"/>
        </a:solidFill>
        <a:latin typeface="Arial"/>
        <a:ea typeface="+mn-ea"/>
        <a:cs typeface="+mn-cs"/>
      </a:defRPr>
    </a:lvl4pPr>
    <a:lvl5pPr marL="1828800" algn="l" rtl="0" fontAlgn="base">
      <a:spcBef>
        <a:spcPct val="0"/>
      </a:spcBef>
      <a:spcAft>
        <a:spcPct val="0"/>
      </a:spcAft>
      <a:defRPr sz="8600" kern="1200">
        <a:solidFill>
          <a:schemeClr val="tx1"/>
        </a:solidFill>
        <a:latin typeface="Arial"/>
        <a:ea typeface="+mn-ea"/>
        <a:cs typeface="+mn-cs"/>
      </a:defRPr>
    </a:lvl5pPr>
    <a:lvl6pPr marL="2286000" algn="l" defTabSz="914400" rtl="0" eaLnBrk="1" latinLnBrk="0" hangingPunct="1">
      <a:defRPr sz="8600" kern="1200">
        <a:solidFill>
          <a:schemeClr val="tx1"/>
        </a:solidFill>
        <a:latin typeface="Arial"/>
        <a:ea typeface="+mn-ea"/>
        <a:cs typeface="+mn-cs"/>
      </a:defRPr>
    </a:lvl6pPr>
    <a:lvl7pPr marL="2743200" algn="l" defTabSz="914400" rtl="0" eaLnBrk="1" latinLnBrk="0" hangingPunct="1">
      <a:defRPr sz="8600" kern="1200">
        <a:solidFill>
          <a:schemeClr val="tx1"/>
        </a:solidFill>
        <a:latin typeface="Arial"/>
        <a:ea typeface="+mn-ea"/>
        <a:cs typeface="+mn-cs"/>
      </a:defRPr>
    </a:lvl7pPr>
    <a:lvl8pPr marL="3200400" algn="l" defTabSz="914400" rtl="0" eaLnBrk="1" latinLnBrk="0" hangingPunct="1">
      <a:defRPr sz="8600" kern="1200">
        <a:solidFill>
          <a:schemeClr val="tx1"/>
        </a:solidFill>
        <a:latin typeface="Arial"/>
        <a:ea typeface="+mn-ea"/>
        <a:cs typeface="+mn-cs"/>
      </a:defRPr>
    </a:lvl8pPr>
    <a:lvl9pPr marL="3657600" algn="l" defTabSz="914400" rtl="0" eaLnBrk="1" latinLnBrk="0" hangingPunct="1">
      <a:defRPr sz="86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83C"/>
    <a:srgbClr val="336699"/>
    <a:srgbClr val="FFFFFF"/>
    <a:srgbClr val="003366"/>
    <a:srgbClr val="003300"/>
    <a:srgbClr val="B9C6D5"/>
    <a:srgbClr val="92A6B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4" autoAdjust="0"/>
    <p:restoredTop sz="97820" autoAdjust="0"/>
  </p:normalViewPr>
  <p:slideViewPr>
    <p:cSldViewPr snapToGrid="0">
      <p:cViewPr varScale="1">
        <p:scale>
          <a:sx n="21" d="100"/>
          <a:sy n="21" d="100"/>
        </p:scale>
        <p:origin x="2694" y="90"/>
      </p:cViewPr>
      <p:guideLst>
        <p:guide orient="horz" pos="12096"/>
        <p:guide pos="13824"/>
      </p:guideLst>
    </p:cSldViewPr>
  </p:slideViewPr>
  <p:notesTextViewPr>
    <p:cViewPr>
      <p:scale>
        <a:sx n="100" d="100"/>
        <a:sy n="100" d="100"/>
      </p:scale>
      <p:origin x="0" y="0"/>
    </p:cViewPr>
  </p:notesTextViewPr>
  <p:sorterViewPr>
    <p:cViewPr>
      <p:scale>
        <a:sx n="66" d="100"/>
        <a:sy n="66" d="100"/>
      </p:scale>
      <p:origin x="0" y="120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13847762" cy="21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3075" name="Rectangle 3"/>
          <p:cNvSpPr>
            <a:spLocks noGrp="1" noChangeArrowheads="1"/>
          </p:cNvSpPr>
          <p:nvPr>
            <p:ph type="dt" idx="1"/>
          </p:nvPr>
        </p:nvSpPr>
        <p:spPr bwMode="auto">
          <a:xfrm>
            <a:off x="18100675" y="0"/>
            <a:ext cx="13846175" cy="21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6799263" y="3213100"/>
            <a:ext cx="18356262" cy="160623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195638" y="20345400"/>
            <a:ext cx="25563512" cy="1927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40684450"/>
            <a:ext cx="13847762" cy="21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3079" name="Rectangle 7"/>
          <p:cNvSpPr>
            <a:spLocks noGrp="1" noChangeArrowheads="1"/>
          </p:cNvSpPr>
          <p:nvPr>
            <p:ph type="sldNum" sz="quarter" idx="5"/>
          </p:nvPr>
        </p:nvSpPr>
        <p:spPr bwMode="auto">
          <a:xfrm>
            <a:off x="18100675" y="40684450"/>
            <a:ext cx="13846175" cy="21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C300F6BD-B799-4E72-B984-A1BEDA0C60D5}" type="slidenum">
              <a:rPr lang="en-US"/>
              <a:pPr>
                <a:defRPr/>
              </a:pPr>
              <a:t>‹#›</a:t>
            </a:fld>
          </a:p>
        </p:txBody>
      </p:sp>
    </p:spTree>
    <p:extLst>
      <p:ext uri="{BB962C8B-B14F-4D97-AF65-F5344CB8AC3E}">
        <p14:creationId xmlns:p14="http://schemas.microsoft.com/office/powerpoint/2010/main" val="3352191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pPr eaLnBrk="1" hangingPunct="1"/>
            <a:fld id="{DA305627-9934-4A2D-9D4B-61E45D874CFE}" type="slidenum">
              <a:rPr lang="en-US" sz="1200" smtClean="0"/>
              <a:pPr eaLnBrk="1" hangingPunct="1"/>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3292475" y="11930063"/>
            <a:ext cx="37306250" cy="8232775"/>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3363" y="21763038"/>
            <a:ext cx="30724475" cy="9813925"/>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59C3B7C4-4980-4F3B-8E39-1BF3C9E905A8}" type="slidenum">
              <a:rPr lang="en-US"/>
              <a:pPr>
                <a:defRPr/>
              </a:pPr>
              <a:t>‹#›</a:t>
            </a:fld>
          </a:p>
        </p:txBody>
      </p:sp>
    </p:spTree>
    <p:extLst>
      <p:ext uri="{BB962C8B-B14F-4D97-AF65-F5344CB8AC3E}">
        <p14:creationId xmlns:p14="http://schemas.microsoft.com/office/powerpoint/2010/main" val="180537433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EE5A0C0-99DE-4C58-A2CF-91C56488A33F}" type="slidenum">
              <a:rPr lang="en-US"/>
              <a:pPr>
                <a:defRPr/>
              </a:pPr>
              <a:t>‹#›</a:t>
            </a:fld>
          </a:p>
        </p:txBody>
      </p:sp>
    </p:spTree>
    <p:extLst>
      <p:ext uri="{BB962C8B-B14F-4D97-AF65-F5344CB8AC3E}">
        <p14:creationId xmlns:p14="http://schemas.microsoft.com/office/powerpoint/2010/main" val="134388111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31823025" y="1536700"/>
            <a:ext cx="9875838" cy="32769175"/>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2192338" y="1536700"/>
            <a:ext cx="29478288" cy="32769175"/>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F7B506EA-4EDE-4476-BDFA-F75F762C0AA4}" type="slidenum">
              <a:rPr lang="en-US"/>
              <a:pPr>
                <a:defRPr/>
              </a:pPr>
              <a:t>‹#›</a:t>
            </a:fld>
          </a:p>
        </p:txBody>
      </p:sp>
    </p:spTree>
    <p:extLst>
      <p:ext uri="{BB962C8B-B14F-4D97-AF65-F5344CB8AC3E}">
        <p14:creationId xmlns:p14="http://schemas.microsoft.com/office/powerpoint/2010/main" val="95902226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C53B061-9F0D-47FA-A034-4DC71BAE3BDC}" type="slidenum">
              <a:rPr lang="en-US"/>
              <a:pPr>
                <a:defRPr/>
              </a:pPr>
              <a:t>‹#›</a:t>
            </a:fld>
          </a:p>
        </p:txBody>
      </p:sp>
    </p:spTree>
    <p:extLst>
      <p:ext uri="{BB962C8B-B14F-4D97-AF65-F5344CB8AC3E}">
        <p14:creationId xmlns:p14="http://schemas.microsoft.com/office/powerpoint/2010/main" val="42859327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467100" y="24679275"/>
            <a:ext cx="37307838" cy="7626350"/>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6278225"/>
            <a:ext cx="37307838" cy="840105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D8F64F-27E4-40BF-A82D-B5C8535DE6AB}" type="slidenum">
              <a:rPr lang="en-US"/>
              <a:pPr>
                <a:defRPr/>
              </a:pPr>
              <a:t>‹#›</a:t>
            </a:fld>
          </a:p>
        </p:txBody>
      </p:sp>
    </p:spTree>
    <p:extLst>
      <p:ext uri="{BB962C8B-B14F-4D97-AF65-F5344CB8AC3E}">
        <p14:creationId xmlns:p14="http://schemas.microsoft.com/office/powerpoint/2010/main" val="22178008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2192338" y="8959850"/>
            <a:ext cx="19677062" cy="253460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8959850"/>
            <a:ext cx="19677062" cy="253460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FB909BA-AA15-4E81-A3A9-7D56C1517FD8}" type="slidenum">
              <a:rPr lang="en-US"/>
              <a:pPr>
                <a:defRPr/>
              </a:pPr>
              <a:t>‹#›</a:t>
            </a:fld>
          </a:p>
        </p:txBody>
      </p:sp>
    </p:spTree>
    <p:extLst>
      <p:ext uri="{BB962C8B-B14F-4D97-AF65-F5344CB8AC3E}">
        <p14:creationId xmlns:p14="http://schemas.microsoft.com/office/powerpoint/2010/main" val="37185749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193925" y="1538288"/>
            <a:ext cx="39503350" cy="64008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8596313"/>
            <a:ext cx="19392900" cy="3582987"/>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2179300"/>
            <a:ext cx="19392900" cy="22126575"/>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8596313"/>
            <a:ext cx="19400838" cy="3582987"/>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2179300"/>
            <a:ext cx="19400838" cy="22126575"/>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D3F7C788-BB1B-4F54-A60A-978AD76251C4}" type="slidenum">
              <a:rPr lang="en-US"/>
              <a:pPr>
                <a:defRPr/>
              </a:pPr>
              <a:t>‹#›</a:t>
            </a:fld>
          </a:p>
        </p:txBody>
      </p:sp>
    </p:spTree>
    <p:extLst>
      <p:ext uri="{BB962C8B-B14F-4D97-AF65-F5344CB8AC3E}">
        <p14:creationId xmlns:p14="http://schemas.microsoft.com/office/powerpoint/2010/main" val="28856463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91B3AAC9-2E31-473B-A781-A6CE66795EDB}" type="slidenum">
              <a:rPr lang="en-US"/>
              <a:pPr>
                <a:defRPr/>
              </a:pPr>
              <a:t>‹#›</a:t>
            </a:fld>
          </a:p>
        </p:txBody>
      </p:sp>
    </p:spTree>
    <p:extLst>
      <p:ext uri="{BB962C8B-B14F-4D97-AF65-F5344CB8AC3E}">
        <p14:creationId xmlns:p14="http://schemas.microsoft.com/office/powerpoint/2010/main" val="341514966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D4489CD1-47F4-479D-A401-36BAA38B4846}" type="slidenum">
              <a:rPr lang="en-US"/>
              <a:pPr>
                <a:defRPr/>
              </a:pPr>
              <a:t>‹#›</a:t>
            </a:fld>
          </a:p>
        </p:txBody>
      </p:sp>
    </p:spTree>
    <p:extLst>
      <p:ext uri="{BB962C8B-B14F-4D97-AF65-F5344CB8AC3E}">
        <p14:creationId xmlns:p14="http://schemas.microsoft.com/office/powerpoint/2010/main" val="147510884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2193925" y="1528763"/>
            <a:ext cx="14439900" cy="6507162"/>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528763"/>
            <a:ext cx="24536400" cy="32777112"/>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8035925"/>
            <a:ext cx="14439900" cy="2626995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FBCDB4D2-4B87-400C-805A-38AB2DD6A12E}" type="slidenum">
              <a:rPr lang="en-US"/>
              <a:pPr>
                <a:defRPr/>
              </a:pPr>
              <a:t>‹#›</a:t>
            </a:fld>
          </a:p>
        </p:txBody>
      </p:sp>
    </p:spTree>
    <p:extLst>
      <p:ext uri="{BB962C8B-B14F-4D97-AF65-F5344CB8AC3E}">
        <p14:creationId xmlns:p14="http://schemas.microsoft.com/office/powerpoint/2010/main" val="298508166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602663" y="26882725"/>
            <a:ext cx="26335038" cy="3175000"/>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432175"/>
            <a:ext cx="26335038" cy="23042562"/>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30057725"/>
            <a:ext cx="26335038" cy="4506913"/>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4560C1A-DB8E-47D1-B98B-BD7694329CDD}" type="slidenum">
              <a:rPr lang="en-US"/>
              <a:pPr>
                <a:defRPr/>
              </a:pPr>
              <a:t>‹#›</a:t>
            </a:fld>
          </a:p>
        </p:txBody>
      </p:sp>
    </p:spTree>
    <p:extLst>
      <p:ext uri="{BB962C8B-B14F-4D97-AF65-F5344CB8AC3E}">
        <p14:creationId xmlns:p14="http://schemas.microsoft.com/office/powerpoint/2010/main" val="35632999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2192338" y="1536700"/>
            <a:ext cx="39506525"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2192338" y="8959850"/>
            <a:ext cx="39506525" cy="2534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2338" y="34972625"/>
            <a:ext cx="102457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defTabSz="4389438">
              <a:defRPr sz="6700"/>
            </a:lvl1pPr>
          </a:lstStyle>
          <a:p>
            <a:pPr>
              <a:defRPr/>
            </a:pPr>
            <a:endParaRPr lang="en-US"/>
          </a:p>
        </p:txBody>
      </p:sp>
      <p:sp>
        <p:nvSpPr>
          <p:cNvPr id="1029" name="Rectangle 5"/>
          <p:cNvSpPr>
            <a:spLocks noGrp="1" noChangeArrowheads="1"/>
          </p:cNvSpPr>
          <p:nvPr>
            <p:ph type="ftr" sz="quarter" idx="3"/>
          </p:nvPr>
        </p:nvSpPr>
        <p:spPr bwMode="auto">
          <a:xfrm>
            <a:off x="14993938" y="34972625"/>
            <a:ext cx="139033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algn="ctr" defTabSz="4389438">
              <a:defRPr sz="6700"/>
            </a:lvl1pPr>
          </a:lstStyle>
          <a:p>
            <a:pPr>
              <a:defRPr/>
            </a:pPr>
            <a:endParaRPr lang="en-US"/>
          </a:p>
        </p:txBody>
      </p:sp>
      <p:sp>
        <p:nvSpPr>
          <p:cNvPr id="1030" name="Rectangle 6"/>
          <p:cNvSpPr>
            <a:spLocks noGrp="1" noChangeArrowheads="1"/>
          </p:cNvSpPr>
          <p:nvPr>
            <p:ph type="sldNum" sz="quarter" idx="4"/>
          </p:nvPr>
        </p:nvSpPr>
        <p:spPr bwMode="auto">
          <a:xfrm>
            <a:off x="31453138" y="34972625"/>
            <a:ext cx="102457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algn="r" defTabSz="4389438">
              <a:defRPr sz="6700"/>
            </a:lvl1pPr>
          </a:lstStyle>
          <a:p>
            <a:pPr>
              <a:defRPr/>
            </a:pPr>
            <a:fld id="{CB51872A-A2DF-4E39-9F75-577B287F0F49}" type="slidenum">
              <a:rPr lang="en-US"/>
              <a:pPr>
                <a:defRPr/>
              </a:pPr>
              <a:t>‹#›</a:t>
            </a:fld>
          </a:p>
        </p:txBody>
      </p:sp>
      <p:pic>
        <p:nvPicPr>
          <p:cNvPr id="1031" name="New picture"/>
          <p:cNvPicPr/>
          <p:nvPr/>
        </p:nvPicPr>
        <p:blipFill dpi="0">
          <a:blip r:embed="rId12"/>
          <a:stretch>
            <a:fillRect/>
          </a:stretch>
        </p:blipFill>
        <p:spPr>
          <a:xfrm rot="16200000">
            <a:off x="-11506200" y="19202400"/>
            <a:ext cx="14274800" cy="4368800"/>
          </a:xfrm>
          <a:prstGeom prst="rect">
            <a:avLst/>
          </a:prstGeom>
        </p:spPr>
      </p:pic>
      <p:pic>
        <p:nvPicPr>
          <p:cNvPr id="1032" name="New picture"/>
          <p:cNvPicPr/>
          <p:nvPr/>
        </p:nvPicPr>
        <p:blipFill dpi="0">
          <a:blip r:embed="rId12"/>
          <a:stretch>
            <a:fillRect/>
          </a:stretch>
        </p:blipFill>
        <p:spPr>
          <a:xfrm rot="5400000">
            <a:off x="41122600" y="19202400"/>
            <a:ext cx="14274800" cy="4368800"/>
          </a:xfrm>
          <a:prstGeom prst="rect">
            <a:avLst/>
          </a:prstGeom>
        </p:spPr>
      </p:pic>
      <p:pic>
        <p:nvPicPr>
          <p:cNvPr id="1033" name="New picture"/>
          <p:cNvPicPr/>
          <p:nvPr/>
        </p:nvPicPr>
        <p:blipFill dpi="0">
          <a:blip r:embed="rId13"/>
          <a:stretch>
            <a:fillRect/>
          </a:stretch>
        </p:blipFill>
        <p:spPr>
          <a:xfrm>
            <a:off x="6661150" y="38912800"/>
            <a:ext cx="30568900" cy="1549400"/>
          </a:xfrm>
          <a:prstGeom prst="rect">
            <a:avLst/>
          </a:prstGeom>
        </p:spPr>
      </p:pic>
      <p:sp>
        <p:nvSpPr>
          <p:cNvPr id="1034" name="New shape"/>
          <p:cNvSpPr/>
          <p:nvPr/>
        </p:nvSpPr>
        <p:spPr>
          <a:xfrm>
            <a:off x="6661150" y="394843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cellstructure  Size: 48x42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a:defRPr kern="1200" smtId="4294967295"/>
      </a:defPPr>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a:defRPr>
      </a:lvl2pPr>
      <a:lvl3pPr algn="ctr" defTabSz="4389438" rtl="0" eaLnBrk="0" fontAlgn="base" hangingPunct="0">
        <a:spcBef>
          <a:spcPct val="0"/>
        </a:spcBef>
        <a:spcAft>
          <a:spcPct val="0"/>
        </a:spcAft>
        <a:defRPr sz="21100">
          <a:solidFill>
            <a:schemeClr val="tx2"/>
          </a:solidFill>
          <a:latin typeface="Arial"/>
        </a:defRPr>
      </a:lvl3pPr>
      <a:lvl4pPr algn="ctr" defTabSz="4389438" rtl="0" eaLnBrk="0" fontAlgn="base" hangingPunct="0">
        <a:spcBef>
          <a:spcPct val="0"/>
        </a:spcBef>
        <a:spcAft>
          <a:spcPct val="0"/>
        </a:spcAft>
        <a:defRPr sz="21100">
          <a:solidFill>
            <a:schemeClr val="tx2"/>
          </a:solidFill>
          <a:latin typeface="Arial"/>
        </a:defRPr>
      </a:lvl4pPr>
      <a:lvl5pPr algn="ctr" defTabSz="4389438" rtl="0" eaLnBrk="0" fontAlgn="base" hangingPunct="0">
        <a:spcBef>
          <a:spcPct val="0"/>
        </a:spcBef>
        <a:spcAft>
          <a:spcPct val="0"/>
        </a:spcAft>
        <a:defRPr sz="21100">
          <a:solidFill>
            <a:schemeClr val="tx2"/>
          </a:solidFill>
          <a:latin typeface="Arial"/>
        </a:defRPr>
      </a:lvl5pPr>
      <a:lvl6pPr marL="457200" algn="ctr" defTabSz="4389438" rtl="0" fontAlgn="base">
        <a:spcBef>
          <a:spcPct val="0"/>
        </a:spcBef>
        <a:spcAft>
          <a:spcPct val="0"/>
        </a:spcAft>
        <a:defRPr sz="21100">
          <a:solidFill>
            <a:schemeClr val="tx2"/>
          </a:solidFill>
          <a:latin typeface="Arial"/>
        </a:defRPr>
      </a:lvl6pPr>
      <a:lvl7pPr marL="914400" algn="ctr" defTabSz="4389438" rtl="0" fontAlgn="base">
        <a:spcBef>
          <a:spcPct val="0"/>
        </a:spcBef>
        <a:spcAft>
          <a:spcPct val="0"/>
        </a:spcAft>
        <a:defRPr sz="21100">
          <a:solidFill>
            <a:schemeClr val="tx2"/>
          </a:solidFill>
          <a:latin typeface="Arial"/>
        </a:defRPr>
      </a:lvl7pPr>
      <a:lvl8pPr marL="1371600" algn="ctr" defTabSz="4389438" rtl="0" fontAlgn="base">
        <a:spcBef>
          <a:spcPct val="0"/>
        </a:spcBef>
        <a:spcAft>
          <a:spcPct val="0"/>
        </a:spcAft>
        <a:defRPr sz="21100">
          <a:solidFill>
            <a:schemeClr val="tx2"/>
          </a:solidFill>
          <a:latin typeface="Arial"/>
        </a:defRPr>
      </a:lvl8pPr>
      <a:lvl9pPr marL="1828800" algn="ctr" defTabSz="4389438" rtl="0" fontAlgn="base">
        <a:spcBef>
          <a:spcPct val="0"/>
        </a:spcBef>
        <a:spcAft>
          <a:spcPct val="0"/>
        </a:spcAft>
        <a:defRPr sz="21100">
          <a:solidFill>
            <a:schemeClr val="tx2"/>
          </a:solidFill>
          <a:latin typeface="Arial"/>
        </a:defRPr>
      </a:lvl9pPr>
    </p:titleStyle>
    <p:bodyStyle>
      <a:defPPr>
        <a:defRPr kern="1200" smtId="4294967295"/>
      </a:defPPr>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4">
            <a:duotone>
              <a:prstClr val="black"/>
              <a:schemeClr val="accent2">
                <a:tint val="45000"/>
                <a:satMod val="400000"/>
              </a:schemeClr>
            </a:duotone>
          </a:blip>
          <a:stretch>
            <a:fillRect/>
          </a:stretch>
        </a:blipFill>
        <a:effectLst/>
      </p:bgPr>
    </p:bg>
    <p:spTree>
      <p:nvGrpSpPr>
        <p:cNvPr id="1" name=""/>
        <p:cNvGrpSpPr/>
        <p:nvPr/>
      </p:nvGrpSpPr>
      <p:grpSpPr>
        <a:xfrm>
          <a:off x="0" y="0"/>
          <a:ext cx="0" cy="0"/>
        </a:xfrm>
      </p:grpSpPr>
      <p:sp>
        <p:nvSpPr>
          <p:cNvPr id="2050" name="Rectangle 52"/>
          <p:cNvSpPr>
            <a:spLocks noChangeArrowheads="1"/>
          </p:cNvSpPr>
          <p:nvPr/>
        </p:nvSpPr>
        <p:spPr bwMode="auto">
          <a:xfrm>
            <a:off x="1012825" y="24466550"/>
            <a:ext cx="9994900" cy="12515850"/>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spcBef>
                <a:spcPct val="50000"/>
              </a:spcBef>
            </a:pPr>
            <a:r>
              <a:rPr lang="en-GB" sz="4800" b="1"/>
              <a:t>Purpose</a:t>
            </a:r>
          </a:p>
          <a:p>
            <a:pPr eaLnBrk="0" hangingPunct="0">
              <a:lnSpc>
                <a:spcPct val="120000"/>
              </a:lnSpc>
              <a:spcBef>
                <a:spcPct val="50000"/>
              </a:spcBef>
            </a:pPr>
            <a:r>
              <a:rPr lang="en-AU" sz="3600"/>
              <a:t>Insert your text here. Insert your text here.  You can change the font size to fit your text.  You can also make this box shrink or grow with the amount of text.  Simply double click this text box, go to the “Text Box” tab, and check the option “Resize AutoShape to fit text”. Insert your text here.  You can change the font size to fit your text.  You can also make this box shrink or grow with the amount of text.  Simply double click this text box, go to the “Text Box” tab, and check the option “Resize AutoShape to fit text”.</a:t>
            </a:r>
          </a:p>
        </p:txBody>
      </p:sp>
      <p:sp>
        <p:nvSpPr>
          <p:cNvPr id="2051" name="Rectangle 53"/>
          <p:cNvSpPr>
            <a:spLocks noChangeArrowheads="1"/>
          </p:cNvSpPr>
          <p:nvPr/>
        </p:nvSpPr>
        <p:spPr bwMode="auto">
          <a:xfrm>
            <a:off x="1012825" y="10431463"/>
            <a:ext cx="9994900" cy="12895262"/>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lnSpc>
                <a:spcPct val="110000"/>
              </a:lnSpc>
              <a:spcBef>
                <a:spcPct val="50000"/>
              </a:spcBef>
            </a:pPr>
            <a:r>
              <a:rPr lang="en-GB" sz="4800" b="1"/>
              <a:t>Introduction</a:t>
            </a:r>
          </a:p>
          <a:p>
            <a:pPr eaLnBrk="0" hangingPunct="0">
              <a:lnSpc>
                <a:spcPct val="110000"/>
              </a:lnSpc>
              <a:spcBef>
                <a:spcPct val="50000"/>
              </a:spcBef>
            </a:pPr>
            <a:r>
              <a:rPr lang="en-AU" sz="3600"/>
              <a:t>Insert your text here.  You can change the font size to fit your text.  You can also make this box shrink or grow with the amount of text.  Simply double click this text box, go to the “Text Box” tab, and check the option “Resize AutoShape to fit text”. Insert your text here.  You can change the font size to fit your text.  You can also make this box shrink or grow with the amount of text.  Simply double click this text box, go to the “Text Box” tab, and check the option “Resize AutoShape to fit text”. Insert your text here.  You can change the font size to fit your text.  You can also make this box shrink or grow with the amount of text.  Simply double click this text box, go to the “Text Box” tab, and check the option “Resize AutoShape to fit text”.</a:t>
            </a:r>
            <a:endParaRPr lang="en-US" sz="3600"/>
          </a:p>
        </p:txBody>
      </p:sp>
      <p:sp>
        <p:nvSpPr>
          <p:cNvPr id="2052" name="Rectangle 55"/>
          <p:cNvSpPr>
            <a:spLocks noChangeArrowheads="1"/>
          </p:cNvSpPr>
          <p:nvPr/>
        </p:nvSpPr>
        <p:spPr bwMode="auto">
          <a:xfrm>
            <a:off x="22253575" y="10490200"/>
            <a:ext cx="9994900" cy="26550938"/>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spcBef>
                <a:spcPct val="50000"/>
              </a:spcBef>
            </a:pPr>
            <a:r>
              <a:rPr lang="en-GB" sz="4800" b="1"/>
              <a:t>Results</a:t>
            </a:r>
          </a:p>
          <a:p>
            <a:pPr eaLnBrk="0" hangingPunct="0">
              <a:spcBef>
                <a:spcPct val="50000"/>
              </a:spcBef>
            </a:pPr>
            <a:r>
              <a:rPr lang="en-AU" sz="3600"/>
              <a:t>Insert your text here.</a:t>
            </a:r>
            <a:endParaRPr lang="en-US" sz="3600"/>
          </a:p>
        </p:txBody>
      </p:sp>
      <p:sp>
        <p:nvSpPr>
          <p:cNvPr id="2320" name="Rectangle 49"/>
          <p:cNvSpPr>
            <a:spLocks noChangeArrowheads="1"/>
          </p:cNvSpPr>
          <p:nvPr/>
        </p:nvSpPr>
        <p:spPr bwMode="auto">
          <a:xfrm>
            <a:off x="1012825" y="1166813"/>
            <a:ext cx="35337750" cy="8196262"/>
          </a:xfrm>
          <a:prstGeom prst="rect">
            <a:avLst/>
          </a:prstGeom>
          <a:gradFill rotWithShape="0">
            <a:gsLst>
              <a:gs pos="45000">
                <a:schemeClr val="accent2">
                  <a:lumMod val="50000"/>
                </a:schemeClr>
              </a:gs>
              <a:gs pos="0">
                <a:schemeClr val="tx1"/>
              </a:gs>
              <a:gs pos="100000">
                <a:schemeClr val="accent2"/>
              </a:gs>
            </a:gsLst>
            <a:lin ang="0" scaled="1"/>
            <a:tileRect/>
          </a:gradFill>
          <a:ln w="38100">
            <a:solidFill>
              <a:schemeClr val="tx1"/>
            </a:solidFill>
            <a:miter lim="800000"/>
          </a:ln>
        </p:spPr>
        <p:txBody>
          <a:bodyPr wrap="none" anchor="ctr"/>
          <a:lstStyle>
            <a:defPPr>
              <a:defRPr kern="1200" smtId="4294967295"/>
            </a:defPPr>
          </a:lstStyle>
          <a:p>
            <a:pPr>
              <a:defRPr/>
            </a:pPr>
            <a:endParaRPr lang="en-US"/>
          </a:p>
        </p:txBody>
      </p:sp>
      <p:sp>
        <p:nvSpPr>
          <p:cNvPr id="2054" name="Text Box 57"/>
          <p:cNvSpPr txBox="1">
            <a:spLocks noChangeArrowheads="1"/>
          </p:cNvSpPr>
          <p:nvPr/>
        </p:nvSpPr>
        <p:spPr bwMode="auto">
          <a:xfrm>
            <a:off x="1087438" y="1289050"/>
            <a:ext cx="35148838" cy="3657600"/>
          </a:xfrm>
          <a:prstGeom prst="rect">
            <a:avLst/>
          </a:prstGeom>
          <a:noFill/>
          <a:ln>
            <a:noFill/>
          </a:ln>
          <a:effectLst>
            <a:outerShdw dist="53882" dir="2700000" algn="ctr" rotWithShape="0">
              <a:srgbClr val="14283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6699"/>
                </a:solidFill>
                <a:miter lim="800000"/>
                <a:headEnd/>
                <a:tailEnd/>
              </a14:hiddenLine>
            </a:ext>
          </a:extLst>
        </p:spPr>
        <p:txBody>
          <a:bodyPr lIns="540000" tIns="0" rIns="540000" bIns="0">
            <a:spAutoFit/>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r>
              <a:rPr lang="en-GB" sz="12000" b="1" i="1">
                <a:solidFill>
                  <a:srgbClr val="FFFFFF"/>
                </a:solidFill>
                <a:latin typeface="Times New Roman" pitchFamily="18" charset="0"/>
              </a:rPr>
              <a:t>Insert Your Two-Line Title</a:t>
            </a:r>
          </a:p>
          <a:p>
            <a:r>
              <a:rPr lang="en-GB" sz="12000" b="1" i="1">
                <a:solidFill>
                  <a:srgbClr val="FFFFFF"/>
                </a:solidFill>
                <a:latin typeface="Times New Roman" pitchFamily="18" charset="0"/>
              </a:rPr>
              <a:t>Right Here</a:t>
            </a:r>
            <a:endParaRPr lang="en-AU" sz="12000" b="1" i="1">
              <a:solidFill>
                <a:srgbClr val="FFFFFF"/>
              </a:solidFill>
              <a:latin typeface="Times New Roman" pitchFamily="18" charset="0"/>
            </a:endParaRPr>
          </a:p>
        </p:txBody>
      </p:sp>
      <p:sp>
        <p:nvSpPr>
          <p:cNvPr id="2055" name="Text Box 58"/>
          <p:cNvSpPr txBox="1">
            <a:spLocks noChangeArrowheads="1"/>
          </p:cNvSpPr>
          <p:nvPr/>
        </p:nvSpPr>
        <p:spPr bwMode="auto">
          <a:xfrm>
            <a:off x="1120775" y="6550025"/>
            <a:ext cx="35120262" cy="1889125"/>
          </a:xfrm>
          <a:prstGeom prst="rect">
            <a:avLst/>
          </a:prstGeom>
          <a:noFill/>
          <a:ln>
            <a:noFill/>
          </a:ln>
          <a:effectLst>
            <a:outerShdw dist="53882" dir="2700000" algn="ctr" rotWithShape="0">
              <a:srgbClr val="14283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360000" tIns="0" rIns="360000" bIns="0">
            <a:spAutoFit/>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r>
              <a:rPr lang="en-GB" sz="6200" b="1">
                <a:solidFill>
                  <a:srgbClr val="FFFFFF"/>
                </a:solidFill>
              </a:rPr>
              <a:t>The Authors’ Names Can Go Here</a:t>
            </a:r>
          </a:p>
          <a:p>
            <a:r>
              <a:rPr lang="en-GB" sz="6200">
                <a:solidFill>
                  <a:srgbClr val="FFFFFF"/>
                </a:solidFill>
              </a:rPr>
              <a:t>Institution Names Can Go Here</a:t>
            </a:r>
          </a:p>
        </p:txBody>
      </p:sp>
      <p:sp>
        <p:nvSpPr>
          <p:cNvPr id="2056" name="Rectangle 50"/>
          <p:cNvSpPr>
            <a:spLocks noChangeArrowheads="1"/>
          </p:cNvSpPr>
          <p:nvPr/>
        </p:nvSpPr>
        <p:spPr bwMode="auto">
          <a:xfrm>
            <a:off x="32873950" y="30314900"/>
            <a:ext cx="9994900" cy="6667500"/>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r>
              <a:rPr lang="en-GB" sz="4800" b="1"/>
              <a:t>Disclosure</a:t>
            </a:r>
          </a:p>
          <a:p>
            <a:pPr eaLnBrk="0" hangingPunct="0"/>
            <a:r>
              <a:rPr lang="en-AU" sz="3200" i="1"/>
              <a:t>Insert your text here.</a:t>
            </a:r>
          </a:p>
        </p:txBody>
      </p:sp>
      <p:sp>
        <p:nvSpPr>
          <p:cNvPr id="2057" name="Rectangle 51"/>
          <p:cNvSpPr>
            <a:spLocks noChangeArrowheads="1"/>
          </p:cNvSpPr>
          <p:nvPr/>
        </p:nvSpPr>
        <p:spPr bwMode="auto">
          <a:xfrm>
            <a:off x="32873950" y="22239288"/>
            <a:ext cx="9994900" cy="7378700"/>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lnSpc>
                <a:spcPct val="110000"/>
              </a:lnSpc>
              <a:spcBef>
                <a:spcPct val="50000"/>
              </a:spcBef>
            </a:pPr>
            <a:r>
              <a:rPr lang="en-GB" sz="4800" b="1"/>
              <a:t>Conclusion</a:t>
            </a:r>
          </a:p>
          <a:p>
            <a:pPr eaLnBrk="0" hangingPunct="0">
              <a:lnSpc>
                <a:spcPct val="110000"/>
              </a:lnSpc>
              <a:spcBef>
                <a:spcPct val="50000"/>
              </a:spcBef>
            </a:pPr>
            <a:r>
              <a:rPr lang="en-AU" sz="3600"/>
              <a:t>Insert your text here. Insert your text here.  You can change the font size to fit your text.  You can also make this box shrink or grow with the amount of text.  Simply double click this text box, go to the “Text Box” tab, and check the option “Resize AutoShape to fit text”.</a:t>
            </a:r>
            <a:endParaRPr lang="en-US" sz="4000" b="1"/>
          </a:p>
        </p:txBody>
      </p:sp>
      <p:sp>
        <p:nvSpPr>
          <p:cNvPr id="2058" name="Rectangle 56"/>
          <p:cNvSpPr>
            <a:spLocks noChangeArrowheads="1"/>
          </p:cNvSpPr>
          <p:nvPr/>
        </p:nvSpPr>
        <p:spPr bwMode="auto">
          <a:xfrm>
            <a:off x="32873950" y="10431463"/>
            <a:ext cx="9994900" cy="11171237"/>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lnSpc>
                <a:spcPct val="110000"/>
              </a:lnSpc>
              <a:spcBef>
                <a:spcPct val="50000"/>
              </a:spcBef>
            </a:pPr>
            <a:r>
              <a:rPr lang="en-GB" sz="4800" b="1"/>
              <a:t>Discussion</a:t>
            </a:r>
            <a:endParaRPr lang="en-AU" sz="4800"/>
          </a:p>
          <a:p>
            <a:pPr eaLnBrk="0" hangingPunct="0">
              <a:lnSpc>
                <a:spcPct val="110000"/>
              </a:lnSpc>
              <a:spcBef>
                <a:spcPct val="50000"/>
              </a:spcBef>
            </a:pPr>
            <a:r>
              <a:rPr lang="en-AU" sz="3600"/>
              <a:t>Insert your text here. Insert your text here.  You can change the font size to fit your text.  You can also make this box shrink or grow with the amount of text.  Simply double click this text box, go to the “Text Box” tab, and check the option “Resize AutoShape to fit text”. Insert your text here.  You can change the font size to fit your text.  You can also make this box shrink or grow with the amount of text.  Simply double click this text box, go to the “Text Box” tab, and check the option “Resize AutoShape to fit text”.</a:t>
            </a:r>
            <a:endParaRPr lang="en-US" sz="3600"/>
          </a:p>
        </p:txBody>
      </p:sp>
      <p:sp>
        <p:nvSpPr>
          <p:cNvPr id="2059" name="Text Box 61"/>
          <p:cNvSpPr txBox="1">
            <a:spLocks noChangeArrowheads="1"/>
          </p:cNvSpPr>
          <p:nvPr/>
        </p:nvSpPr>
        <p:spPr bwMode="auto">
          <a:xfrm>
            <a:off x="32873950" y="37249100"/>
            <a:ext cx="9994900" cy="676275"/>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pPr algn="r">
              <a:spcBef>
                <a:spcPct val="50000"/>
              </a:spcBef>
            </a:pPr>
            <a:r>
              <a:rPr lang="en-US" sz="3200">
                <a:solidFill>
                  <a:schemeClr val="bg1"/>
                </a:solidFill>
              </a:rPr>
              <a:t>Acknowledgements can go here.</a:t>
            </a:r>
          </a:p>
        </p:txBody>
      </p:sp>
      <p:sp>
        <p:nvSpPr>
          <p:cNvPr id="2061" name="Rectangle 54"/>
          <p:cNvSpPr>
            <a:spLocks noChangeArrowheads="1"/>
          </p:cNvSpPr>
          <p:nvPr/>
        </p:nvSpPr>
        <p:spPr bwMode="auto">
          <a:xfrm>
            <a:off x="11633200" y="10431463"/>
            <a:ext cx="9994900" cy="26550938"/>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marL="381000" indent="-381000" eaLnBrk="0" hangingPunct="0">
              <a:spcBef>
                <a:spcPct val="50000"/>
              </a:spcBef>
            </a:pPr>
            <a:r>
              <a:rPr lang="en-GB" sz="4800" b="1"/>
              <a:t>Methods</a:t>
            </a:r>
          </a:p>
          <a:p>
            <a:pPr marL="381000" indent="-381000" eaLnBrk="0" hangingPunct="0">
              <a:spcBef>
                <a:spcPct val="50000"/>
              </a:spcBef>
              <a:buSzPct val="60000"/>
              <a:buFont typeface="Monotype Sorts" pitchFamily="2" charset="2"/>
              <a:buChar char="n"/>
            </a:pPr>
            <a:r>
              <a:rPr lang="en-AU" sz="3600"/>
              <a:t>First point can go here</a:t>
            </a:r>
          </a:p>
          <a:p>
            <a:pPr marL="381000" indent="-381000" eaLnBrk="0" hangingPunct="0">
              <a:spcBef>
                <a:spcPct val="50000"/>
              </a:spcBef>
              <a:buSzPct val="60000"/>
              <a:buFont typeface="Monotype Sorts" pitchFamily="2" charset="2"/>
              <a:buChar char="n"/>
            </a:pPr>
            <a:r>
              <a:rPr lang="en-AU" sz="3600"/>
              <a:t>Second point can go here</a:t>
            </a:r>
          </a:p>
        </p:txBody>
      </p:sp>
      <p:sp>
        <p:nvSpPr>
          <p:cNvPr id="2062" name="Rectangle 60"/>
          <p:cNvSpPr>
            <a:spLocks noChangeArrowheads="1"/>
          </p:cNvSpPr>
          <p:nvPr/>
        </p:nvSpPr>
        <p:spPr bwMode="auto">
          <a:xfrm>
            <a:off x="12033250" y="27759025"/>
            <a:ext cx="9144000" cy="8323263"/>
          </a:xfrm>
          <a:prstGeom prst="rect">
            <a:avLst/>
          </a:prstGeom>
          <a:solidFill>
            <a:srgbClr val="EEEEEE"/>
          </a:solidFill>
          <a:ln w="9525">
            <a:solidFill>
              <a:srgbClr val="336699"/>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pPr algn="ctr" defTabSz="4389438"/>
            <a:r>
              <a:rPr lang="en-US" sz="5200" b="1">
                <a:solidFill>
                  <a:srgbClr val="FF0000"/>
                </a:solidFill>
              </a:rPr>
              <a:t>Another graphic or chart </a:t>
            </a:r>
          </a:p>
          <a:p>
            <a:pPr algn="ctr" defTabSz="4389438"/>
            <a:r>
              <a:rPr lang="en-US" sz="5200" b="1">
                <a:solidFill>
                  <a:srgbClr val="FF0000"/>
                </a:solidFill>
              </a:rPr>
              <a:t>can go here</a:t>
            </a:r>
          </a:p>
        </p:txBody>
      </p:sp>
      <p:sp>
        <p:nvSpPr>
          <p:cNvPr id="2063" name="Text Box 64"/>
          <p:cNvSpPr txBox="1">
            <a:spLocks noChangeArrowheads="1"/>
          </p:cNvSpPr>
          <p:nvPr/>
        </p:nvSpPr>
        <p:spPr bwMode="auto">
          <a:xfrm>
            <a:off x="12055475" y="36166425"/>
            <a:ext cx="8982075" cy="4572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rIns="0">
            <a:spAutoFit/>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pPr>
              <a:spcBef>
                <a:spcPct val="50000"/>
              </a:spcBef>
            </a:pPr>
            <a:r>
              <a:rPr lang="en-AU" sz="2400" i="1"/>
              <a:t>Your caption can go here.</a:t>
            </a:r>
          </a:p>
        </p:txBody>
      </p:sp>
      <p:sp>
        <p:nvSpPr>
          <p:cNvPr id="2064" name="Text Box 74"/>
          <p:cNvSpPr txBox="1">
            <a:spLocks noChangeArrowheads="1"/>
          </p:cNvSpPr>
          <p:nvPr/>
        </p:nvSpPr>
        <p:spPr bwMode="auto">
          <a:xfrm>
            <a:off x="11915775" y="14043025"/>
            <a:ext cx="9480550" cy="1040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lnSpc>
                <a:spcPct val="110000"/>
              </a:lnSpc>
              <a:spcBef>
                <a:spcPct val="50000"/>
              </a:spcBef>
            </a:pPr>
            <a:r>
              <a:rPr lang="en-US" sz="3600"/>
              <a:t>Insert your text here.  You can change the font size to fit your text.  You can also make this box shrink or grow with the amount of text.  Simply double click this text box, go to the “Text Box” tab, and check the option “Resize AutoShape to fit text”. Insert your text here.  You can change the font size to fit your text.  You can also make this box shrink or grow with the amount of text.  Simply double click this text box, go to the “Text Box” tab, and check the option “Resize AutoShape to fit text”. Insert your text here.  You can change the font size to fit your text.  You can also make this box shrink or grow with the amount of text.  Simply double click this text box, go to the “Text Box” tab, and check the option “Resize AutoShape to fit text”.</a:t>
            </a:r>
          </a:p>
        </p:txBody>
      </p:sp>
      <p:sp>
        <p:nvSpPr>
          <p:cNvPr id="2065" name="Text Box 75"/>
          <p:cNvSpPr txBox="1">
            <a:spLocks noChangeArrowheads="1"/>
          </p:cNvSpPr>
          <p:nvPr/>
        </p:nvSpPr>
        <p:spPr bwMode="auto">
          <a:xfrm>
            <a:off x="22486938" y="13115925"/>
            <a:ext cx="9537700" cy="662146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903" tIns="51952" rIns="103903" bIns="51952">
            <a:spAutoFit/>
          </a:bodyPr>
          <a:lstStyle>
            <a:defPPr>
              <a:defRPr kern="1200" smtId="4294967295"/>
            </a:defPPr>
            <a:lvl1pPr defTabSz="4937125" eaLnBrk="0" hangingPunct="0">
              <a:defRPr sz="8600">
                <a:solidFill>
                  <a:schemeClr val="tx1"/>
                </a:solidFill>
                <a:latin typeface="Arial"/>
              </a:defRPr>
            </a:lvl1pPr>
            <a:lvl2pPr marL="742950" indent="-285750" defTabSz="4937125" eaLnBrk="0" hangingPunct="0">
              <a:defRPr sz="8600">
                <a:solidFill>
                  <a:schemeClr val="tx1"/>
                </a:solidFill>
                <a:latin typeface="Arial"/>
              </a:defRPr>
            </a:lvl2pPr>
            <a:lvl3pPr marL="1143000" indent="-228600" defTabSz="4937125" eaLnBrk="0" hangingPunct="0">
              <a:defRPr sz="8600">
                <a:solidFill>
                  <a:schemeClr val="tx1"/>
                </a:solidFill>
                <a:latin typeface="Arial"/>
              </a:defRPr>
            </a:lvl3pPr>
            <a:lvl4pPr marL="1600200" indent="-228600" defTabSz="4937125" eaLnBrk="0" hangingPunct="0">
              <a:defRPr sz="8600">
                <a:solidFill>
                  <a:schemeClr val="tx1"/>
                </a:solidFill>
                <a:latin typeface="Arial"/>
              </a:defRPr>
            </a:lvl4pPr>
            <a:lvl5pPr marL="2057400" indent="-228600" defTabSz="4937125" eaLnBrk="0" hangingPunct="0">
              <a:defRPr sz="8600">
                <a:solidFill>
                  <a:schemeClr val="tx1"/>
                </a:solidFill>
                <a:latin typeface="Arial"/>
              </a:defRPr>
            </a:lvl5pPr>
            <a:lvl6pPr marL="2514600" indent="-228600" defTabSz="4937125" eaLnBrk="0" fontAlgn="base" hangingPunct="0">
              <a:spcBef>
                <a:spcPct val="0"/>
              </a:spcBef>
              <a:spcAft>
                <a:spcPct val="0"/>
              </a:spcAft>
              <a:defRPr sz="8600">
                <a:solidFill>
                  <a:schemeClr val="tx1"/>
                </a:solidFill>
                <a:latin typeface="Arial"/>
              </a:defRPr>
            </a:lvl6pPr>
            <a:lvl7pPr marL="2971800" indent="-228600" defTabSz="4937125" eaLnBrk="0" fontAlgn="base" hangingPunct="0">
              <a:spcBef>
                <a:spcPct val="0"/>
              </a:spcBef>
              <a:spcAft>
                <a:spcPct val="0"/>
              </a:spcAft>
              <a:defRPr sz="8600">
                <a:solidFill>
                  <a:schemeClr val="tx1"/>
                </a:solidFill>
                <a:latin typeface="Arial"/>
              </a:defRPr>
            </a:lvl7pPr>
            <a:lvl8pPr marL="3429000" indent="-228600" defTabSz="4937125" eaLnBrk="0" fontAlgn="base" hangingPunct="0">
              <a:spcBef>
                <a:spcPct val="0"/>
              </a:spcBef>
              <a:spcAft>
                <a:spcPct val="0"/>
              </a:spcAft>
              <a:defRPr sz="8600">
                <a:solidFill>
                  <a:schemeClr val="tx1"/>
                </a:solidFill>
                <a:latin typeface="Arial"/>
              </a:defRPr>
            </a:lvl8pPr>
            <a:lvl9pPr marL="3886200" indent="-228600" defTabSz="4937125" eaLnBrk="0" fontAlgn="base" hangingPunct="0">
              <a:spcBef>
                <a:spcPct val="0"/>
              </a:spcBef>
              <a:spcAft>
                <a:spcPct val="0"/>
              </a:spcAft>
              <a:defRPr sz="8600">
                <a:solidFill>
                  <a:schemeClr val="tx1"/>
                </a:solidFill>
                <a:latin typeface="Arial"/>
              </a:defRPr>
            </a:lvl9pPr>
          </a:lstStyle>
          <a:p>
            <a:pPr eaLnBrk="1" hangingPunct="1">
              <a:lnSpc>
                <a:spcPct val="50000"/>
              </a:lnSpc>
              <a:spcBef>
                <a:spcPct val="50000"/>
              </a:spcBef>
            </a:pPr>
            <a:endParaRPr lang="en-US" sz="2400" b="1"/>
          </a:p>
          <a:p>
            <a:pPr eaLnBrk="1" hangingPunct="1">
              <a:lnSpc>
                <a:spcPct val="25000"/>
              </a:lnSpc>
              <a:spcBef>
                <a:spcPct val="50000"/>
              </a:spcBef>
            </a:pPr>
            <a:r>
              <a:rPr lang="en-US" sz="2400" b="1"/>
              <a:t>  Table 1. </a:t>
            </a:r>
            <a:r>
              <a:rPr lang="en-US" sz="2400"/>
              <a:t>magna non (n=17)</a:t>
            </a:r>
          </a:p>
          <a:p>
            <a:pPr eaLnBrk="1" hangingPunct="1">
              <a:lnSpc>
                <a:spcPct val="25000"/>
              </a:lnSpc>
              <a:spcBef>
                <a:spcPct val="50000"/>
              </a:spcBef>
            </a:pPr>
            <a:r>
              <a:rPr lang="en-US" sz="2400"/>
              <a:t>   -------------------------------------------------------------------------------------</a:t>
            </a:r>
          </a:p>
          <a:p>
            <a:pPr eaLnBrk="1" hangingPunct="1">
              <a:lnSpc>
                <a:spcPct val="25000"/>
              </a:lnSpc>
              <a:spcBef>
                <a:spcPct val="50000"/>
              </a:spcBef>
            </a:pPr>
            <a:r>
              <a:rPr lang="en-US" sz="2400"/>
              <a:t>    Characteristic	</a:t>
            </a:r>
          </a:p>
          <a:p>
            <a:pPr eaLnBrk="1" hangingPunct="1">
              <a:lnSpc>
                <a:spcPct val="25000"/>
              </a:lnSpc>
              <a:spcBef>
                <a:spcPct val="50000"/>
              </a:spcBef>
            </a:pPr>
            <a:r>
              <a:rPr lang="en-US" sz="2400"/>
              <a:t>   -------------------------------------------------------------------------------------</a:t>
            </a:r>
          </a:p>
          <a:p>
            <a:pPr eaLnBrk="1" hangingPunct="1">
              <a:lnSpc>
                <a:spcPct val="50000"/>
              </a:lnSpc>
              <a:spcBef>
                <a:spcPct val="50000"/>
              </a:spcBef>
            </a:pPr>
            <a:r>
              <a:rPr lang="en-US" sz="2400"/>
              <a:t>     Age (years)	                       60.9 </a:t>
            </a:r>
            <a:r>
              <a:rPr lang="en-US" sz="2400" u="sng"/>
              <a:t>+</a:t>
            </a:r>
            <a:r>
              <a:rPr lang="en-US" sz="2400"/>
              <a:t> 9.2</a:t>
            </a:r>
          </a:p>
          <a:p>
            <a:pPr eaLnBrk="1" hangingPunct="1">
              <a:lnSpc>
                <a:spcPct val="50000"/>
              </a:lnSpc>
              <a:spcBef>
                <a:spcPct val="50000"/>
              </a:spcBef>
            </a:pPr>
            <a:r>
              <a:rPr lang="en-US" sz="2400"/>
              <a:t>     Parity*	                                3</a:t>
            </a:r>
          </a:p>
          <a:p>
            <a:pPr eaLnBrk="1" hangingPunct="1">
              <a:lnSpc>
                <a:spcPct val="50000"/>
              </a:lnSpc>
              <a:spcBef>
                <a:spcPct val="50000"/>
              </a:spcBef>
            </a:pPr>
            <a:r>
              <a:rPr lang="en-US" sz="2400"/>
              <a:t>     Menopausal	                          17 (100)</a:t>
            </a:r>
          </a:p>
          <a:p>
            <a:pPr eaLnBrk="1" hangingPunct="1">
              <a:lnSpc>
                <a:spcPct val="50000"/>
              </a:lnSpc>
              <a:spcBef>
                <a:spcPct val="50000"/>
              </a:spcBef>
            </a:pPr>
            <a:r>
              <a:rPr lang="en-US" sz="2400"/>
              <a:t>     Hormone therapy	                             9 (52.9)</a:t>
            </a:r>
          </a:p>
          <a:p>
            <a:pPr eaLnBrk="1" hangingPunct="1">
              <a:lnSpc>
                <a:spcPct val="50000"/>
              </a:lnSpc>
              <a:spcBef>
                <a:spcPct val="50000"/>
              </a:spcBef>
            </a:pPr>
            <a:r>
              <a:rPr lang="en-US" sz="2400"/>
              <a:t>     Previous posterior repair                                       7 (41.2)</a:t>
            </a:r>
          </a:p>
          <a:p>
            <a:pPr eaLnBrk="1" hangingPunct="1">
              <a:lnSpc>
                <a:spcPct val="50000"/>
              </a:lnSpc>
              <a:spcBef>
                <a:spcPct val="50000"/>
              </a:spcBef>
            </a:pPr>
            <a:r>
              <a:rPr lang="en-US" sz="2400"/>
              <a:t>     Defecatory symptoms	                             9 (52.9)</a:t>
            </a:r>
          </a:p>
          <a:p>
            <a:pPr eaLnBrk="1" hangingPunct="1">
              <a:lnSpc>
                <a:spcPct val="50000"/>
              </a:lnSpc>
              <a:spcBef>
                <a:spcPct val="50000"/>
              </a:spcBef>
            </a:pPr>
            <a:r>
              <a:rPr lang="en-US" sz="2400"/>
              <a:t>     Bulge symptoms                                                  15 (88.2)</a:t>
            </a:r>
          </a:p>
          <a:p>
            <a:pPr eaLnBrk="1" hangingPunct="1">
              <a:lnSpc>
                <a:spcPct val="50000"/>
              </a:lnSpc>
              <a:spcBef>
                <a:spcPct val="50000"/>
              </a:spcBef>
            </a:pPr>
            <a:r>
              <a:rPr lang="en-US" sz="2400"/>
              <a:t>     POP-Q stage of posterior wall prolapse*                  2</a:t>
            </a:r>
          </a:p>
          <a:p>
            <a:pPr eaLnBrk="1" hangingPunct="1">
              <a:lnSpc>
                <a:spcPct val="50000"/>
              </a:lnSpc>
              <a:spcBef>
                <a:spcPct val="50000"/>
              </a:spcBef>
            </a:pPr>
            <a:r>
              <a:rPr lang="en-US" sz="2400"/>
              <a:t>     Point Ap on POP-Q*	                                  +1.0</a:t>
            </a:r>
          </a:p>
          <a:p>
            <a:pPr eaLnBrk="1" hangingPunct="1">
              <a:lnSpc>
                <a:spcPct val="50000"/>
              </a:lnSpc>
              <a:spcBef>
                <a:spcPct val="50000"/>
              </a:spcBef>
            </a:pPr>
            <a:r>
              <a:rPr lang="en-US" sz="2400"/>
              <a:t>     Concurrent urogynecologic procedures                 9 (52.9)</a:t>
            </a:r>
          </a:p>
          <a:p>
            <a:pPr eaLnBrk="1" hangingPunct="1">
              <a:lnSpc>
                <a:spcPct val="50000"/>
              </a:lnSpc>
              <a:spcBef>
                <a:spcPct val="50000"/>
              </a:spcBef>
            </a:pPr>
            <a:r>
              <a:rPr lang="en-US" sz="2400"/>
              <a:t>     Site-specific defect                                                 5 (29.4)    </a:t>
            </a:r>
          </a:p>
          <a:p>
            <a:pPr eaLnBrk="1" hangingPunct="1">
              <a:lnSpc>
                <a:spcPct val="25000"/>
              </a:lnSpc>
              <a:spcBef>
                <a:spcPct val="50000"/>
              </a:spcBef>
            </a:pPr>
            <a:r>
              <a:rPr lang="en-US" sz="2400"/>
              <a:t>    -------------------------------------------------------------------------------------</a:t>
            </a:r>
          </a:p>
          <a:p>
            <a:pPr eaLnBrk="1" hangingPunct="1">
              <a:lnSpc>
                <a:spcPct val="25000"/>
              </a:lnSpc>
              <a:spcBef>
                <a:spcPct val="50000"/>
              </a:spcBef>
            </a:pPr>
            <a:r>
              <a:rPr lang="en-US" sz="2400"/>
              <a:t>     Data are presented as mean </a:t>
            </a:r>
            <a:r>
              <a:rPr lang="en-US" sz="2400" u="sng"/>
              <a:t>+</a:t>
            </a:r>
            <a:r>
              <a:rPr lang="en-US" sz="2400"/>
              <a:t> standard deviation or n (%)            </a:t>
            </a:r>
          </a:p>
          <a:p>
            <a:pPr eaLnBrk="1" hangingPunct="1">
              <a:lnSpc>
                <a:spcPct val="50000"/>
              </a:lnSpc>
              <a:spcBef>
                <a:spcPct val="50000"/>
              </a:spcBef>
            </a:pPr>
            <a:r>
              <a:rPr lang="en-US" sz="2400"/>
              <a:t>     *Data presented as median</a:t>
            </a:r>
            <a:r>
              <a:rPr lang="en-US" sz="2000" b="1"/>
              <a:t>                     </a:t>
            </a:r>
          </a:p>
          <a:p>
            <a:pPr eaLnBrk="1" hangingPunct="1">
              <a:lnSpc>
                <a:spcPct val="50000"/>
              </a:lnSpc>
              <a:spcBef>
                <a:spcPct val="50000"/>
              </a:spcBef>
            </a:pPr>
            <a:endParaRPr lang="en-US" sz="2000" b="1"/>
          </a:p>
        </p:txBody>
      </p:sp>
      <p:grpSp>
        <p:nvGrpSpPr>
          <p:cNvPr id="2066" name="Group 330"/>
          <p:cNvGrpSpPr/>
          <p:nvPr/>
        </p:nvGrpSpPr>
        <p:grpSpPr>
          <a:xfrm>
            <a:off x="22229762" y="26477912"/>
            <a:ext cx="9874250" cy="9793287"/>
            <a:chOff x="14003" y="16679"/>
            <a:chExt cx="6220" cy="6169"/>
          </a:xfrm>
        </p:grpSpPr>
        <p:sp>
          <p:nvSpPr>
            <p:cNvPr id="2069" name="AutoShape 76"/>
            <p:cNvSpPr>
              <a:spLocks noChangeAspect="1" noChangeArrowheads="1" noTextEdit="1"/>
            </p:cNvSpPr>
            <p:nvPr/>
          </p:nvSpPr>
          <p:spPr bwMode="auto">
            <a:xfrm>
              <a:off x="14003" y="16791"/>
              <a:ext cx="6144" cy="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070" name="Rectangle 77"/>
            <p:cNvSpPr>
              <a:spLocks noChangeArrowheads="1"/>
            </p:cNvSpPr>
            <p:nvPr/>
          </p:nvSpPr>
          <p:spPr bwMode="auto">
            <a:xfrm>
              <a:off x="14324" y="16808"/>
              <a:ext cx="5454" cy="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071" name="Rectangle 78"/>
            <p:cNvSpPr>
              <a:spLocks noChangeArrowheads="1"/>
            </p:cNvSpPr>
            <p:nvPr/>
          </p:nvSpPr>
          <p:spPr bwMode="auto">
            <a:xfrm>
              <a:off x="15027" y="16679"/>
              <a:ext cx="47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5000"/>
                <a:t>Morbi tristique erat at ligula</a:t>
              </a:r>
            </a:p>
          </p:txBody>
        </p:sp>
        <p:sp>
          <p:nvSpPr>
            <p:cNvPr id="2072" name="Line 79"/>
            <p:cNvSpPr>
              <a:spLocks noChangeShapeType="1"/>
            </p:cNvSpPr>
            <p:nvPr/>
          </p:nvSpPr>
          <p:spPr bwMode="auto">
            <a:xfrm>
              <a:off x="14471" y="21090"/>
              <a:ext cx="5474"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73" name="Line 80"/>
            <p:cNvSpPr>
              <a:spLocks noChangeShapeType="1"/>
            </p:cNvSpPr>
            <p:nvPr/>
          </p:nvSpPr>
          <p:spPr bwMode="auto">
            <a:xfrm>
              <a:off x="14471" y="20265"/>
              <a:ext cx="5474"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74" name="Line 81"/>
            <p:cNvSpPr>
              <a:spLocks noChangeShapeType="1"/>
            </p:cNvSpPr>
            <p:nvPr/>
          </p:nvSpPr>
          <p:spPr bwMode="auto">
            <a:xfrm>
              <a:off x="14471" y="19440"/>
              <a:ext cx="5474" cy="10"/>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75" name="Line 82"/>
            <p:cNvSpPr>
              <a:spLocks noChangeShapeType="1"/>
            </p:cNvSpPr>
            <p:nvPr/>
          </p:nvSpPr>
          <p:spPr bwMode="auto">
            <a:xfrm>
              <a:off x="14471" y="18625"/>
              <a:ext cx="5474"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76" name="Line 83"/>
            <p:cNvSpPr>
              <a:spLocks noChangeShapeType="1"/>
            </p:cNvSpPr>
            <p:nvPr/>
          </p:nvSpPr>
          <p:spPr bwMode="auto">
            <a:xfrm>
              <a:off x="14444" y="21915"/>
              <a:ext cx="27"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77" name="Line 84"/>
            <p:cNvSpPr>
              <a:spLocks noChangeShapeType="1"/>
            </p:cNvSpPr>
            <p:nvPr/>
          </p:nvSpPr>
          <p:spPr bwMode="auto">
            <a:xfrm>
              <a:off x="14444" y="21090"/>
              <a:ext cx="27"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78" name="Line 85"/>
            <p:cNvSpPr>
              <a:spLocks noChangeShapeType="1"/>
            </p:cNvSpPr>
            <p:nvPr/>
          </p:nvSpPr>
          <p:spPr bwMode="auto">
            <a:xfrm>
              <a:off x="14444" y="20265"/>
              <a:ext cx="27"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79" name="Line 86"/>
            <p:cNvSpPr>
              <a:spLocks noChangeShapeType="1"/>
            </p:cNvSpPr>
            <p:nvPr/>
          </p:nvSpPr>
          <p:spPr bwMode="auto">
            <a:xfrm>
              <a:off x="14444" y="18625"/>
              <a:ext cx="27"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0" name="Line 87"/>
            <p:cNvSpPr>
              <a:spLocks noChangeShapeType="1"/>
            </p:cNvSpPr>
            <p:nvPr/>
          </p:nvSpPr>
          <p:spPr bwMode="auto">
            <a:xfrm>
              <a:off x="14471" y="21915"/>
              <a:ext cx="5474" cy="1"/>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1" name="Line 88"/>
            <p:cNvSpPr>
              <a:spLocks noChangeShapeType="1"/>
            </p:cNvSpPr>
            <p:nvPr/>
          </p:nvSpPr>
          <p:spPr bwMode="auto">
            <a:xfrm flipV="1">
              <a:off x="14471" y="21915"/>
              <a:ext cx="7"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2" name="Line 89"/>
            <p:cNvSpPr>
              <a:spLocks noChangeShapeType="1"/>
            </p:cNvSpPr>
            <p:nvPr/>
          </p:nvSpPr>
          <p:spPr bwMode="auto">
            <a:xfrm flipV="1">
              <a:off x="14611" y="21915"/>
              <a:ext cx="7"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3" name="Line 90"/>
            <p:cNvSpPr>
              <a:spLocks noChangeShapeType="1"/>
            </p:cNvSpPr>
            <p:nvPr/>
          </p:nvSpPr>
          <p:spPr bwMode="auto">
            <a:xfrm flipV="1">
              <a:off x="14752" y="21915"/>
              <a:ext cx="7"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4" name="Line 91"/>
            <p:cNvSpPr>
              <a:spLocks noChangeShapeType="1"/>
            </p:cNvSpPr>
            <p:nvPr/>
          </p:nvSpPr>
          <p:spPr bwMode="auto">
            <a:xfrm flipV="1">
              <a:off x="14892" y="21915"/>
              <a:ext cx="6"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5" name="Line 92"/>
            <p:cNvSpPr>
              <a:spLocks noChangeShapeType="1"/>
            </p:cNvSpPr>
            <p:nvPr/>
          </p:nvSpPr>
          <p:spPr bwMode="auto">
            <a:xfrm flipV="1">
              <a:off x="15033" y="21915"/>
              <a:ext cx="6"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6" name="Line 93"/>
            <p:cNvSpPr>
              <a:spLocks noChangeShapeType="1"/>
            </p:cNvSpPr>
            <p:nvPr/>
          </p:nvSpPr>
          <p:spPr bwMode="auto">
            <a:xfrm flipV="1">
              <a:off x="15173" y="21915"/>
              <a:ext cx="6"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7" name="Line 94"/>
            <p:cNvSpPr>
              <a:spLocks noChangeShapeType="1"/>
            </p:cNvSpPr>
            <p:nvPr/>
          </p:nvSpPr>
          <p:spPr bwMode="auto">
            <a:xfrm flipV="1">
              <a:off x="15314" y="21915"/>
              <a:ext cx="6"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8" name="Line 95"/>
            <p:cNvSpPr>
              <a:spLocks noChangeShapeType="1"/>
            </p:cNvSpPr>
            <p:nvPr/>
          </p:nvSpPr>
          <p:spPr bwMode="auto">
            <a:xfrm flipV="1">
              <a:off x="15453"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89" name="Line 96"/>
            <p:cNvSpPr>
              <a:spLocks noChangeShapeType="1"/>
            </p:cNvSpPr>
            <p:nvPr/>
          </p:nvSpPr>
          <p:spPr bwMode="auto">
            <a:xfrm flipH="1" flipV="1">
              <a:off x="15594" y="21915"/>
              <a:ext cx="0"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0" name="Line 97"/>
            <p:cNvSpPr>
              <a:spLocks noChangeShapeType="1"/>
            </p:cNvSpPr>
            <p:nvPr/>
          </p:nvSpPr>
          <p:spPr bwMode="auto">
            <a:xfrm flipV="1">
              <a:off x="15734" y="21915"/>
              <a:ext cx="7"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1" name="Line 98"/>
            <p:cNvSpPr>
              <a:spLocks noChangeShapeType="1"/>
            </p:cNvSpPr>
            <p:nvPr/>
          </p:nvSpPr>
          <p:spPr bwMode="auto">
            <a:xfrm flipV="1">
              <a:off x="15874" y="21915"/>
              <a:ext cx="8"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2" name="Line 99"/>
            <p:cNvSpPr>
              <a:spLocks noChangeShapeType="1"/>
            </p:cNvSpPr>
            <p:nvPr/>
          </p:nvSpPr>
          <p:spPr bwMode="auto">
            <a:xfrm flipV="1">
              <a:off x="16015"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3" name="Line 100"/>
            <p:cNvSpPr>
              <a:spLocks noChangeShapeType="1"/>
            </p:cNvSpPr>
            <p:nvPr/>
          </p:nvSpPr>
          <p:spPr bwMode="auto">
            <a:xfrm flipV="1">
              <a:off x="16155"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4" name="Line 101"/>
            <p:cNvSpPr>
              <a:spLocks noChangeShapeType="1"/>
            </p:cNvSpPr>
            <p:nvPr/>
          </p:nvSpPr>
          <p:spPr bwMode="auto">
            <a:xfrm flipV="1">
              <a:off x="16296"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5" name="Line 102"/>
            <p:cNvSpPr>
              <a:spLocks noChangeShapeType="1"/>
            </p:cNvSpPr>
            <p:nvPr/>
          </p:nvSpPr>
          <p:spPr bwMode="auto">
            <a:xfrm flipV="1">
              <a:off x="16436"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6" name="Line 103"/>
            <p:cNvSpPr>
              <a:spLocks noChangeShapeType="1"/>
            </p:cNvSpPr>
            <p:nvPr/>
          </p:nvSpPr>
          <p:spPr bwMode="auto">
            <a:xfrm flipV="1">
              <a:off x="16577"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7" name="Line 104"/>
            <p:cNvSpPr>
              <a:spLocks noChangeShapeType="1"/>
            </p:cNvSpPr>
            <p:nvPr/>
          </p:nvSpPr>
          <p:spPr bwMode="auto">
            <a:xfrm flipV="1">
              <a:off x="16716"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8" name="Line 105"/>
            <p:cNvSpPr>
              <a:spLocks noChangeShapeType="1"/>
            </p:cNvSpPr>
            <p:nvPr/>
          </p:nvSpPr>
          <p:spPr bwMode="auto">
            <a:xfrm flipV="1">
              <a:off x="16857"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099" name="Line 106"/>
            <p:cNvSpPr>
              <a:spLocks noChangeShapeType="1"/>
            </p:cNvSpPr>
            <p:nvPr/>
          </p:nvSpPr>
          <p:spPr bwMode="auto">
            <a:xfrm flipV="1">
              <a:off x="16997"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0" name="Line 107"/>
            <p:cNvSpPr>
              <a:spLocks noChangeShapeType="1"/>
            </p:cNvSpPr>
            <p:nvPr/>
          </p:nvSpPr>
          <p:spPr bwMode="auto">
            <a:xfrm flipH="1" flipV="1">
              <a:off x="17138" y="21915"/>
              <a:ext cx="0"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1" name="Line 108"/>
            <p:cNvSpPr>
              <a:spLocks noChangeShapeType="1"/>
            </p:cNvSpPr>
            <p:nvPr/>
          </p:nvSpPr>
          <p:spPr bwMode="auto">
            <a:xfrm flipV="1">
              <a:off x="17278"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2" name="Line 109"/>
            <p:cNvSpPr>
              <a:spLocks noChangeShapeType="1"/>
            </p:cNvSpPr>
            <p:nvPr/>
          </p:nvSpPr>
          <p:spPr bwMode="auto">
            <a:xfrm flipV="1">
              <a:off x="17418"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3" name="Line 110"/>
            <p:cNvSpPr>
              <a:spLocks noChangeShapeType="1"/>
            </p:cNvSpPr>
            <p:nvPr/>
          </p:nvSpPr>
          <p:spPr bwMode="auto">
            <a:xfrm flipV="1">
              <a:off x="17559"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4" name="Line 111"/>
            <p:cNvSpPr>
              <a:spLocks noChangeShapeType="1"/>
            </p:cNvSpPr>
            <p:nvPr/>
          </p:nvSpPr>
          <p:spPr bwMode="auto">
            <a:xfrm flipV="1">
              <a:off x="17699"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5" name="Line 112"/>
            <p:cNvSpPr>
              <a:spLocks noChangeShapeType="1"/>
            </p:cNvSpPr>
            <p:nvPr/>
          </p:nvSpPr>
          <p:spPr bwMode="auto">
            <a:xfrm flipV="1">
              <a:off x="17839"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6" name="Line 113"/>
            <p:cNvSpPr>
              <a:spLocks noChangeShapeType="1"/>
            </p:cNvSpPr>
            <p:nvPr/>
          </p:nvSpPr>
          <p:spPr bwMode="auto">
            <a:xfrm flipV="1">
              <a:off x="17979"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7" name="Line 114"/>
            <p:cNvSpPr>
              <a:spLocks noChangeShapeType="1"/>
            </p:cNvSpPr>
            <p:nvPr/>
          </p:nvSpPr>
          <p:spPr bwMode="auto">
            <a:xfrm flipV="1">
              <a:off x="18120"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8" name="Line 115"/>
            <p:cNvSpPr>
              <a:spLocks noChangeShapeType="1"/>
            </p:cNvSpPr>
            <p:nvPr/>
          </p:nvSpPr>
          <p:spPr bwMode="auto">
            <a:xfrm flipV="1">
              <a:off x="18260"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09" name="Line 116"/>
            <p:cNvSpPr>
              <a:spLocks noChangeShapeType="1"/>
            </p:cNvSpPr>
            <p:nvPr/>
          </p:nvSpPr>
          <p:spPr bwMode="auto">
            <a:xfrm flipV="1">
              <a:off x="18401"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10" name="Line 117"/>
            <p:cNvSpPr>
              <a:spLocks noChangeShapeType="1"/>
            </p:cNvSpPr>
            <p:nvPr/>
          </p:nvSpPr>
          <p:spPr bwMode="auto">
            <a:xfrm flipV="1">
              <a:off x="18541"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11" name="Line 118"/>
            <p:cNvSpPr>
              <a:spLocks noChangeShapeType="1"/>
            </p:cNvSpPr>
            <p:nvPr/>
          </p:nvSpPr>
          <p:spPr bwMode="auto">
            <a:xfrm flipH="1" flipV="1">
              <a:off x="18682" y="21915"/>
              <a:ext cx="0"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12" name="Line 119"/>
            <p:cNvSpPr>
              <a:spLocks noChangeShapeType="1"/>
            </p:cNvSpPr>
            <p:nvPr/>
          </p:nvSpPr>
          <p:spPr bwMode="auto">
            <a:xfrm flipV="1">
              <a:off x="18822"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13" name="Line 120"/>
            <p:cNvSpPr>
              <a:spLocks noChangeShapeType="1"/>
            </p:cNvSpPr>
            <p:nvPr/>
          </p:nvSpPr>
          <p:spPr bwMode="auto">
            <a:xfrm flipV="1">
              <a:off x="18962" y="21915"/>
              <a:ext cx="1" cy="25"/>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114" name="Rectangle 121"/>
            <p:cNvSpPr>
              <a:spLocks noChangeArrowheads="1"/>
            </p:cNvSpPr>
            <p:nvPr/>
          </p:nvSpPr>
          <p:spPr bwMode="auto">
            <a:xfrm>
              <a:off x="14284" y="21810"/>
              <a:ext cx="15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15" name="Rectangle 122"/>
            <p:cNvSpPr>
              <a:spLocks noChangeArrowheads="1"/>
            </p:cNvSpPr>
            <p:nvPr/>
          </p:nvSpPr>
          <p:spPr bwMode="auto">
            <a:xfrm>
              <a:off x="14284" y="2182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20</a:t>
              </a:r>
              <a:endParaRPr lang="en-US" sz="3000"/>
            </a:p>
          </p:txBody>
        </p:sp>
        <p:sp>
          <p:nvSpPr>
            <p:cNvPr id="2116" name="Rectangle 123"/>
            <p:cNvSpPr>
              <a:spLocks noChangeArrowheads="1"/>
            </p:cNvSpPr>
            <p:nvPr/>
          </p:nvSpPr>
          <p:spPr bwMode="auto">
            <a:xfrm>
              <a:off x="14284" y="20985"/>
              <a:ext cx="15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17" name="Rectangle 124"/>
            <p:cNvSpPr>
              <a:spLocks noChangeArrowheads="1"/>
            </p:cNvSpPr>
            <p:nvPr/>
          </p:nvSpPr>
          <p:spPr bwMode="auto">
            <a:xfrm>
              <a:off x="14284" y="2100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30</a:t>
              </a:r>
              <a:endParaRPr lang="en-US" sz="3000"/>
            </a:p>
          </p:txBody>
        </p:sp>
        <p:sp>
          <p:nvSpPr>
            <p:cNvPr id="2118" name="Rectangle 125"/>
            <p:cNvSpPr>
              <a:spLocks noChangeArrowheads="1"/>
            </p:cNvSpPr>
            <p:nvPr/>
          </p:nvSpPr>
          <p:spPr bwMode="auto">
            <a:xfrm>
              <a:off x="14284" y="20160"/>
              <a:ext cx="15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19" name="Rectangle 126"/>
            <p:cNvSpPr>
              <a:spLocks noChangeArrowheads="1"/>
            </p:cNvSpPr>
            <p:nvPr/>
          </p:nvSpPr>
          <p:spPr bwMode="auto">
            <a:xfrm>
              <a:off x="14284" y="20178"/>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40</a:t>
              </a:r>
              <a:endParaRPr lang="en-US" sz="3000"/>
            </a:p>
          </p:txBody>
        </p:sp>
        <p:sp>
          <p:nvSpPr>
            <p:cNvPr id="2120" name="Rectangle 127"/>
            <p:cNvSpPr>
              <a:spLocks noChangeArrowheads="1"/>
            </p:cNvSpPr>
            <p:nvPr/>
          </p:nvSpPr>
          <p:spPr bwMode="auto">
            <a:xfrm>
              <a:off x="14284" y="19343"/>
              <a:ext cx="15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21" name="Rectangle 128"/>
            <p:cNvSpPr>
              <a:spLocks noChangeArrowheads="1"/>
            </p:cNvSpPr>
            <p:nvPr/>
          </p:nvSpPr>
          <p:spPr bwMode="auto">
            <a:xfrm>
              <a:off x="14284" y="1935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50</a:t>
              </a:r>
              <a:endParaRPr lang="en-US" sz="3000"/>
            </a:p>
          </p:txBody>
        </p:sp>
        <p:sp>
          <p:nvSpPr>
            <p:cNvPr id="2122" name="Rectangle 129"/>
            <p:cNvSpPr>
              <a:spLocks noChangeArrowheads="1"/>
            </p:cNvSpPr>
            <p:nvPr/>
          </p:nvSpPr>
          <p:spPr bwMode="auto">
            <a:xfrm>
              <a:off x="14284" y="18519"/>
              <a:ext cx="15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23" name="Rectangle 130"/>
            <p:cNvSpPr>
              <a:spLocks noChangeArrowheads="1"/>
            </p:cNvSpPr>
            <p:nvPr/>
          </p:nvSpPr>
          <p:spPr bwMode="auto">
            <a:xfrm>
              <a:off x="14284" y="1853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60</a:t>
              </a:r>
              <a:endParaRPr lang="en-US" sz="3000"/>
            </a:p>
          </p:txBody>
        </p:sp>
        <p:sp>
          <p:nvSpPr>
            <p:cNvPr id="2124" name="Rectangle 131"/>
            <p:cNvSpPr>
              <a:spLocks noChangeArrowheads="1"/>
            </p:cNvSpPr>
            <p:nvPr/>
          </p:nvSpPr>
          <p:spPr bwMode="auto">
            <a:xfrm rot="-60000">
              <a:off x="14424" y="22044"/>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N</a:t>
              </a:r>
              <a:endParaRPr lang="en-US" sz="3000"/>
            </a:p>
          </p:txBody>
        </p:sp>
        <p:sp>
          <p:nvSpPr>
            <p:cNvPr id="2125" name="Rectangle 132"/>
            <p:cNvSpPr>
              <a:spLocks noChangeArrowheads="1"/>
            </p:cNvSpPr>
            <p:nvPr/>
          </p:nvSpPr>
          <p:spPr bwMode="auto">
            <a:xfrm rot="-120000">
              <a:off x="14963" y="2204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C*</a:t>
              </a:r>
              <a:endParaRPr lang="en-US" sz="3000"/>
            </a:p>
          </p:txBody>
        </p:sp>
        <p:sp>
          <p:nvSpPr>
            <p:cNvPr id="2126" name="Rectangle 133"/>
            <p:cNvSpPr>
              <a:spLocks noChangeArrowheads="1"/>
            </p:cNvSpPr>
            <p:nvPr/>
          </p:nvSpPr>
          <p:spPr bwMode="auto">
            <a:xfrm rot="-5400000">
              <a:off x="13736" y="20079"/>
              <a:ext cx="8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3000" b="1"/>
                <a:t>T-score</a:t>
              </a:r>
              <a:endParaRPr lang="en-US" sz="3000"/>
            </a:p>
          </p:txBody>
        </p:sp>
        <p:sp>
          <p:nvSpPr>
            <p:cNvPr id="2127" name="Rectangle 134"/>
            <p:cNvSpPr>
              <a:spLocks noChangeArrowheads="1"/>
            </p:cNvSpPr>
            <p:nvPr/>
          </p:nvSpPr>
          <p:spPr bwMode="auto">
            <a:xfrm>
              <a:off x="15219" y="17782"/>
              <a:ext cx="3863" cy="387"/>
            </a:xfrm>
            <a:prstGeom prst="rect">
              <a:avLst/>
            </a:prstGeom>
            <a:solidFill>
              <a:srgbClr val="FFFFFF"/>
            </a:solidFill>
            <a:ln w="11113">
              <a:solidFill>
                <a:srgbClr val="000000"/>
              </a:solidFill>
              <a:miter lim="800000"/>
            </a:ln>
          </p:spPr>
          <p:txBody>
            <a:bodyPr/>
            <a:lstStyle>
              <a:defPPr>
                <a:defRPr kern="1200" smtId="4294967295"/>
              </a:defPPr>
            </a:lstStyle>
            <a:p>
              <a:endParaRPr lang="en-US"/>
            </a:p>
          </p:txBody>
        </p:sp>
        <p:grpSp>
          <p:nvGrpSpPr>
            <p:cNvPr id="2128" name="Group 135"/>
            <p:cNvGrpSpPr/>
            <p:nvPr/>
          </p:nvGrpSpPr>
          <p:grpSpPr>
            <a:xfrm>
              <a:off x="15300" y="17835"/>
              <a:ext cx="441" cy="202"/>
              <a:chOff x="17347" y="15151"/>
              <a:chExt cx="496" cy="173"/>
            </a:xfrm>
          </p:grpSpPr>
          <p:sp>
            <p:nvSpPr>
              <p:cNvPr id="2" name="Line 136"/>
              <p:cNvSpPr>
                <a:spLocks noChangeShapeType="1"/>
              </p:cNvSpPr>
              <p:nvPr/>
            </p:nvSpPr>
            <p:spPr bwMode="auto">
              <a:xfrm>
                <a:off x="17347" y="15241"/>
                <a:ext cx="496" cy="1"/>
              </a:xfrm>
              <a:prstGeom prst="line">
                <a:avLst/>
              </a:prstGeom>
              <a:noFill/>
              <a:ln w="47625">
                <a:solidFill>
                  <a:srgbClr val="3333CC"/>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321" name="Freeform 137"/>
              <p:cNvSpPr/>
              <p:nvPr/>
            </p:nvSpPr>
            <p:spPr bwMode="auto">
              <a:xfrm>
                <a:off x="17527" y="15151"/>
                <a:ext cx="128" cy="173"/>
              </a:xfrm>
              <a:custGeom>
                <a:gdLst>
                  <a:gd name="T0" fmla="*/ 68 w 128"/>
                  <a:gd name="T1" fmla="*/ 0 h 173"/>
                  <a:gd name="T2" fmla="*/ 128 w 128"/>
                  <a:gd name="T3" fmla="*/ 83 h 173"/>
                  <a:gd name="T4" fmla="*/ 68 w 128"/>
                  <a:gd name="T5" fmla="*/ 173 h 173"/>
                  <a:gd name="T6" fmla="*/ 0 w 128"/>
                  <a:gd name="T7" fmla="*/ 83 h 173"/>
                  <a:gd name="T8" fmla="*/ 68 w 128"/>
                  <a:gd name="T9" fmla="*/ 0 h 17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28" h="173">
                    <a:moveTo>
                      <a:pt x="68" y="0"/>
                    </a:moveTo>
                    <a:lnTo>
                      <a:pt x="128" y="83"/>
                    </a:lnTo>
                    <a:lnTo>
                      <a:pt x="68" y="173"/>
                    </a:lnTo>
                    <a:lnTo>
                      <a:pt x="0" y="83"/>
                    </a:lnTo>
                    <a:lnTo>
                      <a:pt x="68"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grpSp>
        <p:sp>
          <p:nvSpPr>
            <p:cNvPr id="2129" name="Rectangle 138"/>
            <p:cNvSpPr>
              <a:spLocks noChangeArrowheads="1"/>
            </p:cNvSpPr>
            <p:nvPr/>
          </p:nvSpPr>
          <p:spPr bwMode="auto">
            <a:xfrm>
              <a:off x="15808" y="17800"/>
              <a:ext cx="134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30" name="Rectangle 139"/>
            <p:cNvSpPr>
              <a:spLocks noChangeArrowheads="1"/>
            </p:cNvSpPr>
            <p:nvPr/>
          </p:nvSpPr>
          <p:spPr bwMode="auto">
            <a:xfrm>
              <a:off x="15808" y="17809"/>
              <a:ext cx="15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3000" b="1"/>
                <a:t>Testosterone</a:t>
              </a:r>
              <a:endParaRPr lang="en-US" sz="3000"/>
            </a:p>
          </p:txBody>
        </p:sp>
        <p:grpSp>
          <p:nvGrpSpPr>
            <p:cNvPr id="2131" name="Group 140"/>
            <p:cNvGrpSpPr/>
            <p:nvPr/>
          </p:nvGrpSpPr>
          <p:grpSpPr>
            <a:xfrm>
              <a:off x="17352" y="17852"/>
              <a:ext cx="507" cy="175"/>
              <a:chOff x="19655" y="15166"/>
              <a:chExt cx="571" cy="150"/>
            </a:xfrm>
          </p:grpSpPr>
          <p:sp>
            <p:nvSpPr>
              <p:cNvPr id="2318" name="Line 141"/>
              <p:cNvSpPr>
                <a:spLocks noChangeShapeType="1"/>
              </p:cNvSpPr>
              <p:nvPr/>
            </p:nvSpPr>
            <p:spPr bwMode="auto">
              <a:xfrm>
                <a:off x="19655" y="15234"/>
                <a:ext cx="571" cy="7"/>
              </a:xfrm>
              <a:prstGeom prst="line">
                <a:avLst/>
              </a:prstGeom>
              <a:noFill/>
              <a:ln w="47625">
                <a:solidFill>
                  <a:srgbClr val="00CC99"/>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319" name="Rectangle 142"/>
              <p:cNvSpPr>
                <a:spLocks noChangeArrowheads="1"/>
              </p:cNvSpPr>
              <p:nvPr/>
            </p:nvSpPr>
            <p:spPr bwMode="auto">
              <a:xfrm>
                <a:off x="19865" y="15166"/>
                <a:ext cx="151" cy="150"/>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grpSp>
        <p:sp>
          <p:nvSpPr>
            <p:cNvPr id="2132" name="Rectangle 143"/>
            <p:cNvSpPr>
              <a:spLocks noChangeArrowheads="1"/>
            </p:cNvSpPr>
            <p:nvPr/>
          </p:nvSpPr>
          <p:spPr bwMode="auto">
            <a:xfrm>
              <a:off x="17906" y="17800"/>
              <a:ext cx="82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33" name="Rectangle 144"/>
            <p:cNvSpPr>
              <a:spLocks noChangeArrowheads="1"/>
            </p:cNvSpPr>
            <p:nvPr/>
          </p:nvSpPr>
          <p:spPr bwMode="auto">
            <a:xfrm>
              <a:off x="17906" y="17809"/>
              <a:ext cx="9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3000" b="1"/>
                <a:t>Placebo</a:t>
              </a:r>
              <a:endParaRPr lang="en-US" sz="3000"/>
            </a:p>
          </p:txBody>
        </p:sp>
        <p:sp>
          <p:nvSpPr>
            <p:cNvPr id="2134" name="Rectangle 145"/>
            <p:cNvSpPr>
              <a:spLocks noChangeArrowheads="1"/>
            </p:cNvSpPr>
            <p:nvPr/>
          </p:nvSpPr>
          <p:spPr bwMode="auto">
            <a:xfrm>
              <a:off x="18481" y="22538"/>
              <a:ext cx="675" cy="262"/>
            </a:xfrm>
            <a:prstGeom prst="rect">
              <a:avLst/>
            </a:prstGeom>
            <a:solidFill>
              <a:srgbClr val="FFFFFF"/>
            </a:solidFill>
            <a:ln w="11113">
              <a:solidFill>
                <a:srgbClr val="000000"/>
              </a:solidFill>
              <a:miter lim="800000"/>
            </a:ln>
          </p:spPr>
          <p:txBody>
            <a:bodyPr/>
            <a:lstStyle>
              <a:defPPr>
                <a:defRPr kern="1200" smtId="4294967295"/>
              </a:defPPr>
            </a:lstStyle>
            <a:p>
              <a:endParaRPr lang="en-US"/>
            </a:p>
          </p:txBody>
        </p:sp>
        <p:sp>
          <p:nvSpPr>
            <p:cNvPr id="2135" name="Rectangle 146"/>
            <p:cNvSpPr>
              <a:spLocks noChangeArrowheads="1"/>
            </p:cNvSpPr>
            <p:nvPr/>
          </p:nvSpPr>
          <p:spPr bwMode="auto">
            <a:xfrm>
              <a:off x="18481" y="22555"/>
              <a:ext cx="75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300" b="1"/>
                <a:t>  *p &lt; .05</a:t>
              </a:r>
              <a:endParaRPr lang="en-US" sz="3000"/>
            </a:p>
          </p:txBody>
        </p:sp>
        <p:sp>
          <p:nvSpPr>
            <p:cNvPr id="2136" name="Rectangle 147"/>
            <p:cNvSpPr>
              <a:spLocks noChangeArrowheads="1"/>
            </p:cNvSpPr>
            <p:nvPr/>
          </p:nvSpPr>
          <p:spPr bwMode="auto">
            <a:xfrm>
              <a:off x="14538" y="22142"/>
              <a:ext cx="2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37" name="Rectangle 148"/>
            <p:cNvSpPr>
              <a:spLocks noChangeArrowheads="1"/>
            </p:cNvSpPr>
            <p:nvPr/>
          </p:nvSpPr>
          <p:spPr bwMode="auto">
            <a:xfrm>
              <a:off x="14605" y="22195"/>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E</a:t>
              </a:r>
              <a:endParaRPr lang="en-US" sz="3000"/>
            </a:p>
          </p:txBody>
        </p:sp>
        <p:sp>
          <p:nvSpPr>
            <p:cNvPr id="2138" name="Rectangle 149"/>
            <p:cNvSpPr>
              <a:spLocks noChangeArrowheads="1"/>
            </p:cNvSpPr>
            <p:nvPr/>
          </p:nvSpPr>
          <p:spPr bwMode="auto">
            <a:xfrm>
              <a:off x="15226" y="21994"/>
              <a:ext cx="16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39" name="Rectangle 150"/>
            <p:cNvSpPr>
              <a:spLocks noChangeArrowheads="1"/>
            </p:cNvSpPr>
            <p:nvPr/>
          </p:nvSpPr>
          <p:spPr bwMode="auto">
            <a:xfrm>
              <a:off x="15293" y="2205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1</a:t>
              </a:r>
              <a:endParaRPr lang="en-US" sz="3000"/>
            </a:p>
          </p:txBody>
        </p:sp>
        <p:sp>
          <p:nvSpPr>
            <p:cNvPr id="2140" name="Rectangle 151"/>
            <p:cNvSpPr>
              <a:spLocks noChangeArrowheads="1"/>
            </p:cNvSpPr>
            <p:nvPr/>
          </p:nvSpPr>
          <p:spPr bwMode="auto">
            <a:xfrm>
              <a:off x="15346" y="22142"/>
              <a:ext cx="2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41" name="Rectangle 152"/>
            <p:cNvSpPr>
              <a:spLocks noChangeArrowheads="1"/>
            </p:cNvSpPr>
            <p:nvPr/>
          </p:nvSpPr>
          <p:spPr bwMode="auto">
            <a:xfrm>
              <a:off x="15413" y="22204"/>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2</a:t>
              </a:r>
              <a:endParaRPr lang="en-US" sz="3000"/>
            </a:p>
          </p:txBody>
        </p:sp>
        <p:sp>
          <p:nvSpPr>
            <p:cNvPr id="2142" name="Rectangle 153"/>
            <p:cNvSpPr>
              <a:spLocks noChangeArrowheads="1"/>
            </p:cNvSpPr>
            <p:nvPr/>
          </p:nvSpPr>
          <p:spPr bwMode="auto">
            <a:xfrm>
              <a:off x="15494" y="21994"/>
              <a:ext cx="24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43" name="Rectangle 154"/>
            <p:cNvSpPr>
              <a:spLocks noChangeArrowheads="1"/>
            </p:cNvSpPr>
            <p:nvPr/>
          </p:nvSpPr>
          <p:spPr bwMode="auto">
            <a:xfrm>
              <a:off x="15561" y="2205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3</a:t>
              </a:r>
              <a:endParaRPr lang="en-US" sz="3000"/>
            </a:p>
          </p:txBody>
        </p:sp>
        <p:sp>
          <p:nvSpPr>
            <p:cNvPr id="2144" name="Rectangle 155"/>
            <p:cNvSpPr>
              <a:spLocks noChangeArrowheads="1"/>
            </p:cNvSpPr>
            <p:nvPr/>
          </p:nvSpPr>
          <p:spPr bwMode="auto">
            <a:xfrm>
              <a:off x="15614" y="22142"/>
              <a:ext cx="2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45" name="Rectangle 156"/>
            <p:cNvSpPr>
              <a:spLocks noChangeArrowheads="1"/>
            </p:cNvSpPr>
            <p:nvPr/>
          </p:nvSpPr>
          <p:spPr bwMode="auto">
            <a:xfrm>
              <a:off x="15681" y="22204"/>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4</a:t>
              </a:r>
              <a:endParaRPr lang="en-US" sz="3000"/>
            </a:p>
          </p:txBody>
        </p:sp>
        <p:sp>
          <p:nvSpPr>
            <p:cNvPr id="2146" name="Rectangle 157"/>
            <p:cNvSpPr>
              <a:spLocks noChangeArrowheads="1"/>
            </p:cNvSpPr>
            <p:nvPr/>
          </p:nvSpPr>
          <p:spPr bwMode="auto">
            <a:xfrm>
              <a:off x="15754" y="21994"/>
              <a:ext cx="24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47" name="Rectangle 158"/>
            <p:cNvSpPr>
              <a:spLocks noChangeArrowheads="1"/>
            </p:cNvSpPr>
            <p:nvPr/>
          </p:nvSpPr>
          <p:spPr bwMode="auto">
            <a:xfrm>
              <a:off x="15821" y="2205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5</a:t>
              </a:r>
              <a:endParaRPr lang="en-US" sz="3000"/>
            </a:p>
          </p:txBody>
        </p:sp>
        <p:sp>
          <p:nvSpPr>
            <p:cNvPr id="2148" name="Rectangle 159"/>
            <p:cNvSpPr>
              <a:spLocks noChangeArrowheads="1"/>
            </p:cNvSpPr>
            <p:nvPr/>
          </p:nvSpPr>
          <p:spPr bwMode="auto">
            <a:xfrm>
              <a:off x="15901" y="22142"/>
              <a:ext cx="31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49" name="Rectangle 160"/>
            <p:cNvSpPr>
              <a:spLocks noChangeArrowheads="1"/>
            </p:cNvSpPr>
            <p:nvPr/>
          </p:nvSpPr>
          <p:spPr bwMode="auto">
            <a:xfrm>
              <a:off x="15968" y="22204"/>
              <a:ext cx="1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6*</a:t>
              </a:r>
              <a:endParaRPr lang="en-US" sz="3000"/>
            </a:p>
          </p:txBody>
        </p:sp>
        <p:sp>
          <p:nvSpPr>
            <p:cNvPr id="2150" name="Rectangle 161"/>
            <p:cNvSpPr>
              <a:spLocks noChangeArrowheads="1"/>
            </p:cNvSpPr>
            <p:nvPr/>
          </p:nvSpPr>
          <p:spPr bwMode="auto">
            <a:xfrm>
              <a:off x="16195" y="21994"/>
              <a:ext cx="16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51" name="Rectangle 162"/>
            <p:cNvSpPr>
              <a:spLocks noChangeArrowheads="1"/>
            </p:cNvSpPr>
            <p:nvPr/>
          </p:nvSpPr>
          <p:spPr bwMode="auto">
            <a:xfrm>
              <a:off x="16262" y="2205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1</a:t>
              </a:r>
              <a:endParaRPr lang="en-US" sz="3000"/>
            </a:p>
          </p:txBody>
        </p:sp>
        <p:sp>
          <p:nvSpPr>
            <p:cNvPr id="2152" name="Rectangle 163"/>
            <p:cNvSpPr>
              <a:spLocks noChangeArrowheads="1"/>
            </p:cNvSpPr>
            <p:nvPr/>
          </p:nvSpPr>
          <p:spPr bwMode="auto">
            <a:xfrm>
              <a:off x="16315" y="22142"/>
              <a:ext cx="2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53" name="Rectangle 164"/>
            <p:cNvSpPr>
              <a:spLocks noChangeArrowheads="1"/>
            </p:cNvSpPr>
            <p:nvPr/>
          </p:nvSpPr>
          <p:spPr bwMode="auto">
            <a:xfrm>
              <a:off x="16383" y="22204"/>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2</a:t>
              </a:r>
              <a:endParaRPr lang="en-US" sz="3000"/>
            </a:p>
          </p:txBody>
        </p:sp>
        <p:sp>
          <p:nvSpPr>
            <p:cNvPr id="2154" name="Rectangle 165"/>
            <p:cNvSpPr>
              <a:spLocks noChangeArrowheads="1"/>
            </p:cNvSpPr>
            <p:nvPr/>
          </p:nvSpPr>
          <p:spPr bwMode="auto">
            <a:xfrm>
              <a:off x="16463" y="21994"/>
              <a:ext cx="24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55" name="Rectangle 166"/>
            <p:cNvSpPr>
              <a:spLocks noChangeArrowheads="1"/>
            </p:cNvSpPr>
            <p:nvPr/>
          </p:nvSpPr>
          <p:spPr bwMode="auto">
            <a:xfrm>
              <a:off x="16530" y="2205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3</a:t>
              </a:r>
              <a:endParaRPr lang="en-US" sz="3000"/>
            </a:p>
          </p:txBody>
        </p:sp>
        <p:sp>
          <p:nvSpPr>
            <p:cNvPr id="2156" name="Rectangle 167"/>
            <p:cNvSpPr>
              <a:spLocks noChangeArrowheads="1"/>
            </p:cNvSpPr>
            <p:nvPr/>
          </p:nvSpPr>
          <p:spPr bwMode="auto">
            <a:xfrm>
              <a:off x="16583" y="22142"/>
              <a:ext cx="2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57" name="Rectangle 168"/>
            <p:cNvSpPr>
              <a:spLocks noChangeArrowheads="1"/>
            </p:cNvSpPr>
            <p:nvPr/>
          </p:nvSpPr>
          <p:spPr bwMode="auto">
            <a:xfrm>
              <a:off x="16650" y="22204"/>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4</a:t>
              </a:r>
              <a:endParaRPr lang="en-US" sz="3000"/>
            </a:p>
          </p:txBody>
        </p:sp>
        <p:sp>
          <p:nvSpPr>
            <p:cNvPr id="2158" name="Rectangle 169"/>
            <p:cNvSpPr>
              <a:spLocks noChangeArrowheads="1"/>
            </p:cNvSpPr>
            <p:nvPr/>
          </p:nvSpPr>
          <p:spPr bwMode="auto">
            <a:xfrm>
              <a:off x="16723" y="21994"/>
              <a:ext cx="24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59" name="Rectangle 170"/>
            <p:cNvSpPr>
              <a:spLocks noChangeArrowheads="1"/>
            </p:cNvSpPr>
            <p:nvPr/>
          </p:nvSpPr>
          <p:spPr bwMode="auto">
            <a:xfrm>
              <a:off x="16790" y="2205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5</a:t>
              </a:r>
              <a:endParaRPr lang="en-US" sz="3000"/>
            </a:p>
          </p:txBody>
        </p:sp>
        <p:sp>
          <p:nvSpPr>
            <p:cNvPr id="2160" name="Rectangle 171"/>
            <p:cNvSpPr>
              <a:spLocks noChangeArrowheads="1"/>
            </p:cNvSpPr>
            <p:nvPr/>
          </p:nvSpPr>
          <p:spPr bwMode="auto">
            <a:xfrm>
              <a:off x="16870" y="22142"/>
              <a:ext cx="2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61" name="Rectangle 172"/>
            <p:cNvSpPr>
              <a:spLocks noChangeArrowheads="1"/>
            </p:cNvSpPr>
            <p:nvPr/>
          </p:nvSpPr>
          <p:spPr bwMode="auto">
            <a:xfrm>
              <a:off x="16938" y="22204"/>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6</a:t>
              </a:r>
              <a:endParaRPr lang="en-US" sz="3000"/>
            </a:p>
          </p:txBody>
        </p:sp>
        <p:sp>
          <p:nvSpPr>
            <p:cNvPr id="2162" name="Rectangle 173"/>
            <p:cNvSpPr>
              <a:spLocks noChangeArrowheads="1"/>
            </p:cNvSpPr>
            <p:nvPr/>
          </p:nvSpPr>
          <p:spPr bwMode="auto">
            <a:xfrm>
              <a:off x="17191" y="21985"/>
              <a:ext cx="16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63" name="Rectangle 174"/>
            <p:cNvSpPr>
              <a:spLocks noChangeArrowheads="1"/>
            </p:cNvSpPr>
            <p:nvPr/>
          </p:nvSpPr>
          <p:spPr bwMode="auto">
            <a:xfrm>
              <a:off x="17258" y="22047"/>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1</a:t>
              </a:r>
              <a:endParaRPr lang="en-US" sz="3000"/>
            </a:p>
          </p:txBody>
        </p:sp>
        <p:sp>
          <p:nvSpPr>
            <p:cNvPr id="2164" name="Rectangle 175"/>
            <p:cNvSpPr>
              <a:spLocks noChangeArrowheads="1"/>
            </p:cNvSpPr>
            <p:nvPr/>
          </p:nvSpPr>
          <p:spPr bwMode="auto">
            <a:xfrm>
              <a:off x="17312" y="22134"/>
              <a:ext cx="22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65" name="Rectangle 176"/>
            <p:cNvSpPr>
              <a:spLocks noChangeArrowheads="1"/>
            </p:cNvSpPr>
            <p:nvPr/>
          </p:nvSpPr>
          <p:spPr bwMode="auto">
            <a:xfrm>
              <a:off x="17378" y="2219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2</a:t>
              </a:r>
              <a:endParaRPr lang="en-US" sz="3000"/>
            </a:p>
          </p:txBody>
        </p:sp>
        <p:sp>
          <p:nvSpPr>
            <p:cNvPr id="2166" name="Rectangle 177"/>
            <p:cNvSpPr>
              <a:spLocks noChangeArrowheads="1"/>
            </p:cNvSpPr>
            <p:nvPr/>
          </p:nvSpPr>
          <p:spPr bwMode="auto">
            <a:xfrm>
              <a:off x="17458" y="21985"/>
              <a:ext cx="24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67" name="Rectangle 178"/>
            <p:cNvSpPr>
              <a:spLocks noChangeArrowheads="1"/>
            </p:cNvSpPr>
            <p:nvPr/>
          </p:nvSpPr>
          <p:spPr bwMode="auto">
            <a:xfrm>
              <a:off x="17525" y="22047"/>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3</a:t>
              </a:r>
              <a:endParaRPr lang="en-US" sz="3000"/>
            </a:p>
          </p:txBody>
        </p:sp>
        <p:sp>
          <p:nvSpPr>
            <p:cNvPr id="2168" name="Rectangle 179"/>
            <p:cNvSpPr>
              <a:spLocks noChangeArrowheads="1"/>
            </p:cNvSpPr>
            <p:nvPr/>
          </p:nvSpPr>
          <p:spPr bwMode="auto">
            <a:xfrm>
              <a:off x="17578" y="22134"/>
              <a:ext cx="24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69" name="Rectangle 180"/>
            <p:cNvSpPr>
              <a:spLocks noChangeArrowheads="1"/>
            </p:cNvSpPr>
            <p:nvPr/>
          </p:nvSpPr>
          <p:spPr bwMode="auto">
            <a:xfrm>
              <a:off x="17645" y="2219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4</a:t>
              </a:r>
              <a:endParaRPr lang="en-US" sz="3000"/>
            </a:p>
          </p:txBody>
        </p:sp>
        <p:sp>
          <p:nvSpPr>
            <p:cNvPr id="2170" name="Rectangle 181"/>
            <p:cNvSpPr>
              <a:spLocks noChangeArrowheads="1"/>
            </p:cNvSpPr>
            <p:nvPr/>
          </p:nvSpPr>
          <p:spPr bwMode="auto">
            <a:xfrm>
              <a:off x="17719" y="21985"/>
              <a:ext cx="24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71" name="Rectangle 182"/>
            <p:cNvSpPr>
              <a:spLocks noChangeArrowheads="1"/>
            </p:cNvSpPr>
            <p:nvPr/>
          </p:nvSpPr>
          <p:spPr bwMode="auto">
            <a:xfrm>
              <a:off x="17786" y="22047"/>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5</a:t>
              </a:r>
              <a:endParaRPr lang="en-US" sz="3000"/>
            </a:p>
          </p:txBody>
        </p:sp>
        <p:sp>
          <p:nvSpPr>
            <p:cNvPr id="2172" name="Rectangle 183"/>
            <p:cNvSpPr>
              <a:spLocks noChangeArrowheads="1"/>
            </p:cNvSpPr>
            <p:nvPr/>
          </p:nvSpPr>
          <p:spPr bwMode="auto">
            <a:xfrm>
              <a:off x="17866" y="22134"/>
              <a:ext cx="24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73" name="Rectangle 184"/>
            <p:cNvSpPr>
              <a:spLocks noChangeArrowheads="1"/>
            </p:cNvSpPr>
            <p:nvPr/>
          </p:nvSpPr>
          <p:spPr bwMode="auto">
            <a:xfrm>
              <a:off x="17933" y="2219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6</a:t>
              </a:r>
              <a:endParaRPr lang="en-US" sz="3000"/>
            </a:p>
          </p:txBody>
        </p:sp>
        <p:sp>
          <p:nvSpPr>
            <p:cNvPr id="2174" name="Rectangle 185"/>
            <p:cNvSpPr>
              <a:spLocks noChangeArrowheads="1"/>
            </p:cNvSpPr>
            <p:nvPr/>
          </p:nvSpPr>
          <p:spPr bwMode="auto">
            <a:xfrm>
              <a:off x="18160" y="21985"/>
              <a:ext cx="16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75" name="Rectangle 186"/>
            <p:cNvSpPr>
              <a:spLocks noChangeArrowheads="1"/>
            </p:cNvSpPr>
            <p:nvPr/>
          </p:nvSpPr>
          <p:spPr bwMode="auto">
            <a:xfrm>
              <a:off x="18227" y="22047"/>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1</a:t>
              </a:r>
              <a:endParaRPr lang="en-US" sz="3000"/>
            </a:p>
          </p:txBody>
        </p:sp>
        <p:sp>
          <p:nvSpPr>
            <p:cNvPr id="2176" name="Rectangle 187"/>
            <p:cNvSpPr>
              <a:spLocks noChangeArrowheads="1"/>
            </p:cNvSpPr>
            <p:nvPr/>
          </p:nvSpPr>
          <p:spPr bwMode="auto">
            <a:xfrm>
              <a:off x="18281" y="22134"/>
              <a:ext cx="22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77" name="Rectangle 188"/>
            <p:cNvSpPr>
              <a:spLocks noChangeArrowheads="1"/>
            </p:cNvSpPr>
            <p:nvPr/>
          </p:nvSpPr>
          <p:spPr bwMode="auto">
            <a:xfrm>
              <a:off x="18347" y="2219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2</a:t>
              </a:r>
              <a:endParaRPr lang="en-US" sz="3000"/>
            </a:p>
          </p:txBody>
        </p:sp>
        <p:sp>
          <p:nvSpPr>
            <p:cNvPr id="2178" name="Rectangle 189"/>
            <p:cNvSpPr>
              <a:spLocks noChangeArrowheads="1"/>
            </p:cNvSpPr>
            <p:nvPr/>
          </p:nvSpPr>
          <p:spPr bwMode="auto">
            <a:xfrm>
              <a:off x="18427" y="21985"/>
              <a:ext cx="24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79" name="Rectangle 190"/>
            <p:cNvSpPr>
              <a:spLocks noChangeArrowheads="1"/>
            </p:cNvSpPr>
            <p:nvPr/>
          </p:nvSpPr>
          <p:spPr bwMode="auto">
            <a:xfrm>
              <a:off x="18494" y="22047"/>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3</a:t>
              </a:r>
              <a:endParaRPr lang="en-US" sz="3000"/>
            </a:p>
          </p:txBody>
        </p:sp>
        <p:sp>
          <p:nvSpPr>
            <p:cNvPr id="2180" name="Rectangle 191"/>
            <p:cNvSpPr>
              <a:spLocks noChangeArrowheads="1"/>
            </p:cNvSpPr>
            <p:nvPr/>
          </p:nvSpPr>
          <p:spPr bwMode="auto">
            <a:xfrm>
              <a:off x="18547" y="22134"/>
              <a:ext cx="24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81" name="Rectangle 192"/>
            <p:cNvSpPr>
              <a:spLocks noChangeArrowheads="1"/>
            </p:cNvSpPr>
            <p:nvPr/>
          </p:nvSpPr>
          <p:spPr bwMode="auto">
            <a:xfrm>
              <a:off x="18615" y="2219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4</a:t>
              </a:r>
              <a:endParaRPr lang="en-US" sz="3000"/>
            </a:p>
          </p:txBody>
        </p:sp>
        <p:sp>
          <p:nvSpPr>
            <p:cNvPr id="2182" name="Rectangle 193"/>
            <p:cNvSpPr>
              <a:spLocks noChangeArrowheads="1"/>
            </p:cNvSpPr>
            <p:nvPr/>
          </p:nvSpPr>
          <p:spPr bwMode="auto">
            <a:xfrm>
              <a:off x="18688" y="21985"/>
              <a:ext cx="24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83" name="Rectangle 194"/>
            <p:cNvSpPr>
              <a:spLocks noChangeArrowheads="1"/>
            </p:cNvSpPr>
            <p:nvPr/>
          </p:nvSpPr>
          <p:spPr bwMode="auto">
            <a:xfrm>
              <a:off x="18754" y="22047"/>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5</a:t>
              </a:r>
              <a:endParaRPr lang="en-US" sz="3000"/>
            </a:p>
          </p:txBody>
        </p:sp>
        <p:sp>
          <p:nvSpPr>
            <p:cNvPr id="2184" name="Rectangle 195"/>
            <p:cNvSpPr>
              <a:spLocks noChangeArrowheads="1"/>
            </p:cNvSpPr>
            <p:nvPr/>
          </p:nvSpPr>
          <p:spPr bwMode="auto">
            <a:xfrm>
              <a:off x="18835" y="22134"/>
              <a:ext cx="24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85" name="Rectangle 196"/>
            <p:cNvSpPr>
              <a:spLocks noChangeArrowheads="1"/>
            </p:cNvSpPr>
            <p:nvPr/>
          </p:nvSpPr>
          <p:spPr bwMode="auto">
            <a:xfrm>
              <a:off x="18902" y="2219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6</a:t>
              </a:r>
              <a:endParaRPr lang="en-US" sz="3000"/>
            </a:p>
          </p:txBody>
        </p:sp>
        <p:sp>
          <p:nvSpPr>
            <p:cNvPr id="2186" name="Rectangle 197"/>
            <p:cNvSpPr>
              <a:spLocks noChangeArrowheads="1"/>
            </p:cNvSpPr>
            <p:nvPr/>
          </p:nvSpPr>
          <p:spPr bwMode="auto">
            <a:xfrm>
              <a:off x="19136" y="21950"/>
              <a:ext cx="16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87" name="Rectangle 198"/>
            <p:cNvSpPr>
              <a:spLocks noChangeArrowheads="1"/>
            </p:cNvSpPr>
            <p:nvPr/>
          </p:nvSpPr>
          <p:spPr bwMode="auto">
            <a:xfrm>
              <a:off x="19202" y="2201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1</a:t>
              </a:r>
              <a:endParaRPr lang="en-US" sz="3000"/>
            </a:p>
          </p:txBody>
        </p:sp>
        <p:sp>
          <p:nvSpPr>
            <p:cNvPr id="2188" name="Rectangle 199"/>
            <p:cNvSpPr>
              <a:spLocks noChangeArrowheads="1"/>
            </p:cNvSpPr>
            <p:nvPr/>
          </p:nvSpPr>
          <p:spPr bwMode="auto">
            <a:xfrm>
              <a:off x="19256" y="22099"/>
              <a:ext cx="22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89" name="Rectangle 200"/>
            <p:cNvSpPr>
              <a:spLocks noChangeArrowheads="1"/>
            </p:cNvSpPr>
            <p:nvPr/>
          </p:nvSpPr>
          <p:spPr bwMode="auto">
            <a:xfrm>
              <a:off x="19323" y="2216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2</a:t>
              </a:r>
              <a:endParaRPr lang="en-US" sz="3000"/>
            </a:p>
          </p:txBody>
        </p:sp>
        <p:sp>
          <p:nvSpPr>
            <p:cNvPr id="2190" name="Rectangle 201"/>
            <p:cNvSpPr>
              <a:spLocks noChangeArrowheads="1"/>
            </p:cNvSpPr>
            <p:nvPr/>
          </p:nvSpPr>
          <p:spPr bwMode="auto">
            <a:xfrm>
              <a:off x="19403" y="21950"/>
              <a:ext cx="31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91" name="Rectangle 202"/>
            <p:cNvSpPr>
              <a:spLocks noChangeArrowheads="1"/>
            </p:cNvSpPr>
            <p:nvPr/>
          </p:nvSpPr>
          <p:spPr bwMode="auto">
            <a:xfrm>
              <a:off x="19470" y="22010"/>
              <a:ext cx="1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3*</a:t>
              </a:r>
              <a:endParaRPr lang="en-US" sz="3000"/>
            </a:p>
          </p:txBody>
        </p:sp>
        <p:sp>
          <p:nvSpPr>
            <p:cNvPr id="2192" name="Rectangle 203"/>
            <p:cNvSpPr>
              <a:spLocks noChangeArrowheads="1"/>
            </p:cNvSpPr>
            <p:nvPr/>
          </p:nvSpPr>
          <p:spPr bwMode="auto">
            <a:xfrm>
              <a:off x="19523" y="22099"/>
              <a:ext cx="36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93" name="Rectangle 204"/>
            <p:cNvSpPr>
              <a:spLocks noChangeArrowheads="1"/>
            </p:cNvSpPr>
            <p:nvPr/>
          </p:nvSpPr>
          <p:spPr bwMode="auto">
            <a:xfrm>
              <a:off x="19590" y="2216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4</a:t>
              </a:r>
              <a:endParaRPr lang="en-US" sz="3000"/>
            </a:p>
          </p:txBody>
        </p:sp>
        <p:sp>
          <p:nvSpPr>
            <p:cNvPr id="2194" name="Rectangle 205"/>
            <p:cNvSpPr>
              <a:spLocks noChangeArrowheads="1"/>
            </p:cNvSpPr>
            <p:nvPr/>
          </p:nvSpPr>
          <p:spPr bwMode="auto">
            <a:xfrm>
              <a:off x="19664" y="21950"/>
              <a:ext cx="24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95" name="Rectangle 206"/>
            <p:cNvSpPr>
              <a:spLocks noChangeArrowheads="1"/>
            </p:cNvSpPr>
            <p:nvPr/>
          </p:nvSpPr>
          <p:spPr bwMode="auto">
            <a:xfrm>
              <a:off x="19730" y="2201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5</a:t>
              </a:r>
              <a:endParaRPr lang="en-US" sz="3000"/>
            </a:p>
          </p:txBody>
        </p:sp>
        <p:sp>
          <p:nvSpPr>
            <p:cNvPr id="2196" name="Rectangle 207"/>
            <p:cNvSpPr>
              <a:spLocks noChangeArrowheads="1"/>
            </p:cNvSpPr>
            <p:nvPr/>
          </p:nvSpPr>
          <p:spPr bwMode="auto">
            <a:xfrm>
              <a:off x="19810" y="22099"/>
              <a:ext cx="24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97" name="Rectangle 208"/>
            <p:cNvSpPr>
              <a:spLocks noChangeArrowheads="1"/>
            </p:cNvSpPr>
            <p:nvPr/>
          </p:nvSpPr>
          <p:spPr bwMode="auto">
            <a:xfrm>
              <a:off x="19878" y="22160"/>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latin typeface="Times New Roman" pitchFamily="18" charset="0"/>
                </a:rPr>
                <a:t>6</a:t>
              </a:r>
              <a:endParaRPr lang="en-US" sz="3000"/>
            </a:p>
          </p:txBody>
        </p:sp>
        <p:sp>
          <p:nvSpPr>
            <p:cNvPr id="2198" name="Rectangle 209"/>
            <p:cNvSpPr>
              <a:spLocks noChangeArrowheads="1"/>
            </p:cNvSpPr>
            <p:nvPr/>
          </p:nvSpPr>
          <p:spPr bwMode="auto">
            <a:xfrm>
              <a:off x="14638" y="22012"/>
              <a:ext cx="25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199" name="Rectangle 210"/>
            <p:cNvSpPr>
              <a:spLocks noChangeArrowheads="1"/>
            </p:cNvSpPr>
            <p:nvPr/>
          </p:nvSpPr>
          <p:spPr bwMode="auto">
            <a:xfrm>
              <a:off x="14705" y="22072"/>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O</a:t>
              </a:r>
              <a:endParaRPr lang="en-US" sz="3000"/>
            </a:p>
          </p:txBody>
        </p:sp>
        <p:sp>
          <p:nvSpPr>
            <p:cNvPr id="2200" name="Rectangle 211"/>
            <p:cNvSpPr>
              <a:spLocks noChangeArrowheads="1"/>
            </p:cNvSpPr>
            <p:nvPr/>
          </p:nvSpPr>
          <p:spPr bwMode="auto">
            <a:xfrm>
              <a:off x="14786" y="22142"/>
              <a:ext cx="30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01" name="Rectangle 212"/>
            <p:cNvSpPr>
              <a:spLocks noChangeArrowheads="1"/>
            </p:cNvSpPr>
            <p:nvPr/>
          </p:nvSpPr>
          <p:spPr bwMode="auto">
            <a:xfrm>
              <a:off x="14852" y="22195"/>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A</a:t>
              </a:r>
              <a:endParaRPr lang="en-US" sz="3000"/>
            </a:p>
          </p:txBody>
        </p:sp>
        <p:sp>
          <p:nvSpPr>
            <p:cNvPr id="2202" name="Rectangle 213"/>
            <p:cNvSpPr>
              <a:spLocks noChangeArrowheads="1"/>
            </p:cNvSpPr>
            <p:nvPr/>
          </p:nvSpPr>
          <p:spPr bwMode="auto">
            <a:xfrm>
              <a:off x="15206" y="18309"/>
              <a:ext cx="95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03" name="Rectangle 214"/>
            <p:cNvSpPr>
              <a:spLocks noChangeArrowheads="1"/>
            </p:cNvSpPr>
            <p:nvPr/>
          </p:nvSpPr>
          <p:spPr bwMode="auto">
            <a:xfrm>
              <a:off x="15273" y="18361"/>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Neuroticism</a:t>
              </a:r>
              <a:endParaRPr lang="en-US" sz="3000"/>
            </a:p>
          </p:txBody>
        </p:sp>
        <p:sp>
          <p:nvSpPr>
            <p:cNvPr id="2204" name="Rectangle 215"/>
            <p:cNvSpPr>
              <a:spLocks noChangeArrowheads="1"/>
            </p:cNvSpPr>
            <p:nvPr/>
          </p:nvSpPr>
          <p:spPr bwMode="auto">
            <a:xfrm>
              <a:off x="16142" y="18309"/>
              <a:ext cx="98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05" name="Rectangle 216"/>
            <p:cNvSpPr>
              <a:spLocks noChangeArrowheads="1"/>
            </p:cNvSpPr>
            <p:nvPr/>
          </p:nvSpPr>
          <p:spPr bwMode="auto">
            <a:xfrm>
              <a:off x="16202" y="18361"/>
              <a:ext cx="9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Extraversion</a:t>
              </a:r>
              <a:endParaRPr lang="en-US" sz="3000"/>
            </a:p>
          </p:txBody>
        </p:sp>
        <p:sp>
          <p:nvSpPr>
            <p:cNvPr id="2206" name="Rectangle 217"/>
            <p:cNvSpPr>
              <a:spLocks noChangeArrowheads="1"/>
            </p:cNvSpPr>
            <p:nvPr/>
          </p:nvSpPr>
          <p:spPr bwMode="auto">
            <a:xfrm>
              <a:off x="17198" y="18309"/>
              <a:ext cx="81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07" name="Rectangle 218"/>
            <p:cNvSpPr>
              <a:spLocks noChangeArrowheads="1"/>
            </p:cNvSpPr>
            <p:nvPr/>
          </p:nvSpPr>
          <p:spPr bwMode="auto">
            <a:xfrm>
              <a:off x="17258" y="18361"/>
              <a:ext cx="7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Openness</a:t>
              </a:r>
              <a:endParaRPr lang="en-US" sz="3000"/>
            </a:p>
          </p:txBody>
        </p:sp>
        <p:sp>
          <p:nvSpPr>
            <p:cNvPr id="2208" name="Rectangle 219"/>
            <p:cNvSpPr>
              <a:spLocks noChangeArrowheads="1"/>
            </p:cNvSpPr>
            <p:nvPr/>
          </p:nvSpPr>
          <p:spPr bwMode="auto">
            <a:xfrm>
              <a:off x="18133" y="18309"/>
              <a:ext cx="82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09" name="Rectangle 220"/>
            <p:cNvSpPr>
              <a:spLocks noChangeArrowheads="1"/>
            </p:cNvSpPr>
            <p:nvPr/>
          </p:nvSpPr>
          <p:spPr bwMode="auto">
            <a:xfrm>
              <a:off x="18200" y="18361"/>
              <a:ext cx="7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Agreeable</a:t>
              </a:r>
              <a:endParaRPr lang="en-US" sz="3000"/>
            </a:p>
          </p:txBody>
        </p:sp>
        <p:sp>
          <p:nvSpPr>
            <p:cNvPr id="2210" name="Rectangle 221"/>
            <p:cNvSpPr>
              <a:spLocks noChangeArrowheads="1"/>
            </p:cNvSpPr>
            <p:nvPr/>
          </p:nvSpPr>
          <p:spPr bwMode="auto">
            <a:xfrm>
              <a:off x="19049" y="18309"/>
              <a:ext cx="110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11" name="Rectangle 222"/>
            <p:cNvSpPr>
              <a:spLocks noChangeArrowheads="1"/>
            </p:cNvSpPr>
            <p:nvPr/>
          </p:nvSpPr>
          <p:spPr bwMode="auto">
            <a:xfrm>
              <a:off x="19109" y="18361"/>
              <a:ext cx="11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2000" b="1"/>
                <a:t>Conscientious</a:t>
              </a:r>
              <a:endParaRPr lang="en-US" sz="3000"/>
            </a:p>
          </p:txBody>
        </p:sp>
        <p:sp>
          <p:nvSpPr>
            <p:cNvPr id="2212" name="Line 223"/>
            <p:cNvSpPr>
              <a:spLocks noChangeShapeType="1"/>
            </p:cNvSpPr>
            <p:nvPr/>
          </p:nvSpPr>
          <p:spPr bwMode="auto">
            <a:xfrm>
              <a:off x="15179" y="18291"/>
              <a:ext cx="1" cy="3579"/>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213" name="Line 224"/>
            <p:cNvSpPr>
              <a:spLocks noChangeShapeType="1"/>
            </p:cNvSpPr>
            <p:nvPr/>
          </p:nvSpPr>
          <p:spPr bwMode="auto">
            <a:xfrm>
              <a:off x="16155" y="18291"/>
              <a:ext cx="7" cy="3579"/>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214" name="Line 225"/>
            <p:cNvSpPr>
              <a:spLocks noChangeShapeType="1"/>
            </p:cNvSpPr>
            <p:nvPr/>
          </p:nvSpPr>
          <p:spPr bwMode="auto">
            <a:xfrm>
              <a:off x="17145" y="18291"/>
              <a:ext cx="1" cy="3579"/>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215" name="Line 226"/>
            <p:cNvSpPr>
              <a:spLocks noChangeShapeType="1"/>
            </p:cNvSpPr>
            <p:nvPr/>
          </p:nvSpPr>
          <p:spPr bwMode="auto">
            <a:xfrm>
              <a:off x="18120" y="18291"/>
              <a:ext cx="7" cy="3579"/>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216" name="Line 227"/>
            <p:cNvSpPr>
              <a:spLocks noChangeShapeType="1"/>
            </p:cNvSpPr>
            <p:nvPr/>
          </p:nvSpPr>
          <p:spPr bwMode="auto">
            <a:xfrm>
              <a:off x="19069" y="18291"/>
              <a:ext cx="1" cy="3579"/>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217" name="Rectangle 228"/>
            <p:cNvSpPr>
              <a:spLocks noChangeArrowheads="1"/>
            </p:cNvSpPr>
            <p:nvPr/>
          </p:nvSpPr>
          <p:spPr bwMode="auto">
            <a:xfrm>
              <a:off x="16650" y="22476"/>
              <a:ext cx="117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18" name="Rectangle 229"/>
            <p:cNvSpPr>
              <a:spLocks noChangeArrowheads="1"/>
            </p:cNvSpPr>
            <p:nvPr/>
          </p:nvSpPr>
          <p:spPr bwMode="auto">
            <a:xfrm>
              <a:off x="16650" y="22485"/>
              <a:ext cx="1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3000" b="1"/>
                <a:t>NEO Factor</a:t>
              </a:r>
              <a:endParaRPr lang="en-US" sz="3000"/>
            </a:p>
          </p:txBody>
        </p:sp>
        <p:sp>
          <p:nvSpPr>
            <p:cNvPr id="2219" name="Line 230"/>
            <p:cNvSpPr>
              <a:spLocks noChangeShapeType="1"/>
            </p:cNvSpPr>
            <p:nvPr/>
          </p:nvSpPr>
          <p:spPr bwMode="auto">
            <a:xfrm>
              <a:off x="14471" y="18291"/>
              <a:ext cx="1" cy="3579"/>
            </a:xfrm>
            <a:prstGeom prst="line">
              <a:avLst/>
            </a:prstGeom>
            <a:noFill/>
            <a:ln w="11113"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grpSp>
          <p:nvGrpSpPr>
            <p:cNvPr id="2220" name="Group 231"/>
            <p:cNvGrpSpPr/>
            <p:nvPr/>
          </p:nvGrpSpPr>
          <p:grpSpPr>
            <a:xfrm>
              <a:off x="14972" y="21494"/>
              <a:ext cx="134" cy="456"/>
              <a:chOff x="16978" y="18287"/>
              <a:chExt cx="151" cy="391"/>
            </a:xfrm>
          </p:grpSpPr>
          <p:sp>
            <p:nvSpPr>
              <p:cNvPr id="2316" name="Line 232"/>
              <p:cNvSpPr>
                <a:spLocks noChangeShapeType="1"/>
              </p:cNvSpPr>
              <p:nvPr/>
            </p:nvSpPr>
            <p:spPr bwMode="auto">
              <a:xfrm>
                <a:off x="16978" y="18287"/>
                <a:ext cx="98" cy="301"/>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317" name="Freeform 233"/>
              <p:cNvSpPr/>
              <p:nvPr/>
            </p:nvSpPr>
            <p:spPr bwMode="auto">
              <a:xfrm>
                <a:off x="17016" y="18558"/>
                <a:ext cx="113" cy="120"/>
              </a:xfrm>
              <a:custGeom>
                <a:gdLst>
                  <a:gd name="T0" fmla="*/ 0 w 113"/>
                  <a:gd name="T1" fmla="*/ 37 h 120"/>
                  <a:gd name="T2" fmla="*/ 97 w 113"/>
                  <a:gd name="T3" fmla="*/ 120 h 120"/>
                  <a:gd name="T4" fmla="*/ 113 w 113"/>
                  <a:gd name="T5" fmla="*/ 0 h 120"/>
                  <a:gd name="T6" fmla="*/ 0 w 113"/>
                  <a:gd name="T7" fmla="*/ 37 h 12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13" h="120">
                    <a:moveTo>
                      <a:pt x="0" y="37"/>
                    </a:moveTo>
                    <a:lnTo>
                      <a:pt x="97" y="120"/>
                    </a:lnTo>
                    <a:lnTo>
                      <a:pt x="113"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p>
            </p:txBody>
          </p:sp>
        </p:grpSp>
        <p:grpSp>
          <p:nvGrpSpPr>
            <p:cNvPr id="2221" name="Group 234"/>
            <p:cNvGrpSpPr/>
            <p:nvPr/>
          </p:nvGrpSpPr>
          <p:grpSpPr>
            <a:xfrm>
              <a:off x="19470" y="21502"/>
              <a:ext cx="100" cy="421"/>
              <a:chOff x="22038" y="18294"/>
              <a:chExt cx="113" cy="361"/>
            </a:xfrm>
          </p:grpSpPr>
          <p:sp>
            <p:nvSpPr>
              <p:cNvPr id="2314" name="Line 235"/>
              <p:cNvSpPr>
                <a:spLocks noChangeShapeType="1"/>
              </p:cNvSpPr>
              <p:nvPr/>
            </p:nvSpPr>
            <p:spPr bwMode="auto">
              <a:xfrm flipH="1">
                <a:off x="22098" y="18294"/>
                <a:ext cx="38" cy="264"/>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315" name="Freeform 236"/>
              <p:cNvSpPr/>
              <p:nvPr/>
            </p:nvSpPr>
            <p:spPr bwMode="auto">
              <a:xfrm>
                <a:off x="22038" y="18535"/>
                <a:ext cx="113" cy="120"/>
              </a:xfrm>
              <a:custGeom>
                <a:gdLst>
                  <a:gd name="T0" fmla="*/ 0 w 113"/>
                  <a:gd name="T1" fmla="*/ 0 h 120"/>
                  <a:gd name="T2" fmla="*/ 45 w 113"/>
                  <a:gd name="T3" fmla="*/ 120 h 120"/>
                  <a:gd name="T4" fmla="*/ 113 w 113"/>
                  <a:gd name="T5" fmla="*/ 15 h 120"/>
                  <a:gd name="T6" fmla="*/ 0 w 113"/>
                  <a:gd name="T7" fmla="*/ 0 h 12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13" h="120">
                    <a:moveTo>
                      <a:pt x="0" y="0"/>
                    </a:moveTo>
                    <a:lnTo>
                      <a:pt x="45" y="120"/>
                    </a:lnTo>
                    <a:lnTo>
                      <a:pt x="113"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p>
            </p:txBody>
          </p:sp>
        </p:grpSp>
        <p:sp>
          <p:nvSpPr>
            <p:cNvPr id="2222" name="Rectangle 237"/>
            <p:cNvSpPr>
              <a:spLocks noChangeArrowheads="1"/>
            </p:cNvSpPr>
            <p:nvPr/>
          </p:nvSpPr>
          <p:spPr bwMode="auto">
            <a:xfrm>
              <a:off x="14465" y="21265"/>
              <a:ext cx="74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23" name="Rectangle 238"/>
            <p:cNvSpPr>
              <a:spLocks noChangeArrowheads="1"/>
            </p:cNvSpPr>
            <p:nvPr/>
          </p:nvSpPr>
          <p:spPr bwMode="auto">
            <a:xfrm>
              <a:off x="14524" y="21309"/>
              <a:ext cx="6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1200" b="1"/>
                <a:t>Conscientious</a:t>
              </a:r>
              <a:endParaRPr lang="en-US" sz="3000"/>
            </a:p>
          </p:txBody>
        </p:sp>
        <p:sp>
          <p:nvSpPr>
            <p:cNvPr id="2224" name="Rectangle 239"/>
            <p:cNvSpPr>
              <a:spLocks noChangeArrowheads="1"/>
            </p:cNvSpPr>
            <p:nvPr/>
          </p:nvSpPr>
          <p:spPr bwMode="auto">
            <a:xfrm>
              <a:off x="19130" y="21195"/>
              <a:ext cx="61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25" name="Rectangle 240"/>
            <p:cNvSpPr>
              <a:spLocks noChangeArrowheads="1"/>
            </p:cNvSpPr>
            <p:nvPr/>
          </p:nvSpPr>
          <p:spPr bwMode="auto">
            <a:xfrm>
              <a:off x="19196" y="21239"/>
              <a:ext cx="5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1200" b="1"/>
                <a:t>Dutifulness</a:t>
              </a:r>
              <a:endParaRPr lang="en-US" sz="3000"/>
            </a:p>
          </p:txBody>
        </p:sp>
        <p:sp>
          <p:nvSpPr>
            <p:cNvPr id="2226" name="Rectangle 241"/>
            <p:cNvSpPr>
              <a:spLocks noChangeArrowheads="1"/>
            </p:cNvSpPr>
            <p:nvPr/>
          </p:nvSpPr>
          <p:spPr bwMode="auto">
            <a:xfrm>
              <a:off x="15487" y="21274"/>
              <a:ext cx="66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227" name="Rectangle 242"/>
            <p:cNvSpPr>
              <a:spLocks noChangeArrowheads="1"/>
            </p:cNvSpPr>
            <p:nvPr/>
          </p:nvSpPr>
          <p:spPr bwMode="auto">
            <a:xfrm>
              <a:off x="15554" y="21327"/>
              <a:ext cx="5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defTabSz="4703763"/>
              <a:r>
                <a:rPr lang="en-US" sz="1200" b="1"/>
                <a:t>Vulnerability</a:t>
              </a:r>
              <a:endParaRPr lang="en-US" sz="3000"/>
            </a:p>
          </p:txBody>
        </p:sp>
        <p:grpSp>
          <p:nvGrpSpPr>
            <p:cNvPr id="2228" name="Group 243"/>
            <p:cNvGrpSpPr/>
            <p:nvPr/>
          </p:nvGrpSpPr>
          <p:grpSpPr>
            <a:xfrm>
              <a:off x="15908" y="21555"/>
              <a:ext cx="134" cy="457"/>
              <a:chOff x="18031" y="18340"/>
              <a:chExt cx="150" cy="391"/>
            </a:xfrm>
          </p:grpSpPr>
          <p:sp>
            <p:nvSpPr>
              <p:cNvPr id="2312" name="Line 244"/>
              <p:cNvSpPr>
                <a:spLocks noChangeShapeType="1"/>
              </p:cNvSpPr>
              <p:nvPr/>
            </p:nvSpPr>
            <p:spPr bwMode="auto">
              <a:xfrm>
                <a:off x="18031" y="18340"/>
                <a:ext cx="97" cy="30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313" name="Freeform 245"/>
              <p:cNvSpPr/>
              <p:nvPr/>
            </p:nvSpPr>
            <p:spPr bwMode="auto">
              <a:xfrm>
                <a:off x="18068" y="18610"/>
                <a:ext cx="113" cy="121"/>
              </a:xfrm>
              <a:custGeom>
                <a:gdLst>
                  <a:gd name="T0" fmla="*/ 0 w 113"/>
                  <a:gd name="T1" fmla="*/ 38 h 121"/>
                  <a:gd name="T2" fmla="*/ 98 w 113"/>
                  <a:gd name="T3" fmla="*/ 121 h 121"/>
                  <a:gd name="T4" fmla="*/ 113 w 113"/>
                  <a:gd name="T5" fmla="*/ 0 h 121"/>
                  <a:gd name="T6" fmla="*/ 0 w 113"/>
                  <a:gd name="T7" fmla="*/ 38 h 121"/>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13" h="120">
                    <a:moveTo>
                      <a:pt x="0" y="38"/>
                    </a:moveTo>
                    <a:lnTo>
                      <a:pt x="98" y="121"/>
                    </a:lnTo>
                    <a:lnTo>
                      <a:pt x="113" y="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p>
            </p:txBody>
          </p:sp>
        </p:grpSp>
        <p:sp>
          <p:nvSpPr>
            <p:cNvPr id="2229" name="Line 246"/>
            <p:cNvSpPr>
              <a:spLocks noChangeShapeType="1"/>
            </p:cNvSpPr>
            <p:nvPr/>
          </p:nvSpPr>
          <p:spPr bwMode="auto">
            <a:xfrm>
              <a:off x="14357" y="19458"/>
              <a:ext cx="34" cy="1"/>
            </a:xfrm>
            <a:prstGeom prst="line">
              <a:avLst/>
            </a:prstGeom>
            <a:noFill/>
            <a:ln w="4762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p>
          </p:txBody>
        </p:sp>
        <p:sp>
          <p:nvSpPr>
            <p:cNvPr id="2230" name="Freeform 247"/>
            <p:cNvSpPr/>
            <p:nvPr/>
          </p:nvSpPr>
          <p:spPr bwMode="auto">
            <a:xfrm>
              <a:off x="14458" y="19019"/>
              <a:ext cx="575" cy="852"/>
            </a:xfrm>
            <a:custGeom>
              <a:gdLst>
                <a:gd name="T0" fmla="*/ 0 w 647"/>
                <a:gd name="T1" fmla="*/ 994 h 730"/>
                <a:gd name="T2" fmla="*/ 124 w 647"/>
                <a:gd name="T3" fmla="*/ 564 h 730"/>
                <a:gd name="T4" fmla="*/ 256 w 647"/>
                <a:gd name="T5" fmla="*/ 462 h 730"/>
                <a:gd name="T6" fmla="*/ 379 w 647"/>
                <a:gd name="T7" fmla="*/ 0 h 730"/>
                <a:gd name="T8" fmla="*/ 511 w 647"/>
                <a:gd name="T9" fmla="*/ 718 h 73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47" h="730">
                  <a:moveTo>
                    <a:pt x="0" y="730"/>
                  </a:moveTo>
                  <a:lnTo>
                    <a:pt x="158" y="414"/>
                  </a:lnTo>
                  <a:lnTo>
                    <a:pt x="324" y="339"/>
                  </a:lnTo>
                  <a:lnTo>
                    <a:pt x="481" y="0"/>
                  </a:lnTo>
                  <a:lnTo>
                    <a:pt x="647" y="527"/>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1" name="Freeform 248"/>
            <p:cNvSpPr/>
            <p:nvPr/>
          </p:nvSpPr>
          <p:spPr bwMode="auto">
            <a:xfrm>
              <a:off x="15320" y="19475"/>
              <a:ext cx="715" cy="421"/>
            </a:xfrm>
            <a:custGeom>
              <a:gdLst>
                <a:gd name="T0" fmla="*/ 0 w 805"/>
                <a:gd name="T1" fmla="*/ 491 h 361"/>
                <a:gd name="T2" fmla="*/ 124 w 805"/>
                <a:gd name="T3" fmla="*/ 430 h 361"/>
                <a:gd name="T4" fmla="*/ 255 w 805"/>
                <a:gd name="T5" fmla="*/ 337 h 361"/>
                <a:gd name="T6" fmla="*/ 379 w 805"/>
                <a:gd name="T7" fmla="*/ 287 h 361"/>
                <a:gd name="T8" fmla="*/ 504 w 805"/>
                <a:gd name="T9" fmla="*/ 400 h 361"/>
                <a:gd name="T10" fmla="*/ 635 w 805"/>
                <a:gd name="T11" fmla="*/ 0 h 36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5" h="361">
                  <a:moveTo>
                    <a:pt x="0" y="361"/>
                  </a:moveTo>
                  <a:lnTo>
                    <a:pt x="158" y="316"/>
                  </a:lnTo>
                  <a:lnTo>
                    <a:pt x="323" y="248"/>
                  </a:lnTo>
                  <a:lnTo>
                    <a:pt x="481" y="211"/>
                  </a:lnTo>
                  <a:lnTo>
                    <a:pt x="639" y="294"/>
                  </a:lnTo>
                  <a:lnTo>
                    <a:pt x="805" y="0"/>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2" name="Freeform 249"/>
            <p:cNvSpPr/>
            <p:nvPr/>
          </p:nvSpPr>
          <p:spPr bwMode="auto">
            <a:xfrm>
              <a:off x="16309" y="19221"/>
              <a:ext cx="715" cy="650"/>
            </a:xfrm>
            <a:custGeom>
              <a:gdLst>
                <a:gd name="T0" fmla="*/ 0 w 804"/>
                <a:gd name="T1" fmla="*/ 72 h 557"/>
                <a:gd name="T2" fmla="*/ 131 w 804"/>
                <a:gd name="T3" fmla="*/ 0 h 557"/>
                <a:gd name="T4" fmla="*/ 255 w 804"/>
                <a:gd name="T5" fmla="*/ 82 h 557"/>
                <a:gd name="T6" fmla="*/ 386 w 804"/>
                <a:gd name="T7" fmla="*/ 573 h 557"/>
                <a:gd name="T8" fmla="*/ 510 w 804"/>
                <a:gd name="T9" fmla="*/ 759 h 557"/>
                <a:gd name="T10" fmla="*/ 636 w 804"/>
                <a:gd name="T11" fmla="*/ 410 h 55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557">
                  <a:moveTo>
                    <a:pt x="0" y="53"/>
                  </a:moveTo>
                  <a:lnTo>
                    <a:pt x="165" y="0"/>
                  </a:lnTo>
                  <a:lnTo>
                    <a:pt x="323" y="60"/>
                  </a:lnTo>
                  <a:lnTo>
                    <a:pt x="488" y="421"/>
                  </a:lnTo>
                  <a:lnTo>
                    <a:pt x="646" y="557"/>
                  </a:lnTo>
                  <a:lnTo>
                    <a:pt x="804" y="301"/>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3" name="Freeform 250"/>
            <p:cNvSpPr/>
            <p:nvPr/>
          </p:nvSpPr>
          <p:spPr bwMode="auto">
            <a:xfrm>
              <a:off x="17312" y="19291"/>
              <a:ext cx="714" cy="299"/>
            </a:xfrm>
            <a:custGeom>
              <a:gdLst>
                <a:gd name="T0" fmla="*/ 0 w 804"/>
                <a:gd name="T1" fmla="*/ 103 h 256"/>
                <a:gd name="T2" fmla="*/ 131 w 804"/>
                <a:gd name="T3" fmla="*/ 0 h 256"/>
                <a:gd name="T4" fmla="*/ 255 w 804"/>
                <a:gd name="T5" fmla="*/ 277 h 256"/>
                <a:gd name="T6" fmla="*/ 385 w 804"/>
                <a:gd name="T7" fmla="*/ 349 h 256"/>
                <a:gd name="T8" fmla="*/ 510 w 804"/>
                <a:gd name="T9" fmla="*/ 0 h 256"/>
                <a:gd name="T10" fmla="*/ 634 w 804"/>
                <a:gd name="T11" fmla="*/ 328 h 256"/>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256">
                  <a:moveTo>
                    <a:pt x="0" y="75"/>
                  </a:moveTo>
                  <a:lnTo>
                    <a:pt x="165" y="0"/>
                  </a:lnTo>
                  <a:lnTo>
                    <a:pt x="323" y="203"/>
                  </a:lnTo>
                  <a:lnTo>
                    <a:pt x="488" y="256"/>
                  </a:lnTo>
                  <a:lnTo>
                    <a:pt x="646" y="0"/>
                  </a:lnTo>
                  <a:lnTo>
                    <a:pt x="804" y="241"/>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4" name="Freeform 251"/>
            <p:cNvSpPr/>
            <p:nvPr/>
          </p:nvSpPr>
          <p:spPr bwMode="auto">
            <a:xfrm>
              <a:off x="18307" y="18844"/>
              <a:ext cx="715" cy="684"/>
            </a:xfrm>
            <a:custGeom>
              <a:gdLst>
                <a:gd name="T0" fmla="*/ 0 w 804"/>
                <a:gd name="T1" fmla="*/ 0 h 586"/>
                <a:gd name="T2" fmla="*/ 131 w 804"/>
                <a:gd name="T3" fmla="*/ 337 h 586"/>
                <a:gd name="T4" fmla="*/ 255 w 804"/>
                <a:gd name="T5" fmla="*/ 440 h 586"/>
                <a:gd name="T6" fmla="*/ 381 w 804"/>
                <a:gd name="T7" fmla="*/ 123 h 586"/>
                <a:gd name="T8" fmla="*/ 510 w 804"/>
                <a:gd name="T9" fmla="*/ 798 h 586"/>
                <a:gd name="T10" fmla="*/ 636 w 804"/>
                <a:gd name="T11" fmla="*/ 512 h 586"/>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586">
                  <a:moveTo>
                    <a:pt x="0" y="0"/>
                  </a:moveTo>
                  <a:lnTo>
                    <a:pt x="165" y="248"/>
                  </a:lnTo>
                  <a:lnTo>
                    <a:pt x="323" y="323"/>
                  </a:lnTo>
                  <a:lnTo>
                    <a:pt x="481" y="90"/>
                  </a:lnTo>
                  <a:lnTo>
                    <a:pt x="646" y="586"/>
                  </a:lnTo>
                  <a:lnTo>
                    <a:pt x="804" y="376"/>
                  </a:lnTo>
                </a:path>
              </a:pathLst>
            </a:custGeom>
            <a:noFill/>
            <a:ln w="349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5" name="Freeform 252"/>
            <p:cNvSpPr/>
            <p:nvPr/>
          </p:nvSpPr>
          <p:spPr bwMode="auto">
            <a:xfrm>
              <a:off x="19310" y="19343"/>
              <a:ext cx="715" cy="493"/>
            </a:xfrm>
            <a:custGeom>
              <a:gdLst>
                <a:gd name="T0" fmla="*/ 0 w 804"/>
                <a:gd name="T1" fmla="*/ 186 h 422"/>
                <a:gd name="T2" fmla="*/ 131 w 804"/>
                <a:gd name="T3" fmla="*/ 370 h 422"/>
                <a:gd name="T4" fmla="*/ 255 w 804"/>
                <a:gd name="T5" fmla="*/ 0 h 422"/>
                <a:gd name="T6" fmla="*/ 381 w 804"/>
                <a:gd name="T7" fmla="*/ 360 h 422"/>
                <a:gd name="T8" fmla="*/ 510 w 804"/>
                <a:gd name="T9" fmla="*/ 576 h 422"/>
                <a:gd name="T10" fmla="*/ 636 w 804"/>
                <a:gd name="T11" fmla="*/ 133 h 42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422">
                  <a:moveTo>
                    <a:pt x="0" y="136"/>
                  </a:moveTo>
                  <a:lnTo>
                    <a:pt x="165" y="271"/>
                  </a:lnTo>
                  <a:lnTo>
                    <a:pt x="323" y="0"/>
                  </a:lnTo>
                  <a:lnTo>
                    <a:pt x="481" y="264"/>
                  </a:lnTo>
                  <a:lnTo>
                    <a:pt x="646" y="422"/>
                  </a:lnTo>
                  <a:lnTo>
                    <a:pt x="804" y="98"/>
                  </a:lnTo>
                </a:path>
              </a:pathLst>
            </a:custGeom>
            <a:noFill/>
            <a:ln w="4762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6" name="Freeform 253"/>
            <p:cNvSpPr/>
            <p:nvPr/>
          </p:nvSpPr>
          <p:spPr bwMode="auto">
            <a:xfrm>
              <a:off x="14458" y="19002"/>
              <a:ext cx="575" cy="851"/>
            </a:xfrm>
            <a:custGeom>
              <a:gdLst>
                <a:gd name="T0" fmla="*/ 0 w 647"/>
                <a:gd name="T1" fmla="*/ 992 h 730"/>
                <a:gd name="T2" fmla="*/ 124 w 647"/>
                <a:gd name="T3" fmla="*/ 572 h 730"/>
                <a:gd name="T4" fmla="*/ 256 w 647"/>
                <a:gd name="T5" fmla="*/ 604 h 730"/>
                <a:gd name="T6" fmla="*/ 379 w 647"/>
                <a:gd name="T7" fmla="*/ 0 h 730"/>
                <a:gd name="T8" fmla="*/ 511 w 647"/>
                <a:gd name="T9" fmla="*/ 532 h 73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47" h="730">
                  <a:moveTo>
                    <a:pt x="0" y="730"/>
                  </a:moveTo>
                  <a:lnTo>
                    <a:pt x="158" y="421"/>
                  </a:lnTo>
                  <a:lnTo>
                    <a:pt x="324" y="444"/>
                  </a:lnTo>
                  <a:lnTo>
                    <a:pt x="481" y="0"/>
                  </a:lnTo>
                  <a:lnTo>
                    <a:pt x="647" y="391"/>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7" name="Freeform 254"/>
            <p:cNvSpPr/>
            <p:nvPr/>
          </p:nvSpPr>
          <p:spPr bwMode="auto">
            <a:xfrm>
              <a:off x="15320" y="19651"/>
              <a:ext cx="715" cy="228"/>
            </a:xfrm>
            <a:custGeom>
              <a:gdLst>
                <a:gd name="T0" fmla="*/ 0 w 805"/>
                <a:gd name="T1" fmla="*/ 267 h 195"/>
                <a:gd name="T2" fmla="*/ 124 w 805"/>
                <a:gd name="T3" fmla="*/ 132 h 195"/>
                <a:gd name="T4" fmla="*/ 255 w 805"/>
                <a:gd name="T5" fmla="*/ 82 h 195"/>
                <a:gd name="T6" fmla="*/ 379 w 805"/>
                <a:gd name="T7" fmla="*/ 41 h 195"/>
                <a:gd name="T8" fmla="*/ 504 w 805"/>
                <a:gd name="T9" fmla="*/ 205 h 195"/>
                <a:gd name="T10" fmla="*/ 635 w 805"/>
                <a:gd name="T11" fmla="*/ 0 h 195"/>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5" h="195">
                  <a:moveTo>
                    <a:pt x="0" y="195"/>
                  </a:moveTo>
                  <a:lnTo>
                    <a:pt x="158" y="97"/>
                  </a:lnTo>
                  <a:lnTo>
                    <a:pt x="323" y="60"/>
                  </a:lnTo>
                  <a:lnTo>
                    <a:pt x="481" y="30"/>
                  </a:lnTo>
                  <a:lnTo>
                    <a:pt x="639" y="150"/>
                  </a:lnTo>
                  <a:lnTo>
                    <a:pt x="805" y="0"/>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8" name="Freeform 255"/>
            <p:cNvSpPr/>
            <p:nvPr/>
          </p:nvSpPr>
          <p:spPr bwMode="auto">
            <a:xfrm>
              <a:off x="16309" y="19221"/>
              <a:ext cx="715" cy="623"/>
            </a:xfrm>
            <a:custGeom>
              <a:gdLst>
                <a:gd name="T0" fmla="*/ 0 w 804"/>
                <a:gd name="T1" fmla="*/ 133 h 534"/>
                <a:gd name="T2" fmla="*/ 131 w 804"/>
                <a:gd name="T3" fmla="*/ 0 h 534"/>
                <a:gd name="T4" fmla="*/ 255 w 804"/>
                <a:gd name="T5" fmla="*/ 113 h 534"/>
                <a:gd name="T6" fmla="*/ 386 w 804"/>
                <a:gd name="T7" fmla="*/ 544 h 534"/>
                <a:gd name="T8" fmla="*/ 510 w 804"/>
                <a:gd name="T9" fmla="*/ 727 h 534"/>
                <a:gd name="T10" fmla="*/ 636 w 804"/>
                <a:gd name="T11" fmla="*/ 308 h 534"/>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534">
                  <a:moveTo>
                    <a:pt x="0" y="98"/>
                  </a:moveTo>
                  <a:lnTo>
                    <a:pt x="165" y="0"/>
                  </a:lnTo>
                  <a:lnTo>
                    <a:pt x="323" y="83"/>
                  </a:lnTo>
                  <a:lnTo>
                    <a:pt x="488" y="399"/>
                  </a:lnTo>
                  <a:lnTo>
                    <a:pt x="646" y="534"/>
                  </a:lnTo>
                  <a:lnTo>
                    <a:pt x="804" y="226"/>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39" name="Freeform 256"/>
            <p:cNvSpPr/>
            <p:nvPr/>
          </p:nvSpPr>
          <p:spPr bwMode="auto">
            <a:xfrm>
              <a:off x="17312" y="19213"/>
              <a:ext cx="714" cy="517"/>
            </a:xfrm>
            <a:custGeom>
              <a:gdLst>
                <a:gd name="T0" fmla="*/ 0 w 804"/>
                <a:gd name="T1" fmla="*/ 144 h 443"/>
                <a:gd name="T2" fmla="*/ 131 w 804"/>
                <a:gd name="T3" fmla="*/ 0 h 443"/>
                <a:gd name="T4" fmla="*/ 255 w 804"/>
                <a:gd name="T5" fmla="*/ 582 h 443"/>
                <a:gd name="T6" fmla="*/ 385 w 804"/>
                <a:gd name="T7" fmla="*/ 481 h 443"/>
                <a:gd name="T8" fmla="*/ 510 w 804"/>
                <a:gd name="T9" fmla="*/ 286 h 443"/>
                <a:gd name="T10" fmla="*/ 634 w 804"/>
                <a:gd name="T11" fmla="*/ 603 h 443"/>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442">
                  <a:moveTo>
                    <a:pt x="0" y="105"/>
                  </a:moveTo>
                  <a:lnTo>
                    <a:pt x="165" y="0"/>
                  </a:lnTo>
                  <a:lnTo>
                    <a:pt x="323" y="428"/>
                  </a:lnTo>
                  <a:lnTo>
                    <a:pt x="488" y="353"/>
                  </a:lnTo>
                  <a:lnTo>
                    <a:pt x="646" y="210"/>
                  </a:lnTo>
                  <a:lnTo>
                    <a:pt x="804" y="443"/>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40" name="Freeform 257"/>
            <p:cNvSpPr/>
            <p:nvPr/>
          </p:nvSpPr>
          <p:spPr bwMode="auto">
            <a:xfrm>
              <a:off x="18307" y="18800"/>
              <a:ext cx="715" cy="772"/>
            </a:xfrm>
            <a:custGeom>
              <a:gdLst>
                <a:gd name="T0" fmla="*/ 0 w 804"/>
                <a:gd name="T1" fmla="*/ 72 h 662"/>
                <a:gd name="T2" fmla="*/ 131 w 804"/>
                <a:gd name="T3" fmla="*/ 349 h 662"/>
                <a:gd name="T4" fmla="*/ 255 w 804"/>
                <a:gd name="T5" fmla="*/ 542 h 662"/>
                <a:gd name="T6" fmla="*/ 381 w 804"/>
                <a:gd name="T7" fmla="*/ 0 h 662"/>
                <a:gd name="T8" fmla="*/ 510 w 804"/>
                <a:gd name="T9" fmla="*/ 900 h 662"/>
                <a:gd name="T10" fmla="*/ 636 w 804"/>
                <a:gd name="T11" fmla="*/ 542 h 66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662">
                  <a:moveTo>
                    <a:pt x="0" y="53"/>
                  </a:moveTo>
                  <a:lnTo>
                    <a:pt x="165" y="256"/>
                  </a:lnTo>
                  <a:lnTo>
                    <a:pt x="323" y="399"/>
                  </a:lnTo>
                  <a:lnTo>
                    <a:pt x="481" y="0"/>
                  </a:lnTo>
                  <a:lnTo>
                    <a:pt x="646" y="662"/>
                  </a:lnTo>
                  <a:lnTo>
                    <a:pt x="804" y="399"/>
                  </a:lnTo>
                </a:path>
              </a:pathLst>
            </a:custGeom>
            <a:noFill/>
            <a:ln w="349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41" name="Freeform 258"/>
            <p:cNvSpPr/>
            <p:nvPr/>
          </p:nvSpPr>
          <p:spPr bwMode="auto">
            <a:xfrm>
              <a:off x="19310" y="19195"/>
              <a:ext cx="715" cy="526"/>
            </a:xfrm>
            <a:custGeom>
              <a:gdLst>
                <a:gd name="T0" fmla="*/ 0 w 804"/>
                <a:gd name="T1" fmla="*/ 245 h 451"/>
                <a:gd name="T2" fmla="*/ 131 w 804"/>
                <a:gd name="T3" fmla="*/ 327 h 451"/>
                <a:gd name="T4" fmla="*/ 255 w 804"/>
                <a:gd name="T5" fmla="*/ 0 h 451"/>
                <a:gd name="T6" fmla="*/ 381 w 804"/>
                <a:gd name="T7" fmla="*/ 440 h 451"/>
                <a:gd name="T8" fmla="*/ 510 w 804"/>
                <a:gd name="T9" fmla="*/ 613 h 451"/>
                <a:gd name="T10" fmla="*/ 636 w 804"/>
                <a:gd name="T11" fmla="*/ 122 h 45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04" h="451">
                  <a:moveTo>
                    <a:pt x="0" y="180"/>
                  </a:moveTo>
                  <a:lnTo>
                    <a:pt x="165" y="240"/>
                  </a:lnTo>
                  <a:lnTo>
                    <a:pt x="323" y="0"/>
                  </a:lnTo>
                  <a:lnTo>
                    <a:pt x="481" y="323"/>
                  </a:lnTo>
                  <a:lnTo>
                    <a:pt x="646" y="451"/>
                  </a:lnTo>
                  <a:lnTo>
                    <a:pt x="804" y="90"/>
                  </a:lnTo>
                </a:path>
              </a:pathLst>
            </a:custGeom>
            <a:noFill/>
            <a:ln w="4762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p>
          </p:txBody>
        </p:sp>
        <p:sp>
          <p:nvSpPr>
            <p:cNvPr id="2242" name="Freeform 259"/>
            <p:cNvSpPr/>
            <p:nvPr/>
          </p:nvSpPr>
          <p:spPr bwMode="auto">
            <a:xfrm>
              <a:off x="14431" y="19836"/>
              <a:ext cx="53" cy="60"/>
            </a:xfrm>
            <a:custGeom>
              <a:gdLst>
                <a:gd name="T0" fmla="*/ 24 w 60"/>
                <a:gd name="T1" fmla="*/ 0 h 52"/>
                <a:gd name="T2" fmla="*/ 47 w 60"/>
                <a:gd name="T3" fmla="*/ 40 h 52"/>
                <a:gd name="T4" fmla="*/ 24 w 60"/>
                <a:gd name="T5" fmla="*/ 69 h 52"/>
                <a:gd name="T6" fmla="*/ 0 w 60"/>
                <a:gd name="T7" fmla="*/ 40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2"/>
                  </a:lnTo>
                  <a:lnTo>
                    <a:pt x="0" y="30"/>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2243" name="Freeform 260"/>
            <p:cNvSpPr/>
            <p:nvPr/>
          </p:nvSpPr>
          <p:spPr bwMode="auto">
            <a:xfrm>
              <a:off x="14578" y="19467"/>
              <a:ext cx="47" cy="61"/>
            </a:xfrm>
            <a:custGeom>
              <a:gdLst>
                <a:gd name="T0" fmla="*/ 18 w 52"/>
                <a:gd name="T1" fmla="*/ 0 h 52"/>
                <a:gd name="T2" fmla="*/ 42 w 52"/>
                <a:gd name="T3" fmla="*/ 41 h 52"/>
                <a:gd name="T4" fmla="*/ 18 w 52"/>
                <a:gd name="T5" fmla="*/ 72 h 52"/>
                <a:gd name="T6" fmla="*/ 0 w 52"/>
                <a:gd name="T7" fmla="*/ 41 h 52"/>
                <a:gd name="T8" fmla="*/ 18 w 52"/>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2" y="0"/>
                  </a:moveTo>
                  <a:lnTo>
                    <a:pt x="52" y="30"/>
                  </a:lnTo>
                  <a:lnTo>
                    <a:pt x="22" y="52"/>
                  </a:lnTo>
                  <a:lnTo>
                    <a:pt x="0" y="30"/>
                  </a:lnTo>
                  <a:lnTo>
                    <a:pt x="22"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2244" name="Freeform 261"/>
            <p:cNvSpPr/>
            <p:nvPr/>
          </p:nvSpPr>
          <p:spPr bwMode="auto">
            <a:xfrm>
              <a:off x="14718" y="19388"/>
              <a:ext cx="54" cy="62"/>
            </a:xfrm>
            <a:custGeom>
              <a:gdLst>
                <a:gd name="T0" fmla="*/ 24 w 61"/>
                <a:gd name="T1" fmla="*/ 0 h 53"/>
                <a:gd name="T2" fmla="*/ 48 w 61"/>
                <a:gd name="T3" fmla="*/ 32 h 53"/>
                <a:gd name="T4" fmla="*/ 24 w 61"/>
                <a:gd name="T5" fmla="*/ 73 h 53"/>
                <a:gd name="T6" fmla="*/ 0 w 61"/>
                <a:gd name="T7" fmla="*/ 32 h 53"/>
                <a:gd name="T8" fmla="*/ 24 w 61"/>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1" h="52">
                  <a:moveTo>
                    <a:pt x="31" y="0"/>
                  </a:moveTo>
                  <a:lnTo>
                    <a:pt x="61" y="23"/>
                  </a:lnTo>
                  <a:lnTo>
                    <a:pt x="31" y="53"/>
                  </a:lnTo>
                  <a:lnTo>
                    <a:pt x="0" y="23"/>
                  </a:lnTo>
                  <a:lnTo>
                    <a:pt x="31"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45" name="Freeform 262"/>
            <p:cNvSpPr/>
            <p:nvPr/>
          </p:nvSpPr>
          <p:spPr bwMode="auto">
            <a:xfrm>
              <a:off x="14858" y="18984"/>
              <a:ext cx="54" cy="62"/>
            </a:xfrm>
            <a:custGeom>
              <a:gdLst>
                <a:gd name="T0" fmla="*/ 24 w 60"/>
                <a:gd name="T1" fmla="*/ 0 h 53"/>
                <a:gd name="T2" fmla="*/ 49 w 60"/>
                <a:gd name="T3" fmla="*/ 41 h 53"/>
                <a:gd name="T4" fmla="*/ 24 w 60"/>
                <a:gd name="T5" fmla="*/ 73 h 53"/>
                <a:gd name="T6" fmla="*/ 0 w 60"/>
                <a:gd name="T7" fmla="*/ 41 h 53"/>
                <a:gd name="T8" fmla="*/ 24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3"/>
                  </a:lnTo>
                  <a:lnTo>
                    <a:pt x="0" y="30"/>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2246" name="Freeform 263"/>
            <p:cNvSpPr/>
            <p:nvPr/>
          </p:nvSpPr>
          <p:spPr bwMode="auto">
            <a:xfrm>
              <a:off x="15006" y="19598"/>
              <a:ext cx="46" cy="62"/>
            </a:xfrm>
            <a:custGeom>
              <a:gdLst>
                <a:gd name="T0" fmla="*/ 24 w 52"/>
                <a:gd name="T1" fmla="*/ 0 h 53"/>
                <a:gd name="T2" fmla="*/ 41 w 52"/>
                <a:gd name="T3" fmla="*/ 42 h 53"/>
                <a:gd name="T4" fmla="*/ 24 w 52"/>
                <a:gd name="T5" fmla="*/ 73 h 53"/>
                <a:gd name="T6" fmla="*/ 0 w 52"/>
                <a:gd name="T7" fmla="*/ 42 h 53"/>
                <a:gd name="T8" fmla="*/ 24 w 52"/>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2" y="31"/>
                  </a:lnTo>
                  <a:lnTo>
                    <a:pt x="30" y="53"/>
                  </a:lnTo>
                  <a:lnTo>
                    <a:pt x="0" y="31"/>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47" name="Freeform 264"/>
            <p:cNvSpPr/>
            <p:nvPr/>
          </p:nvSpPr>
          <p:spPr bwMode="auto">
            <a:xfrm>
              <a:off x="15293" y="19871"/>
              <a:ext cx="47" cy="60"/>
            </a:xfrm>
            <a:custGeom>
              <a:gdLst>
                <a:gd name="T0" fmla="*/ 24 w 53"/>
                <a:gd name="T1" fmla="*/ 0 h 52"/>
                <a:gd name="T2" fmla="*/ 42 w 53"/>
                <a:gd name="T3" fmla="*/ 29 h 52"/>
                <a:gd name="T4" fmla="*/ 24 w 53"/>
                <a:gd name="T5" fmla="*/ 69 h 52"/>
                <a:gd name="T6" fmla="*/ 0 w 53"/>
                <a:gd name="T7" fmla="*/ 29 h 52"/>
                <a:gd name="T8" fmla="*/ 24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48" name="Freeform 265"/>
            <p:cNvSpPr/>
            <p:nvPr/>
          </p:nvSpPr>
          <p:spPr bwMode="auto">
            <a:xfrm>
              <a:off x="15434" y="19818"/>
              <a:ext cx="53" cy="61"/>
            </a:xfrm>
            <a:custGeom>
              <a:gdLst>
                <a:gd name="T0" fmla="*/ 24 w 60"/>
                <a:gd name="T1" fmla="*/ 0 h 52"/>
                <a:gd name="T2" fmla="*/ 47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49" name="Freeform 266"/>
            <p:cNvSpPr/>
            <p:nvPr/>
          </p:nvSpPr>
          <p:spPr bwMode="auto">
            <a:xfrm>
              <a:off x="15580" y="19730"/>
              <a:ext cx="47" cy="61"/>
            </a:xfrm>
            <a:custGeom>
              <a:gdLst>
                <a:gd name="T0" fmla="*/ 18 w 53"/>
                <a:gd name="T1" fmla="*/ 0 h 53"/>
                <a:gd name="T2" fmla="*/ 42 w 53"/>
                <a:gd name="T3" fmla="*/ 40 h 53"/>
                <a:gd name="T4" fmla="*/ 18 w 53"/>
                <a:gd name="T5" fmla="*/ 70 h 53"/>
                <a:gd name="T6" fmla="*/ 0 w 53"/>
                <a:gd name="T7" fmla="*/ 40 h 53"/>
                <a:gd name="T8" fmla="*/ 18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0" name="Freeform 267"/>
            <p:cNvSpPr/>
            <p:nvPr/>
          </p:nvSpPr>
          <p:spPr bwMode="auto">
            <a:xfrm>
              <a:off x="15721" y="19695"/>
              <a:ext cx="53" cy="61"/>
            </a:xfrm>
            <a:custGeom>
              <a:gdLst>
                <a:gd name="T0" fmla="*/ 24 w 60"/>
                <a:gd name="T1" fmla="*/ 0 h 53"/>
                <a:gd name="T2" fmla="*/ 47 w 60"/>
                <a:gd name="T3" fmla="*/ 30 h 53"/>
                <a:gd name="T4" fmla="*/ 24 w 60"/>
                <a:gd name="T5" fmla="*/ 70 h 53"/>
                <a:gd name="T6" fmla="*/ 0 w 60"/>
                <a:gd name="T7" fmla="*/ 30 h 53"/>
                <a:gd name="T8" fmla="*/ 24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1" name="Freeform 268"/>
            <p:cNvSpPr/>
            <p:nvPr/>
          </p:nvSpPr>
          <p:spPr bwMode="auto">
            <a:xfrm>
              <a:off x="15861" y="19782"/>
              <a:ext cx="53" cy="62"/>
            </a:xfrm>
            <a:custGeom>
              <a:gdLst>
                <a:gd name="T0" fmla="*/ 24 w 60"/>
                <a:gd name="T1" fmla="*/ 0 h 53"/>
                <a:gd name="T2" fmla="*/ 47 w 60"/>
                <a:gd name="T3" fmla="*/ 42 h 53"/>
                <a:gd name="T4" fmla="*/ 24 w 60"/>
                <a:gd name="T5" fmla="*/ 73 h 53"/>
                <a:gd name="T6" fmla="*/ 0 w 60"/>
                <a:gd name="T7" fmla="*/ 42 h 53"/>
                <a:gd name="T8" fmla="*/ 24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1"/>
                  </a:lnTo>
                  <a:lnTo>
                    <a:pt x="30" y="53"/>
                  </a:lnTo>
                  <a:lnTo>
                    <a:pt x="0" y="31"/>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2252" name="Freeform 269"/>
            <p:cNvSpPr/>
            <p:nvPr/>
          </p:nvSpPr>
          <p:spPr bwMode="auto">
            <a:xfrm>
              <a:off x="16008" y="19450"/>
              <a:ext cx="47" cy="60"/>
            </a:xfrm>
            <a:custGeom>
              <a:gdLst>
                <a:gd name="T0" fmla="*/ 24 w 53"/>
                <a:gd name="T1" fmla="*/ 0 h 52"/>
                <a:gd name="T2" fmla="*/ 42 w 53"/>
                <a:gd name="T3" fmla="*/ 29 h 52"/>
                <a:gd name="T4" fmla="*/ 24 w 53"/>
                <a:gd name="T5" fmla="*/ 69 h 52"/>
                <a:gd name="T6" fmla="*/ 0 w 53"/>
                <a:gd name="T7" fmla="*/ 29 h 52"/>
                <a:gd name="T8" fmla="*/ 24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1" y="0"/>
                  </a:moveTo>
                  <a:lnTo>
                    <a:pt x="53" y="22"/>
                  </a:lnTo>
                  <a:lnTo>
                    <a:pt x="31" y="52"/>
                  </a:lnTo>
                  <a:lnTo>
                    <a:pt x="0" y="22"/>
                  </a:lnTo>
                  <a:lnTo>
                    <a:pt x="31"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3" name="Freeform 270"/>
            <p:cNvSpPr/>
            <p:nvPr/>
          </p:nvSpPr>
          <p:spPr bwMode="auto">
            <a:xfrm>
              <a:off x="16289" y="19256"/>
              <a:ext cx="47" cy="62"/>
            </a:xfrm>
            <a:custGeom>
              <a:gdLst>
                <a:gd name="T0" fmla="*/ 18 w 53"/>
                <a:gd name="T1" fmla="*/ 0 h 53"/>
                <a:gd name="T2" fmla="*/ 42 w 53"/>
                <a:gd name="T3" fmla="*/ 32 h 53"/>
                <a:gd name="T4" fmla="*/ 18 w 53"/>
                <a:gd name="T5" fmla="*/ 73 h 53"/>
                <a:gd name="T6" fmla="*/ 0 w 53"/>
                <a:gd name="T7" fmla="*/ 32 h 53"/>
                <a:gd name="T8" fmla="*/ 18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23"/>
                  </a:lnTo>
                  <a:lnTo>
                    <a:pt x="23" y="53"/>
                  </a:lnTo>
                  <a:lnTo>
                    <a:pt x="0" y="23"/>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4" name="Freeform 271"/>
            <p:cNvSpPr/>
            <p:nvPr/>
          </p:nvSpPr>
          <p:spPr bwMode="auto">
            <a:xfrm>
              <a:off x="16429" y="19195"/>
              <a:ext cx="53" cy="61"/>
            </a:xfrm>
            <a:custGeom>
              <a:gdLst>
                <a:gd name="T0" fmla="*/ 24 w 60"/>
                <a:gd name="T1" fmla="*/ 0 h 52"/>
                <a:gd name="T2" fmla="*/ 47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000080"/>
            </a:solidFill>
            <a:ln w="47625" cap="rnd">
              <a:solidFill>
                <a:srgbClr val="000080"/>
              </a:solidFill>
              <a:prstDash val="solid"/>
              <a:round/>
            </a:ln>
          </p:spPr>
          <p:txBody>
            <a:bodyPr/>
            <a:lstStyle>
              <a:defPPr>
                <a:defRPr kern="1200" smtId="4294967295"/>
              </a:defPPr>
            </a:lstStyle>
            <a:p>
              <a:endParaRPr lang="en-US"/>
            </a:p>
          </p:txBody>
        </p:sp>
        <p:sp>
          <p:nvSpPr>
            <p:cNvPr id="2255" name="Freeform 272"/>
            <p:cNvSpPr/>
            <p:nvPr/>
          </p:nvSpPr>
          <p:spPr bwMode="auto">
            <a:xfrm>
              <a:off x="16570" y="19265"/>
              <a:ext cx="53" cy="61"/>
            </a:xfrm>
            <a:custGeom>
              <a:gdLst>
                <a:gd name="T0" fmla="*/ 24 w 60"/>
                <a:gd name="T1" fmla="*/ 0 h 52"/>
                <a:gd name="T2" fmla="*/ 47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6" name="Freeform 273"/>
            <p:cNvSpPr/>
            <p:nvPr/>
          </p:nvSpPr>
          <p:spPr bwMode="auto">
            <a:xfrm>
              <a:off x="16716" y="19686"/>
              <a:ext cx="47" cy="61"/>
            </a:xfrm>
            <a:custGeom>
              <a:gdLst>
                <a:gd name="T0" fmla="*/ 24 w 53"/>
                <a:gd name="T1" fmla="*/ 0 h 52"/>
                <a:gd name="T2" fmla="*/ 42 w 53"/>
                <a:gd name="T3" fmla="*/ 31 h 52"/>
                <a:gd name="T4" fmla="*/ 24 w 53"/>
                <a:gd name="T5" fmla="*/ 72 h 52"/>
                <a:gd name="T6" fmla="*/ 0 w 53"/>
                <a:gd name="T7" fmla="*/ 31 h 52"/>
                <a:gd name="T8" fmla="*/ 24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7" name="Freeform 274"/>
            <p:cNvSpPr/>
            <p:nvPr/>
          </p:nvSpPr>
          <p:spPr bwMode="auto">
            <a:xfrm>
              <a:off x="16857" y="19836"/>
              <a:ext cx="53" cy="60"/>
            </a:xfrm>
            <a:custGeom>
              <a:gdLst>
                <a:gd name="T0" fmla="*/ 24 w 60"/>
                <a:gd name="T1" fmla="*/ 0 h 52"/>
                <a:gd name="T2" fmla="*/ 47 w 60"/>
                <a:gd name="T3" fmla="*/ 40 h 52"/>
                <a:gd name="T4" fmla="*/ 24 w 60"/>
                <a:gd name="T5" fmla="*/ 69 h 52"/>
                <a:gd name="T6" fmla="*/ 0 w 60"/>
                <a:gd name="T7" fmla="*/ 40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2"/>
                  </a:lnTo>
                  <a:lnTo>
                    <a:pt x="0" y="30"/>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8" name="Freeform 275"/>
            <p:cNvSpPr/>
            <p:nvPr/>
          </p:nvSpPr>
          <p:spPr bwMode="auto">
            <a:xfrm>
              <a:off x="17004" y="19537"/>
              <a:ext cx="46" cy="61"/>
            </a:xfrm>
            <a:custGeom>
              <a:gdLst>
                <a:gd name="T0" fmla="*/ 17 w 52"/>
                <a:gd name="T1" fmla="*/ 0 h 52"/>
                <a:gd name="T2" fmla="*/ 41 w 52"/>
                <a:gd name="T3" fmla="*/ 41 h 52"/>
                <a:gd name="T4" fmla="*/ 17 w 52"/>
                <a:gd name="T5" fmla="*/ 72 h 52"/>
                <a:gd name="T6" fmla="*/ 0 w 52"/>
                <a:gd name="T7" fmla="*/ 41 h 52"/>
                <a:gd name="T8" fmla="*/ 17 w 52"/>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2" y="0"/>
                  </a:moveTo>
                  <a:lnTo>
                    <a:pt x="52" y="30"/>
                  </a:lnTo>
                  <a:lnTo>
                    <a:pt x="22" y="52"/>
                  </a:lnTo>
                  <a:lnTo>
                    <a:pt x="0" y="30"/>
                  </a:lnTo>
                  <a:lnTo>
                    <a:pt x="22"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59" name="Freeform 276"/>
            <p:cNvSpPr/>
            <p:nvPr/>
          </p:nvSpPr>
          <p:spPr bwMode="auto">
            <a:xfrm>
              <a:off x="17291" y="19343"/>
              <a:ext cx="47" cy="62"/>
            </a:xfrm>
            <a:custGeom>
              <a:gdLst>
                <a:gd name="T0" fmla="*/ 18 w 53"/>
                <a:gd name="T1" fmla="*/ 0 h 53"/>
                <a:gd name="T2" fmla="*/ 42 w 53"/>
                <a:gd name="T3" fmla="*/ 41 h 53"/>
                <a:gd name="T4" fmla="*/ 18 w 53"/>
                <a:gd name="T5" fmla="*/ 73 h 53"/>
                <a:gd name="T6" fmla="*/ 0 w 53"/>
                <a:gd name="T7" fmla="*/ 41 h 53"/>
                <a:gd name="T8" fmla="*/ 18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0" name="Freeform 277"/>
            <p:cNvSpPr/>
            <p:nvPr/>
          </p:nvSpPr>
          <p:spPr bwMode="auto">
            <a:xfrm>
              <a:off x="17432" y="19265"/>
              <a:ext cx="53" cy="61"/>
            </a:xfrm>
            <a:custGeom>
              <a:gdLst>
                <a:gd name="T0" fmla="*/ 24 w 60"/>
                <a:gd name="T1" fmla="*/ 0 h 52"/>
                <a:gd name="T2" fmla="*/ 47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1" name="Freeform 278"/>
            <p:cNvSpPr/>
            <p:nvPr/>
          </p:nvSpPr>
          <p:spPr bwMode="auto">
            <a:xfrm>
              <a:off x="17572" y="19502"/>
              <a:ext cx="54" cy="61"/>
            </a:xfrm>
            <a:custGeom>
              <a:gdLst>
                <a:gd name="T0" fmla="*/ 24 w 60"/>
                <a:gd name="T1" fmla="*/ 0 h 52"/>
                <a:gd name="T2" fmla="*/ 49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2" name="Freeform 279"/>
            <p:cNvSpPr/>
            <p:nvPr/>
          </p:nvSpPr>
          <p:spPr bwMode="auto">
            <a:xfrm>
              <a:off x="17719" y="19563"/>
              <a:ext cx="47" cy="62"/>
            </a:xfrm>
            <a:custGeom>
              <a:gdLst>
                <a:gd name="T0" fmla="*/ 24 w 53"/>
                <a:gd name="T1" fmla="*/ 0 h 53"/>
                <a:gd name="T2" fmla="*/ 42 w 53"/>
                <a:gd name="T3" fmla="*/ 32 h 53"/>
                <a:gd name="T4" fmla="*/ 24 w 53"/>
                <a:gd name="T5" fmla="*/ 73 h 53"/>
                <a:gd name="T6" fmla="*/ 0 w 53"/>
                <a:gd name="T7" fmla="*/ 32 h 53"/>
                <a:gd name="T8" fmla="*/ 24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3" name="Freeform 280"/>
            <p:cNvSpPr/>
            <p:nvPr/>
          </p:nvSpPr>
          <p:spPr bwMode="auto">
            <a:xfrm>
              <a:off x="17859" y="19265"/>
              <a:ext cx="54" cy="61"/>
            </a:xfrm>
            <a:custGeom>
              <a:gdLst>
                <a:gd name="T0" fmla="*/ 24 w 60"/>
                <a:gd name="T1" fmla="*/ 0 h 52"/>
                <a:gd name="T2" fmla="*/ 49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4" name="Freeform 281"/>
            <p:cNvSpPr/>
            <p:nvPr/>
          </p:nvSpPr>
          <p:spPr bwMode="auto">
            <a:xfrm>
              <a:off x="18006" y="19537"/>
              <a:ext cx="47" cy="61"/>
            </a:xfrm>
            <a:custGeom>
              <a:gdLst>
                <a:gd name="T0" fmla="*/ 18 w 53"/>
                <a:gd name="T1" fmla="*/ 0 h 52"/>
                <a:gd name="T2" fmla="*/ 42 w 53"/>
                <a:gd name="T3" fmla="*/ 41 h 52"/>
                <a:gd name="T4" fmla="*/ 18 w 53"/>
                <a:gd name="T5" fmla="*/ 72 h 52"/>
                <a:gd name="T6" fmla="*/ 0 w 53"/>
                <a:gd name="T7" fmla="*/ 41 h 52"/>
                <a:gd name="T8" fmla="*/ 18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2"/>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5" name="Freeform 282"/>
            <p:cNvSpPr/>
            <p:nvPr/>
          </p:nvSpPr>
          <p:spPr bwMode="auto">
            <a:xfrm>
              <a:off x="18281" y="18817"/>
              <a:ext cx="53" cy="62"/>
            </a:xfrm>
            <a:custGeom>
              <a:gdLst>
                <a:gd name="T0" fmla="*/ 24 w 60"/>
                <a:gd name="T1" fmla="*/ 0 h 53"/>
                <a:gd name="T2" fmla="*/ 47 w 60"/>
                <a:gd name="T3" fmla="*/ 32 h 53"/>
                <a:gd name="T4" fmla="*/ 24 w 60"/>
                <a:gd name="T5" fmla="*/ 73 h 53"/>
                <a:gd name="T6" fmla="*/ 0 w 60"/>
                <a:gd name="T7" fmla="*/ 32 h 53"/>
                <a:gd name="T8" fmla="*/ 24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34925" cap="rnd">
              <a:solidFill>
                <a:srgbClr val="3333CC"/>
              </a:solidFill>
              <a:prstDash val="solid"/>
              <a:round/>
            </a:ln>
          </p:spPr>
          <p:txBody>
            <a:bodyPr/>
            <a:lstStyle>
              <a:defPPr>
                <a:defRPr kern="1200" smtId="4294967295"/>
              </a:defPPr>
            </a:lstStyle>
            <a:p>
              <a:endParaRPr lang="en-US"/>
            </a:p>
          </p:txBody>
        </p:sp>
        <p:sp>
          <p:nvSpPr>
            <p:cNvPr id="2266" name="Freeform 283"/>
            <p:cNvSpPr/>
            <p:nvPr/>
          </p:nvSpPr>
          <p:spPr bwMode="auto">
            <a:xfrm>
              <a:off x="18427" y="19098"/>
              <a:ext cx="47" cy="61"/>
            </a:xfrm>
            <a:custGeom>
              <a:gdLst>
                <a:gd name="T0" fmla="*/ 24 w 53"/>
                <a:gd name="T1" fmla="*/ 0 h 52"/>
                <a:gd name="T2" fmla="*/ 42 w 53"/>
                <a:gd name="T3" fmla="*/ 41 h 52"/>
                <a:gd name="T4" fmla="*/ 24 w 53"/>
                <a:gd name="T5" fmla="*/ 72 h 52"/>
                <a:gd name="T6" fmla="*/ 0 w 53"/>
                <a:gd name="T7" fmla="*/ 41 h 52"/>
                <a:gd name="T8" fmla="*/ 24 w 53"/>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3" y="30"/>
                  </a:lnTo>
                  <a:lnTo>
                    <a:pt x="30" y="52"/>
                  </a:lnTo>
                  <a:lnTo>
                    <a:pt x="0" y="30"/>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7" name="Freeform 284"/>
            <p:cNvSpPr/>
            <p:nvPr/>
          </p:nvSpPr>
          <p:spPr bwMode="auto">
            <a:xfrm>
              <a:off x="18568" y="19195"/>
              <a:ext cx="53" cy="61"/>
            </a:xfrm>
            <a:custGeom>
              <a:gdLst>
                <a:gd name="T0" fmla="*/ 24 w 60"/>
                <a:gd name="T1" fmla="*/ 0 h 52"/>
                <a:gd name="T2" fmla="*/ 47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8" name="Freeform 285"/>
            <p:cNvSpPr/>
            <p:nvPr/>
          </p:nvSpPr>
          <p:spPr bwMode="auto">
            <a:xfrm>
              <a:off x="18714" y="18914"/>
              <a:ext cx="48" cy="62"/>
            </a:xfrm>
            <a:custGeom>
              <a:gdLst>
                <a:gd name="T0" fmla="*/ 19 w 53"/>
                <a:gd name="T1" fmla="*/ 0 h 53"/>
                <a:gd name="T2" fmla="*/ 43 w 53"/>
                <a:gd name="T3" fmla="*/ 41 h 53"/>
                <a:gd name="T4" fmla="*/ 19 w 53"/>
                <a:gd name="T5" fmla="*/ 73 h 53"/>
                <a:gd name="T6" fmla="*/ 0 w 53"/>
                <a:gd name="T7" fmla="*/ 41 h 53"/>
                <a:gd name="T8" fmla="*/ 19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69" name="Freeform 286"/>
            <p:cNvSpPr/>
            <p:nvPr/>
          </p:nvSpPr>
          <p:spPr bwMode="auto">
            <a:xfrm>
              <a:off x="18855" y="19502"/>
              <a:ext cx="53" cy="61"/>
            </a:xfrm>
            <a:custGeom>
              <a:gdLst>
                <a:gd name="T0" fmla="*/ 24 w 60"/>
                <a:gd name="T1" fmla="*/ 0 h 52"/>
                <a:gd name="T2" fmla="*/ 47 w 60"/>
                <a:gd name="T3" fmla="*/ 31 h 52"/>
                <a:gd name="T4" fmla="*/ 24 w 60"/>
                <a:gd name="T5" fmla="*/ 72 h 52"/>
                <a:gd name="T6" fmla="*/ 0 w 60"/>
                <a:gd name="T7" fmla="*/ 31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0" name="Freeform 287"/>
            <p:cNvSpPr/>
            <p:nvPr/>
          </p:nvSpPr>
          <p:spPr bwMode="auto">
            <a:xfrm>
              <a:off x="18995" y="19256"/>
              <a:ext cx="54" cy="62"/>
            </a:xfrm>
            <a:custGeom>
              <a:gdLst>
                <a:gd name="T0" fmla="*/ 24 w 60"/>
                <a:gd name="T1" fmla="*/ 0 h 53"/>
                <a:gd name="T2" fmla="*/ 49 w 60"/>
                <a:gd name="T3" fmla="*/ 32 h 53"/>
                <a:gd name="T4" fmla="*/ 24 w 60"/>
                <a:gd name="T5" fmla="*/ 73 h 53"/>
                <a:gd name="T6" fmla="*/ 0 w 60"/>
                <a:gd name="T7" fmla="*/ 32 h 53"/>
                <a:gd name="T8" fmla="*/ 24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1" name="Freeform 288"/>
            <p:cNvSpPr/>
            <p:nvPr/>
          </p:nvSpPr>
          <p:spPr bwMode="auto">
            <a:xfrm>
              <a:off x="19282" y="19467"/>
              <a:ext cx="55" cy="61"/>
            </a:xfrm>
            <a:custGeom>
              <a:gdLst>
                <a:gd name="T0" fmla="*/ 25 w 61"/>
                <a:gd name="T1" fmla="*/ 0 h 52"/>
                <a:gd name="T2" fmla="*/ 50 w 61"/>
                <a:gd name="T3" fmla="*/ 41 h 52"/>
                <a:gd name="T4" fmla="*/ 25 w 61"/>
                <a:gd name="T5" fmla="*/ 72 h 52"/>
                <a:gd name="T6" fmla="*/ 0 w 61"/>
                <a:gd name="T7" fmla="*/ 41 h 52"/>
                <a:gd name="T8" fmla="*/ 25 w 61"/>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1" h="52">
                  <a:moveTo>
                    <a:pt x="31" y="0"/>
                  </a:moveTo>
                  <a:lnTo>
                    <a:pt x="61" y="30"/>
                  </a:lnTo>
                  <a:lnTo>
                    <a:pt x="31" y="52"/>
                  </a:lnTo>
                  <a:lnTo>
                    <a:pt x="0" y="30"/>
                  </a:lnTo>
                  <a:lnTo>
                    <a:pt x="31"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2" name="Freeform 289"/>
            <p:cNvSpPr/>
            <p:nvPr/>
          </p:nvSpPr>
          <p:spPr bwMode="auto">
            <a:xfrm>
              <a:off x="19430" y="19634"/>
              <a:ext cx="46" cy="61"/>
            </a:xfrm>
            <a:custGeom>
              <a:gdLst>
                <a:gd name="T0" fmla="*/ 24 w 52"/>
                <a:gd name="T1" fmla="*/ 0 h 52"/>
                <a:gd name="T2" fmla="*/ 41 w 52"/>
                <a:gd name="T3" fmla="*/ 31 h 52"/>
                <a:gd name="T4" fmla="*/ 24 w 52"/>
                <a:gd name="T5" fmla="*/ 72 h 52"/>
                <a:gd name="T6" fmla="*/ 0 w 52"/>
                <a:gd name="T7" fmla="*/ 31 h 52"/>
                <a:gd name="T8" fmla="*/ 24 w 52"/>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30" y="0"/>
                  </a:moveTo>
                  <a:lnTo>
                    <a:pt x="52"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3" name="Freeform 290"/>
            <p:cNvSpPr/>
            <p:nvPr/>
          </p:nvSpPr>
          <p:spPr bwMode="auto">
            <a:xfrm>
              <a:off x="19570" y="19318"/>
              <a:ext cx="54" cy="60"/>
            </a:xfrm>
            <a:custGeom>
              <a:gdLst>
                <a:gd name="T0" fmla="*/ 24 w 60"/>
                <a:gd name="T1" fmla="*/ 0 h 52"/>
                <a:gd name="T2" fmla="*/ 49 w 60"/>
                <a:gd name="T3" fmla="*/ 29 h 52"/>
                <a:gd name="T4" fmla="*/ 24 w 60"/>
                <a:gd name="T5" fmla="*/ 69 h 52"/>
                <a:gd name="T6" fmla="*/ 0 w 60"/>
                <a:gd name="T7" fmla="*/ 29 h 52"/>
                <a:gd name="T8" fmla="*/ 24 w 60"/>
                <a:gd name="T9" fmla="*/ 0 h 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4" name="Freeform 291"/>
            <p:cNvSpPr/>
            <p:nvPr/>
          </p:nvSpPr>
          <p:spPr bwMode="auto">
            <a:xfrm>
              <a:off x="19717" y="19625"/>
              <a:ext cx="47" cy="61"/>
            </a:xfrm>
            <a:custGeom>
              <a:gdLst>
                <a:gd name="T0" fmla="*/ 18 w 53"/>
                <a:gd name="T1" fmla="*/ 0 h 53"/>
                <a:gd name="T2" fmla="*/ 42 w 53"/>
                <a:gd name="T3" fmla="*/ 30 h 53"/>
                <a:gd name="T4" fmla="*/ 18 w 53"/>
                <a:gd name="T5" fmla="*/ 70 h 53"/>
                <a:gd name="T6" fmla="*/ 0 w 53"/>
                <a:gd name="T7" fmla="*/ 30 h 53"/>
                <a:gd name="T8" fmla="*/ 18 w 53"/>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2" h="52">
                  <a:moveTo>
                    <a:pt x="23" y="0"/>
                  </a:moveTo>
                  <a:lnTo>
                    <a:pt x="53" y="23"/>
                  </a:lnTo>
                  <a:lnTo>
                    <a:pt x="23" y="53"/>
                  </a:lnTo>
                  <a:lnTo>
                    <a:pt x="0" y="23"/>
                  </a:lnTo>
                  <a:lnTo>
                    <a:pt x="23"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5" name="Freeform 292"/>
            <p:cNvSpPr/>
            <p:nvPr/>
          </p:nvSpPr>
          <p:spPr bwMode="auto">
            <a:xfrm>
              <a:off x="19858" y="19809"/>
              <a:ext cx="53" cy="62"/>
            </a:xfrm>
            <a:custGeom>
              <a:gdLst>
                <a:gd name="T0" fmla="*/ 24 w 60"/>
                <a:gd name="T1" fmla="*/ 0 h 53"/>
                <a:gd name="T2" fmla="*/ 47 w 60"/>
                <a:gd name="T3" fmla="*/ 32 h 53"/>
                <a:gd name="T4" fmla="*/ 24 w 60"/>
                <a:gd name="T5" fmla="*/ 73 h 53"/>
                <a:gd name="T6" fmla="*/ 0 w 60"/>
                <a:gd name="T7" fmla="*/ 32 h 53"/>
                <a:gd name="T8" fmla="*/ 24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6" name="Freeform 293"/>
            <p:cNvSpPr/>
            <p:nvPr/>
          </p:nvSpPr>
          <p:spPr bwMode="auto">
            <a:xfrm>
              <a:off x="19998" y="19423"/>
              <a:ext cx="53" cy="62"/>
            </a:xfrm>
            <a:custGeom>
              <a:gdLst>
                <a:gd name="T0" fmla="*/ 24 w 60"/>
                <a:gd name="T1" fmla="*/ 0 h 53"/>
                <a:gd name="T2" fmla="*/ 47 w 60"/>
                <a:gd name="T3" fmla="*/ 41 h 53"/>
                <a:gd name="T4" fmla="*/ 24 w 60"/>
                <a:gd name="T5" fmla="*/ 73 h 53"/>
                <a:gd name="T6" fmla="*/ 0 w 60"/>
                <a:gd name="T7" fmla="*/ 41 h 53"/>
                <a:gd name="T8" fmla="*/ 24 w 60"/>
                <a:gd name="T9" fmla="*/ 0 h 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 h="52">
                  <a:moveTo>
                    <a:pt x="30" y="0"/>
                  </a:moveTo>
                  <a:lnTo>
                    <a:pt x="60" y="30"/>
                  </a:lnTo>
                  <a:lnTo>
                    <a:pt x="30" y="53"/>
                  </a:lnTo>
                  <a:lnTo>
                    <a:pt x="0" y="30"/>
                  </a:lnTo>
                  <a:lnTo>
                    <a:pt x="30" y="0"/>
                  </a:lnTo>
                  <a:close/>
                </a:path>
              </a:pathLst>
            </a:custGeom>
            <a:solidFill>
              <a:srgbClr val="3333CC"/>
            </a:solidFill>
            <a:ln w="47625" cap="rnd">
              <a:solidFill>
                <a:srgbClr val="3333CC"/>
              </a:solidFill>
              <a:prstDash val="solid"/>
              <a:round/>
            </a:ln>
          </p:spPr>
          <p:txBody>
            <a:bodyPr/>
            <a:lstStyle>
              <a:defPPr>
                <a:defRPr kern="1200" smtId="4294967295"/>
              </a:defPPr>
            </a:lstStyle>
            <a:p>
              <a:endParaRPr lang="en-US"/>
            </a:p>
          </p:txBody>
        </p:sp>
        <p:sp>
          <p:nvSpPr>
            <p:cNvPr id="2277" name="Rectangle 294"/>
            <p:cNvSpPr>
              <a:spLocks noChangeArrowheads="1"/>
            </p:cNvSpPr>
            <p:nvPr/>
          </p:nvSpPr>
          <p:spPr bwMode="auto">
            <a:xfrm>
              <a:off x="14431" y="19826"/>
              <a:ext cx="53"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78" name="Rectangle 295"/>
            <p:cNvSpPr>
              <a:spLocks noChangeArrowheads="1"/>
            </p:cNvSpPr>
            <p:nvPr/>
          </p:nvSpPr>
          <p:spPr bwMode="auto">
            <a:xfrm>
              <a:off x="14578" y="19458"/>
              <a:ext cx="47"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79" name="Rectangle 296"/>
            <p:cNvSpPr>
              <a:spLocks noChangeArrowheads="1"/>
            </p:cNvSpPr>
            <p:nvPr/>
          </p:nvSpPr>
          <p:spPr bwMode="auto">
            <a:xfrm>
              <a:off x="14718" y="19493"/>
              <a:ext cx="54"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0" name="Rectangle 297"/>
            <p:cNvSpPr>
              <a:spLocks noChangeArrowheads="1"/>
            </p:cNvSpPr>
            <p:nvPr/>
          </p:nvSpPr>
          <p:spPr bwMode="auto">
            <a:xfrm>
              <a:off x="14866" y="18967"/>
              <a:ext cx="46"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1" name="Rectangle 298"/>
            <p:cNvSpPr>
              <a:spLocks noChangeArrowheads="1"/>
            </p:cNvSpPr>
            <p:nvPr/>
          </p:nvSpPr>
          <p:spPr bwMode="auto">
            <a:xfrm>
              <a:off x="15006" y="19432"/>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2" name="Rectangle 299"/>
            <p:cNvSpPr>
              <a:spLocks noChangeArrowheads="1"/>
            </p:cNvSpPr>
            <p:nvPr/>
          </p:nvSpPr>
          <p:spPr bwMode="auto">
            <a:xfrm>
              <a:off x="15293" y="19844"/>
              <a:ext cx="47"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3" name="Rectangle 300"/>
            <p:cNvSpPr>
              <a:spLocks noChangeArrowheads="1"/>
            </p:cNvSpPr>
            <p:nvPr/>
          </p:nvSpPr>
          <p:spPr bwMode="auto">
            <a:xfrm>
              <a:off x="15434" y="19739"/>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4" name="Rectangle 301"/>
            <p:cNvSpPr>
              <a:spLocks noChangeArrowheads="1"/>
            </p:cNvSpPr>
            <p:nvPr/>
          </p:nvSpPr>
          <p:spPr bwMode="auto">
            <a:xfrm>
              <a:off x="15580" y="19695"/>
              <a:ext cx="47"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5" name="Rectangle 302"/>
            <p:cNvSpPr>
              <a:spLocks noChangeArrowheads="1"/>
            </p:cNvSpPr>
            <p:nvPr/>
          </p:nvSpPr>
          <p:spPr bwMode="auto">
            <a:xfrm>
              <a:off x="15721" y="19651"/>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6" name="Rectangle 303"/>
            <p:cNvSpPr>
              <a:spLocks noChangeArrowheads="1"/>
            </p:cNvSpPr>
            <p:nvPr/>
          </p:nvSpPr>
          <p:spPr bwMode="auto">
            <a:xfrm>
              <a:off x="15868" y="19800"/>
              <a:ext cx="46"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7" name="Rectangle 304"/>
            <p:cNvSpPr>
              <a:spLocks noChangeArrowheads="1"/>
            </p:cNvSpPr>
            <p:nvPr/>
          </p:nvSpPr>
          <p:spPr bwMode="auto">
            <a:xfrm>
              <a:off x="16008" y="19625"/>
              <a:ext cx="54"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8" name="Rectangle 305"/>
            <p:cNvSpPr>
              <a:spLocks noChangeArrowheads="1"/>
            </p:cNvSpPr>
            <p:nvPr/>
          </p:nvSpPr>
          <p:spPr bwMode="auto">
            <a:xfrm>
              <a:off x="16289" y="19308"/>
              <a:ext cx="47"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89" name="Rectangle 306"/>
            <p:cNvSpPr>
              <a:spLocks noChangeArrowheads="1"/>
            </p:cNvSpPr>
            <p:nvPr/>
          </p:nvSpPr>
          <p:spPr bwMode="auto">
            <a:xfrm>
              <a:off x="16429" y="19195"/>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0" name="Rectangle 307"/>
            <p:cNvSpPr>
              <a:spLocks noChangeArrowheads="1"/>
            </p:cNvSpPr>
            <p:nvPr/>
          </p:nvSpPr>
          <p:spPr bwMode="auto">
            <a:xfrm>
              <a:off x="16577" y="19283"/>
              <a:ext cx="46" cy="60"/>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1" name="Rectangle 308"/>
            <p:cNvSpPr>
              <a:spLocks noChangeArrowheads="1"/>
            </p:cNvSpPr>
            <p:nvPr/>
          </p:nvSpPr>
          <p:spPr bwMode="auto">
            <a:xfrm>
              <a:off x="16716" y="19651"/>
              <a:ext cx="54"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2" name="Rectangle 309"/>
            <p:cNvSpPr>
              <a:spLocks noChangeArrowheads="1"/>
            </p:cNvSpPr>
            <p:nvPr/>
          </p:nvSpPr>
          <p:spPr bwMode="auto">
            <a:xfrm>
              <a:off x="16857" y="19818"/>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3" name="Rectangle 310"/>
            <p:cNvSpPr>
              <a:spLocks noChangeArrowheads="1"/>
            </p:cNvSpPr>
            <p:nvPr/>
          </p:nvSpPr>
          <p:spPr bwMode="auto">
            <a:xfrm>
              <a:off x="17004" y="19458"/>
              <a:ext cx="46"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4" name="Rectangle 311"/>
            <p:cNvSpPr>
              <a:spLocks noChangeArrowheads="1"/>
            </p:cNvSpPr>
            <p:nvPr/>
          </p:nvSpPr>
          <p:spPr bwMode="auto">
            <a:xfrm>
              <a:off x="17291" y="19308"/>
              <a:ext cx="47"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5" name="Rectangle 312"/>
            <p:cNvSpPr>
              <a:spLocks noChangeArrowheads="1"/>
            </p:cNvSpPr>
            <p:nvPr/>
          </p:nvSpPr>
          <p:spPr bwMode="auto">
            <a:xfrm>
              <a:off x="17432" y="19186"/>
              <a:ext cx="53"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6" name="Rectangle 313"/>
            <p:cNvSpPr>
              <a:spLocks noChangeArrowheads="1"/>
            </p:cNvSpPr>
            <p:nvPr/>
          </p:nvSpPr>
          <p:spPr bwMode="auto">
            <a:xfrm>
              <a:off x="17578" y="19686"/>
              <a:ext cx="48"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7" name="Rectangle 314"/>
            <p:cNvSpPr>
              <a:spLocks noChangeArrowheads="1"/>
            </p:cNvSpPr>
            <p:nvPr/>
          </p:nvSpPr>
          <p:spPr bwMode="auto">
            <a:xfrm>
              <a:off x="17719" y="19590"/>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8" name="Rectangle 315"/>
            <p:cNvSpPr>
              <a:spLocks noChangeArrowheads="1"/>
            </p:cNvSpPr>
            <p:nvPr/>
          </p:nvSpPr>
          <p:spPr bwMode="auto">
            <a:xfrm>
              <a:off x="17859" y="19432"/>
              <a:ext cx="54"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299" name="Rectangle 316"/>
            <p:cNvSpPr>
              <a:spLocks noChangeArrowheads="1"/>
            </p:cNvSpPr>
            <p:nvPr/>
          </p:nvSpPr>
          <p:spPr bwMode="auto">
            <a:xfrm>
              <a:off x="18006" y="19704"/>
              <a:ext cx="47"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0" name="Rectangle 317"/>
            <p:cNvSpPr>
              <a:spLocks noChangeArrowheads="1"/>
            </p:cNvSpPr>
            <p:nvPr/>
          </p:nvSpPr>
          <p:spPr bwMode="auto">
            <a:xfrm>
              <a:off x="18281" y="18835"/>
              <a:ext cx="53" cy="62"/>
            </a:xfrm>
            <a:prstGeom prst="rect">
              <a:avLst/>
            </a:prstGeom>
            <a:solidFill>
              <a:srgbClr val="00CC99"/>
            </a:solidFill>
            <a:ln w="34925" cap="rnd">
              <a:solidFill>
                <a:srgbClr val="00CC99"/>
              </a:solidFill>
              <a:miter lim="800000"/>
            </a:ln>
          </p:spPr>
          <p:txBody>
            <a:bodyPr/>
            <a:lstStyle>
              <a:defPPr>
                <a:defRPr kern="1200" smtId="4294967295"/>
              </a:defPPr>
            </a:lstStyle>
            <a:p>
              <a:endParaRPr lang="en-US"/>
            </a:p>
          </p:txBody>
        </p:sp>
        <p:sp>
          <p:nvSpPr>
            <p:cNvPr id="2301" name="Rectangle 318"/>
            <p:cNvSpPr>
              <a:spLocks noChangeArrowheads="1"/>
            </p:cNvSpPr>
            <p:nvPr/>
          </p:nvSpPr>
          <p:spPr bwMode="auto">
            <a:xfrm>
              <a:off x="18427" y="19072"/>
              <a:ext cx="47"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2" name="Rectangle 319"/>
            <p:cNvSpPr>
              <a:spLocks noChangeArrowheads="1"/>
            </p:cNvSpPr>
            <p:nvPr/>
          </p:nvSpPr>
          <p:spPr bwMode="auto">
            <a:xfrm>
              <a:off x="18568" y="19230"/>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3" name="Rectangle 320"/>
            <p:cNvSpPr>
              <a:spLocks noChangeArrowheads="1"/>
            </p:cNvSpPr>
            <p:nvPr/>
          </p:nvSpPr>
          <p:spPr bwMode="auto">
            <a:xfrm>
              <a:off x="18714" y="18774"/>
              <a:ext cx="48" cy="61"/>
            </a:xfrm>
            <a:prstGeom prst="rect">
              <a:avLst/>
            </a:prstGeom>
            <a:solidFill>
              <a:srgbClr val="00CC99"/>
            </a:solidFill>
            <a:ln w="34925" cap="rnd">
              <a:solidFill>
                <a:srgbClr val="00CC99"/>
              </a:solidFill>
              <a:miter lim="800000"/>
            </a:ln>
          </p:spPr>
          <p:txBody>
            <a:bodyPr/>
            <a:lstStyle>
              <a:defPPr>
                <a:defRPr kern="1200" smtId="4294967295"/>
              </a:defPPr>
            </a:lstStyle>
            <a:p>
              <a:endParaRPr lang="en-US"/>
            </a:p>
          </p:txBody>
        </p:sp>
        <p:sp>
          <p:nvSpPr>
            <p:cNvPr id="2304" name="Rectangle 321"/>
            <p:cNvSpPr>
              <a:spLocks noChangeArrowheads="1"/>
            </p:cNvSpPr>
            <p:nvPr/>
          </p:nvSpPr>
          <p:spPr bwMode="auto">
            <a:xfrm>
              <a:off x="18855" y="19537"/>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5" name="Rectangle 322"/>
            <p:cNvSpPr>
              <a:spLocks noChangeArrowheads="1"/>
            </p:cNvSpPr>
            <p:nvPr/>
          </p:nvSpPr>
          <p:spPr bwMode="auto">
            <a:xfrm>
              <a:off x="19002" y="19230"/>
              <a:ext cx="47"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6" name="Rectangle 323"/>
            <p:cNvSpPr>
              <a:spLocks noChangeArrowheads="1"/>
            </p:cNvSpPr>
            <p:nvPr/>
          </p:nvSpPr>
          <p:spPr bwMode="auto">
            <a:xfrm>
              <a:off x="19282" y="19378"/>
              <a:ext cx="55"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7" name="Rectangle 324"/>
            <p:cNvSpPr>
              <a:spLocks noChangeArrowheads="1"/>
            </p:cNvSpPr>
            <p:nvPr/>
          </p:nvSpPr>
          <p:spPr bwMode="auto">
            <a:xfrm>
              <a:off x="19430" y="19450"/>
              <a:ext cx="46" cy="60"/>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8" name="Rectangle 325"/>
            <p:cNvSpPr>
              <a:spLocks noChangeArrowheads="1"/>
            </p:cNvSpPr>
            <p:nvPr/>
          </p:nvSpPr>
          <p:spPr bwMode="auto">
            <a:xfrm>
              <a:off x="19570" y="19159"/>
              <a:ext cx="54"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09" name="Rectangle 326"/>
            <p:cNvSpPr>
              <a:spLocks noChangeArrowheads="1"/>
            </p:cNvSpPr>
            <p:nvPr/>
          </p:nvSpPr>
          <p:spPr bwMode="auto">
            <a:xfrm>
              <a:off x="19717" y="19537"/>
              <a:ext cx="47"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10" name="Rectangle 327"/>
            <p:cNvSpPr>
              <a:spLocks noChangeArrowheads="1"/>
            </p:cNvSpPr>
            <p:nvPr/>
          </p:nvSpPr>
          <p:spPr bwMode="auto">
            <a:xfrm>
              <a:off x="19858" y="19695"/>
              <a:ext cx="53" cy="61"/>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sp>
          <p:nvSpPr>
            <p:cNvPr id="2311" name="Rectangle 328"/>
            <p:cNvSpPr>
              <a:spLocks noChangeArrowheads="1"/>
            </p:cNvSpPr>
            <p:nvPr/>
          </p:nvSpPr>
          <p:spPr bwMode="auto">
            <a:xfrm>
              <a:off x="20004" y="19273"/>
              <a:ext cx="47" cy="62"/>
            </a:xfrm>
            <a:prstGeom prst="rect">
              <a:avLst/>
            </a:prstGeom>
            <a:solidFill>
              <a:srgbClr val="00CC99"/>
            </a:solidFill>
            <a:ln w="47625" cap="rnd">
              <a:solidFill>
                <a:srgbClr val="00CC99"/>
              </a:solidFill>
              <a:miter lim="800000"/>
            </a:ln>
          </p:spPr>
          <p:txBody>
            <a:bodyPr/>
            <a:lstStyle>
              <a:defPPr>
                <a:defRPr kern="1200" smtId="4294967295"/>
              </a:defPPr>
            </a:lstStyle>
            <a:p>
              <a:endParaRPr lang="en-US"/>
            </a:p>
          </p:txBody>
        </p:sp>
      </p:grpSp>
      <p:sp>
        <p:nvSpPr>
          <p:cNvPr id="2067" name="Text Box 329"/>
          <p:cNvSpPr txBox="1">
            <a:spLocks noChangeArrowheads="1"/>
          </p:cNvSpPr>
          <p:nvPr/>
        </p:nvSpPr>
        <p:spPr bwMode="auto">
          <a:xfrm>
            <a:off x="22628225" y="20145375"/>
            <a:ext cx="940911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3600"/>
              <a:t>Insert your text here. Remember, you can change template colors to suit your own taste or institution colors. The graphic can be replaced with several smaller graphics.</a:t>
            </a:r>
          </a:p>
        </p:txBody>
      </p:sp>
      <p:pic>
        <p:nvPicPr>
          <p:cNvPr id="2322" name="New picture"/>
          <p:cNvPicPr/>
          <p:nvPr/>
        </p:nvPicPr>
        <p:blipFill dpi="0">
          <a:blip r:embed="rId3"/>
          <a:stretch>
            <a:fillRect/>
          </a:stretch>
        </p:blipFill>
        <p:spPr>
          <a:xfrm>
            <a:off x="11874500" y="119888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Default Desig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
  <Manager/>
  <Company>Graphicsland</Company>
  <PresentationFormat>Custom</PresentationFormat>
  <TotalTime>2871</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Free research poster template</dc:title>
  <cp:category>templates for scientific poster</cp:category>
  <dc:creator>Graphicsland/MakeSigns.com</dc:creator>
  <dc:description>We offer free PowerPoint poster templates to help you design your very own scientific poster presentation.</dc:description>
  <cp:keywords>scientific, research, template, custom, poster, presentation, symposium, printing, PowerPoint, create, design, example, sample, download</cp:keywords>
  <cp:lastModifiedBy>Justin</cp:lastModifiedBy>
  <cp:revision>27</cp:revision>
  <dcterms:modified xsi:type="dcterms:W3CDTF">2016-02-11T18:59:10Z</dcterms:modified>
  <dc:subject>How To Make A Scientific Poster</dc:subject>
</cp:coreProperties>
</file>