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93776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55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595D2"/>
    <a:srgbClr val="5CB8B2"/>
    <a:srgbClr val="D9D9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4" d="100"/>
          <a:sy n="24" d="100"/>
        </p:scale>
        <p:origin x="1493" y="14"/>
      </p:cViewPr>
      <p:guideLst>
        <p:guide orient="horz" pos="10368"/>
        <p:guide pos="1555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7402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9144000" y="0"/>
            <a:ext cx="8819431" cy="32986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9685415" y="0"/>
            <a:ext cx="8819431" cy="32986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-8514041" y="572738"/>
            <a:ext cx="75022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Poster Building</a:t>
            </a:r>
          </a:p>
          <a:p>
            <a:pPr algn="ctr">
              <a:lnSpc>
                <a:spcPts val="9600"/>
              </a:lnSpc>
            </a:pPr>
            <a:r>
              <a:rPr lang="en-US" sz="8000" b="1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Quick</a:t>
            </a:r>
            <a:r>
              <a:rPr lang="en-US" sz="8000" b="1" baseline="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Tips</a:t>
            </a:r>
            <a:endParaRPr lang="en-US" sz="8000" b="1" dirty="0">
              <a:solidFill>
                <a:schemeClr val="bg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-8972193" y="3027628"/>
            <a:ext cx="84758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>
                <a:solidFill>
                  <a:srgbClr val="9595D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For</a:t>
            </a:r>
            <a:r>
              <a:rPr lang="en-US" sz="4000" i="1" baseline="0" dirty="0">
                <a:solidFill>
                  <a:srgbClr val="9595D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an extensive tutorial go to:</a:t>
            </a:r>
          </a:p>
          <a:p>
            <a:pPr algn="ctr"/>
            <a:r>
              <a:rPr lang="en-US" sz="4000" i="1" baseline="0" dirty="0">
                <a:solidFill>
                  <a:srgbClr val="9595D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MakeSigns.com/tutorials</a:t>
            </a:r>
            <a:endParaRPr lang="en-US" sz="4000" i="1" dirty="0">
              <a:solidFill>
                <a:srgbClr val="9595D2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-6492444" y="4648200"/>
            <a:ext cx="3516319" cy="1179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b="1" dirty="0">
                <a:solidFill>
                  <a:srgbClr val="5CB8B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Colors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-8972193" y="5719176"/>
            <a:ext cx="847581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400" i="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• Keep your font color choices consistent</a:t>
            </a:r>
            <a:r>
              <a:rPr lang="en-US" sz="3400" i="0" baseline="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in </a:t>
            </a:r>
            <a:r>
              <a:rPr lang="en-US" sz="3400" i="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your poster. </a:t>
            </a:r>
          </a:p>
          <a:p>
            <a:pPr algn="l"/>
            <a:r>
              <a:rPr lang="en-US" sz="3400" i="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• Try to limit the number of colors used in your poster to three or four (including title bars)</a:t>
            </a:r>
          </a:p>
          <a:p>
            <a:pPr algn="l"/>
            <a:r>
              <a:rPr lang="en-US" sz="3400" i="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• Make sure your text is always a contrasting</a:t>
            </a:r>
            <a:r>
              <a:rPr lang="en-US" sz="3400" i="0" baseline="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color from the background to make sure it is easy to read</a:t>
            </a:r>
            <a:endParaRPr lang="en-US" sz="3400" i="0" dirty="0">
              <a:solidFill>
                <a:schemeClr val="bg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-6492444" y="10218149"/>
            <a:ext cx="3516319" cy="1179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b="1" dirty="0">
                <a:solidFill>
                  <a:srgbClr val="5CB8B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Fonts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-9000827" y="11306261"/>
            <a:ext cx="847581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400" i="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• At</a:t>
            </a:r>
            <a:r>
              <a:rPr lang="en-US" sz="3400" i="0" baseline="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most select two fonts for the entirety of your poster. One for the headings and one for the body.</a:t>
            </a:r>
          </a:p>
          <a:p>
            <a:pPr algn="l"/>
            <a:r>
              <a:rPr lang="en-US" sz="3400" i="0" baseline="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• Keep your fonts clean and simple, do not use fancy/stylized fonts that look unprofessional or are difficult to read. </a:t>
            </a:r>
            <a:endParaRPr lang="en-US" sz="3400" i="0" dirty="0">
              <a:solidFill>
                <a:schemeClr val="bg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-6463809" y="14713949"/>
            <a:ext cx="3516319" cy="1179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b="1" dirty="0">
                <a:solidFill>
                  <a:srgbClr val="5CB8B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Images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-8972193" y="15802061"/>
            <a:ext cx="847581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400" i="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When</a:t>
            </a:r>
            <a:r>
              <a:rPr lang="en-US" sz="3400" i="0" baseline="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inserting images zoom in on the image at 100% to make sure it is clear and not fuzzy. </a:t>
            </a:r>
            <a:endParaRPr lang="en-US" sz="3400" i="0" dirty="0">
              <a:solidFill>
                <a:schemeClr val="bg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17589" y="17720754"/>
            <a:ext cx="6909341" cy="801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-7855447" y="18492678"/>
            <a:ext cx="6185056" cy="717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rgbClr val="9595D2"/>
                </a:solidFill>
                <a:latin typeface="Century Gothic" panose="020B0502020202020204" pitchFamily="34" charset="0"/>
              </a:rPr>
              <a:t>In the lower</a:t>
            </a:r>
            <a:r>
              <a:rPr lang="en-US" sz="2800" i="1" baseline="0" dirty="0">
                <a:solidFill>
                  <a:srgbClr val="9595D2"/>
                </a:solidFill>
                <a:latin typeface="Century Gothic" panose="020B0502020202020204" pitchFamily="34" charset="0"/>
              </a:rPr>
              <a:t> right hand corner of PowerPoint </a:t>
            </a:r>
            <a:r>
              <a:rPr lang="en-US" sz="2800" i="1" dirty="0">
                <a:solidFill>
                  <a:srgbClr val="9595D2"/>
                </a:solidFill>
                <a:latin typeface="Century Gothic" panose="020B0502020202020204" pitchFamily="34" charset="0"/>
              </a:rPr>
              <a:t>Click the + sign on the zoom slider to zoom in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-8972193" y="20200349"/>
            <a:ext cx="8475817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400" i="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When enlarging</a:t>
            </a:r>
            <a:r>
              <a:rPr lang="en-US" sz="3400" i="0" baseline="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/shrinking your images be sure to click and drag the corner of the image so that you don’t distort it by stretching it out.</a:t>
            </a:r>
            <a:endParaRPr lang="en-US" sz="3400" i="0" dirty="0">
              <a:solidFill>
                <a:schemeClr val="bg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88904" y="22491110"/>
            <a:ext cx="2691645" cy="309252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27130" y="22491110"/>
            <a:ext cx="4637343" cy="3092528"/>
          </a:xfrm>
          <a:prstGeom prst="rect">
            <a:avLst/>
          </a:prstGeom>
        </p:spPr>
      </p:pic>
      <p:sp>
        <p:nvSpPr>
          <p:cNvPr id="22" name="Cross 21"/>
          <p:cNvSpPr/>
          <p:nvPr userDrawn="1"/>
        </p:nvSpPr>
        <p:spPr>
          <a:xfrm rot="2626085">
            <a:off x="-1900594" y="23622615"/>
            <a:ext cx="963131" cy="963131"/>
          </a:xfrm>
          <a:prstGeom prst="plus">
            <a:avLst>
              <a:gd name="adj" fmla="val 46748"/>
            </a:avLst>
          </a:prstGeom>
          <a:solidFill>
            <a:srgbClr val="FF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-Shape 22"/>
          <p:cNvSpPr/>
          <p:nvPr userDrawn="1"/>
        </p:nvSpPr>
        <p:spPr>
          <a:xfrm rot="2438738" flipH="1">
            <a:off x="-4928242" y="23485283"/>
            <a:ext cx="445183" cy="993101"/>
          </a:xfrm>
          <a:prstGeom prst="corner">
            <a:avLst>
              <a:gd name="adj1" fmla="val 16646"/>
              <a:gd name="adj2" fmla="val 15435"/>
            </a:avLst>
          </a:prstGeom>
          <a:solidFill>
            <a:schemeClr val="accent3">
              <a:alpha val="3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 userDrawn="1"/>
        </p:nvSpPr>
        <p:spPr>
          <a:xfrm>
            <a:off x="-8972193" y="26296349"/>
            <a:ext cx="8447182" cy="1179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b="1" dirty="0">
                <a:solidFill>
                  <a:srgbClr val="5CB8B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Adding</a:t>
            </a:r>
            <a:r>
              <a:rPr lang="en-US" sz="7000" b="1" baseline="0" dirty="0">
                <a:solidFill>
                  <a:srgbClr val="5CB8B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Items</a:t>
            </a:r>
            <a:endParaRPr lang="en-US" sz="7000" b="1" dirty="0">
              <a:solidFill>
                <a:srgbClr val="5CB8B2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-9000827" y="27384460"/>
            <a:ext cx="847581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400" i="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To add text, images, graphs you can either copy from an existing</a:t>
            </a:r>
            <a:r>
              <a:rPr lang="en-US" sz="3400" i="0" baseline="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document and paste it into your poster OR you can select the “Insert” tab at the top of PowerPoint window and select the corresponding button.</a:t>
            </a:r>
            <a:endParaRPr lang="en-US" sz="3400" i="0" dirty="0">
              <a:solidFill>
                <a:schemeClr val="bg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6" name="Picture 4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18345" y="30937200"/>
            <a:ext cx="7175345" cy="102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26"/>
          <p:cNvSpPr txBox="1"/>
          <p:nvPr userDrawn="1"/>
        </p:nvSpPr>
        <p:spPr>
          <a:xfrm>
            <a:off x="50344009" y="3270291"/>
            <a:ext cx="7502244" cy="1179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b="1" dirty="0">
                <a:solidFill>
                  <a:srgbClr val="5CB8B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Save Your Poster</a:t>
            </a:r>
          </a:p>
        </p:txBody>
      </p:sp>
      <p:sp>
        <p:nvSpPr>
          <p:cNvPr id="28" name="TextBox 27"/>
          <p:cNvSpPr txBox="1"/>
          <p:nvPr userDrawn="1"/>
        </p:nvSpPr>
        <p:spPr>
          <a:xfrm>
            <a:off x="49857222" y="4373788"/>
            <a:ext cx="8472801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100" i="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As we accept all types/version of PowerPoint files</a:t>
            </a:r>
            <a:r>
              <a:rPr lang="en-US" sz="3100" i="0" baseline="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there is no need to save your poster as a PDF – in fact, we prefer PowerPoint files! So simply save your file with a name that you will recognize as the final version of your poster when you go to upload it to our site.</a:t>
            </a:r>
            <a:endParaRPr lang="en-US" sz="3100" i="0" dirty="0">
              <a:solidFill>
                <a:schemeClr val="bg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 userDrawn="1"/>
        </p:nvSpPr>
        <p:spPr>
          <a:xfrm>
            <a:off x="50344009" y="582220"/>
            <a:ext cx="7502244" cy="2613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Getting Ready To</a:t>
            </a:r>
            <a:r>
              <a:rPr lang="en-US" sz="8000" b="1" baseline="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Order</a:t>
            </a:r>
            <a:endParaRPr lang="en-US" sz="8000" b="1" dirty="0">
              <a:solidFill>
                <a:schemeClr val="bg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 userDrawn="1"/>
        </p:nvSpPr>
        <p:spPr>
          <a:xfrm>
            <a:off x="49685415" y="8033148"/>
            <a:ext cx="8819431" cy="1179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b="1" dirty="0">
                <a:solidFill>
                  <a:srgbClr val="5CB8B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Upload Your Poster</a:t>
            </a:r>
          </a:p>
        </p:txBody>
      </p:sp>
      <p:sp>
        <p:nvSpPr>
          <p:cNvPr id="31" name="TextBox 30"/>
          <p:cNvSpPr txBox="1"/>
          <p:nvPr userDrawn="1"/>
        </p:nvSpPr>
        <p:spPr>
          <a:xfrm>
            <a:off x="49857222" y="9125138"/>
            <a:ext cx="8475817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389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100" i="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Go to mksgn.co/</a:t>
            </a:r>
            <a:r>
              <a:rPr lang="en-US" sz="3100" i="0" dirty="0" err="1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smfm</a:t>
            </a:r>
            <a:r>
              <a:rPr lang="en-US" sz="3100" i="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and click</a:t>
            </a:r>
            <a:r>
              <a:rPr lang="en-US" sz="3100" i="0" baseline="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the “Upload My Poster File” button,</a:t>
            </a:r>
            <a:endParaRPr lang="en-US" sz="3100" i="0" dirty="0">
              <a:solidFill>
                <a:schemeClr val="bg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3100" i="0" dirty="0">
              <a:solidFill>
                <a:schemeClr val="bg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 userDrawn="1"/>
        </p:nvSpPr>
        <p:spPr>
          <a:xfrm>
            <a:off x="49682400" y="13520834"/>
            <a:ext cx="8819431" cy="1179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b="1" dirty="0">
                <a:solidFill>
                  <a:srgbClr val="5CB8B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Add To Cart</a:t>
            </a:r>
          </a:p>
        </p:txBody>
      </p:sp>
      <p:sp>
        <p:nvSpPr>
          <p:cNvPr id="38" name="TextBox 37"/>
          <p:cNvSpPr txBox="1"/>
          <p:nvPr userDrawn="1"/>
        </p:nvSpPr>
        <p:spPr>
          <a:xfrm>
            <a:off x="49854207" y="14544615"/>
            <a:ext cx="847581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100" i="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• Select the Product:</a:t>
            </a:r>
          </a:p>
          <a:p>
            <a:pPr algn="l"/>
            <a:r>
              <a:rPr lang="en-US" sz="3100" i="0" baseline="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   - “Fabric Scientific Poster” or</a:t>
            </a:r>
            <a:br>
              <a:rPr lang="en-US" sz="3100" i="0" baseline="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en-US" sz="3100" i="0" baseline="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     “Paper Scientific Poster”</a:t>
            </a:r>
          </a:p>
          <a:p>
            <a:pPr algn="l"/>
            <a:r>
              <a:rPr lang="en-US" sz="3100" i="0" baseline="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• If you chose “Paper Scientific Poster”, </a:t>
            </a:r>
          </a:p>
          <a:p>
            <a:pPr algn="l"/>
            <a:r>
              <a:rPr lang="en-US" sz="3100" i="0" baseline="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  select the “Paper Type”:</a:t>
            </a:r>
          </a:p>
          <a:p>
            <a:pPr algn="l"/>
            <a:r>
              <a:rPr lang="en-US" sz="3100" i="0" baseline="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   - Glossy Paper (most popular)</a:t>
            </a:r>
          </a:p>
          <a:p>
            <a:pPr algn="l"/>
            <a:r>
              <a:rPr lang="en-US" sz="3100" i="0" baseline="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   - Matte Paper</a:t>
            </a:r>
          </a:p>
          <a:p>
            <a:pPr algn="l"/>
            <a:r>
              <a:rPr lang="en-US" sz="3100" i="0" baseline="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• Select the Size</a:t>
            </a:r>
          </a:p>
          <a:p>
            <a:pPr algn="l"/>
            <a:r>
              <a:rPr lang="en-US" sz="3100" i="0" baseline="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   - Sizes listed will be proportional with your </a:t>
            </a:r>
          </a:p>
          <a:p>
            <a:pPr algn="l"/>
            <a:r>
              <a:rPr lang="en-US" sz="3100" i="0" baseline="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     file</a:t>
            </a:r>
            <a:br>
              <a:rPr lang="en-US" sz="3100" i="0" baseline="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en-US" sz="3100" i="0" baseline="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• Put any additional information we should </a:t>
            </a:r>
          </a:p>
          <a:p>
            <a:pPr algn="l"/>
            <a:r>
              <a:rPr lang="en-US" sz="3100" i="0" baseline="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  know in the “Special Instructions” box</a:t>
            </a:r>
          </a:p>
        </p:txBody>
      </p:sp>
      <p:sp>
        <p:nvSpPr>
          <p:cNvPr id="40" name="TextBox 39"/>
          <p:cNvSpPr txBox="1"/>
          <p:nvPr userDrawn="1"/>
        </p:nvSpPr>
        <p:spPr>
          <a:xfrm>
            <a:off x="49971908" y="21017887"/>
            <a:ext cx="1249783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00" dirty="0">
                <a:solidFill>
                  <a:schemeClr val="bg1"/>
                </a:solidFill>
                <a:latin typeface="Century Gothic" panose="020B0502020202020204" pitchFamily="34" charset="0"/>
              </a:rPr>
              <a:t>Click</a:t>
            </a:r>
          </a:p>
        </p:txBody>
      </p:sp>
      <p:sp>
        <p:nvSpPr>
          <p:cNvPr id="41" name="TextBox 40"/>
          <p:cNvSpPr txBox="1"/>
          <p:nvPr userDrawn="1"/>
        </p:nvSpPr>
        <p:spPr>
          <a:xfrm>
            <a:off x="53336842" y="21017887"/>
            <a:ext cx="216608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00" dirty="0">
                <a:solidFill>
                  <a:schemeClr val="bg1"/>
                </a:solidFill>
                <a:latin typeface="Century Gothic" panose="020B0502020202020204" pitchFamily="34" charset="0"/>
              </a:rPr>
              <a:t>then click</a:t>
            </a:r>
          </a:p>
        </p:txBody>
      </p:sp>
      <p:sp>
        <p:nvSpPr>
          <p:cNvPr id="43" name="TextBox 42"/>
          <p:cNvSpPr txBox="1"/>
          <p:nvPr userDrawn="1"/>
        </p:nvSpPr>
        <p:spPr>
          <a:xfrm>
            <a:off x="49682400" y="22338450"/>
            <a:ext cx="8819431" cy="1179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b="1" dirty="0">
                <a:solidFill>
                  <a:srgbClr val="5CB8B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Check Out</a:t>
            </a:r>
          </a:p>
        </p:txBody>
      </p:sp>
      <p:sp>
        <p:nvSpPr>
          <p:cNvPr id="44" name="TextBox 43"/>
          <p:cNvSpPr txBox="1"/>
          <p:nvPr userDrawn="1"/>
        </p:nvSpPr>
        <p:spPr>
          <a:xfrm>
            <a:off x="49854207" y="23406824"/>
            <a:ext cx="847581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100" i="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• Enter your e-mail address </a:t>
            </a:r>
          </a:p>
          <a:p>
            <a:pPr algn="l"/>
            <a:r>
              <a:rPr lang="en-US" sz="3100" i="0" baseline="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• Select “My order is part of a group or I am picking up at a conference” and select SMFM</a:t>
            </a:r>
          </a:p>
        </p:txBody>
      </p:sp>
      <p:sp>
        <p:nvSpPr>
          <p:cNvPr id="46" name="TextBox 45"/>
          <p:cNvSpPr txBox="1"/>
          <p:nvPr userDrawn="1"/>
        </p:nvSpPr>
        <p:spPr>
          <a:xfrm>
            <a:off x="49842150" y="27217209"/>
            <a:ext cx="8662695" cy="1526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100" i="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• Continue</a:t>
            </a:r>
            <a:r>
              <a:rPr lang="en-US" sz="3100" i="0" baseline="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following the step to enter your contact and payment formation</a:t>
            </a:r>
          </a:p>
          <a:p>
            <a:pPr algn="l"/>
            <a:r>
              <a:rPr lang="en-US" sz="3100" i="0" baseline="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• Hit the red “Submit Order” button to finish</a:t>
            </a:r>
          </a:p>
        </p:txBody>
      </p:sp>
      <p:sp>
        <p:nvSpPr>
          <p:cNvPr id="48" name="TextBox 47"/>
          <p:cNvSpPr txBox="1"/>
          <p:nvPr userDrawn="1"/>
        </p:nvSpPr>
        <p:spPr>
          <a:xfrm>
            <a:off x="49787897" y="31239333"/>
            <a:ext cx="8716949" cy="1526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100" i="0" baseline="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Now take some time to prep for your poster session and pick up your poster at the SMFM Meeting near the registration desk.</a:t>
            </a:r>
          </a:p>
        </p:txBody>
      </p:sp>
      <p:sp>
        <p:nvSpPr>
          <p:cNvPr id="49" name="TextBox 48"/>
          <p:cNvSpPr txBox="1"/>
          <p:nvPr userDrawn="1"/>
        </p:nvSpPr>
        <p:spPr>
          <a:xfrm>
            <a:off x="49682400" y="30073459"/>
            <a:ext cx="8819431" cy="1179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b="1" dirty="0">
                <a:solidFill>
                  <a:srgbClr val="5CB8B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You’re Done!</a:t>
            </a:r>
          </a:p>
        </p:txBody>
      </p:sp>
      <p:grpSp>
        <p:nvGrpSpPr>
          <p:cNvPr id="50" name="Group 49"/>
          <p:cNvGrpSpPr/>
          <p:nvPr userDrawn="1"/>
        </p:nvGrpSpPr>
        <p:grpSpPr>
          <a:xfrm>
            <a:off x="-5486400" y="33375612"/>
            <a:ext cx="60198000" cy="2596351"/>
            <a:chOff x="-4673295" y="33371135"/>
            <a:chExt cx="58165695" cy="2190119"/>
          </a:xfrm>
        </p:grpSpPr>
        <p:sp>
          <p:nvSpPr>
            <p:cNvPr id="51" name="TextBox 50"/>
            <p:cNvSpPr txBox="1"/>
            <p:nvPr/>
          </p:nvSpPr>
          <p:spPr>
            <a:xfrm>
              <a:off x="2718105" y="33795831"/>
              <a:ext cx="43891200" cy="176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0" b="1" dirty="0">
                  <a:solidFill>
                    <a:srgbClr val="FF0000"/>
                  </a:solidFill>
                </a:rPr>
                <a:t>THESE BLACK BARS WILL NOT PRINT WITH YOUR POSTER!</a:t>
              </a:r>
            </a:p>
          </p:txBody>
        </p:sp>
        <p:sp>
          <p:nvSpPr>
            <p:cNvPr id="52" name="Bent-Up Arrow 51"/>
            <p:cNvSpPr/>
            <p:nvPr/>
          </p:nvSpPr>
          <p:spPr>
            <a:xfrm flipH="1">
              <a:off x="-4673295" y="33440727"/>
              <a:ext cx="6766560" cy="1447799"/>
            </a:xfrm>
            <a:prstGeom prst="bentUpArrow">
              <a:avLst/>
            </a:prstGeom>
            <a:solidFill>
              <a:srgbClr val="FF0000"/>
            </a:solidFill>
            <a:ln w="1016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Bent-Up Arrow 52"/>
            <p:cNvSpPr/>
            <p:nvPr/>
          </p:nvSpPr>
          <p:spPr>
            <a:xfrm>
              <a:off x="47228760" y="33371135"/>
              <a:ext cx="6263640" cy="1447799"/>
            </a:xfrm>
            <a:prstGeom prst="bentUpArrow">
              <a:avLst/>
            </a:prstGeom>
            <a:solidFill>
              <a:srgbClr val="FF0000"/>
            </a:solidFill>
            <a:ln w="1016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DB42590E-B8B7-41A1-8264-71338D00E2F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6800" y="10633062"/>
            <a:ext cx="6764406" cy="1369180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E9D66D1A-B6C3-4941-8B8C-8F6BCB1AA21E}"/>
              </a:ext>
            </a:extLst>
          </p:cNvPr>
          <p:cNvSpPr txBox="1"/>
          <p:nvPr userDrawn="1"/>
        </p:nvSpPr>
        <p:spPr>
          <a:xfrm>
            <a:off x="49854207" y="12331435"/>
            <a:ext cx="8475817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389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100" i="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and select your file from where it is saved on your computer.</a:t>
            </a:r>
          </a:p>
          <a:p>
            <a:pPr algn="l"/>
            <a:endParaRPr lang="en-US" sz="3100" i="0" dirty="0">
              <a:solidFill>
                <a:schemeClr val="bg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F5117D-1242-46A2-BD24-CDE78461A59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1691" y="20895088"/>
            <a:ext cx="2126388" cy="719535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4DF4723E-DAED-429F-81B7-DE180E5F7653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7027" y="20498847"/>
            <a:ext cx="2416891" cy="1639653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ACB22F27-E3F1-48AE-8349-BD1DAA21F719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94486" y="25438466"/>
            <a:ext cx="4595258" cy="1577477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D955895A-5C5E-4AF6-8A75-2BDBF5D36B96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52420899" y="28922891"/>
            <a:ext cx="3342431" cy="1046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64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/>
          <p:cNvSpPr/>
          <p:nvPr/>
        </p:nvSpPr>
        <p:spPr>
          <a:xfrm>
            <a:off x="0" y="0"/>
            <a:ext cx="49377600" cy="32918400"/>
          </a:xfrm>
          <a:prstGeom prst="rect">
            <a:avLst/>
          </a:prstGeom>
          <a:gradFill flip="none" rotWithShape="1">
            <a:gsLst>
              <a:gs pos="100000">
                <a:srgbClr val="D9D9DB"/>
              </a:gs>
              <a:gs pos="70000">
                <a:srgbClr val="EEEEEF"/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0" y="0"/>
            <a:ext cx="49377600" cy="32918400"/>
          </a:xfrm>
          <a:prstGeom prst="rect">
            <a:avLst/>
          </a:prstGeom>
          <a:gradFill flip="none" rotWithShape="1">
            <a:gsLst>
              <a:gs pos="100000">
                <a:srgbClr val="D9D9DB">
                  <a:alpha val="61000"/>
                </a:srgbClr>
              </a:gs>
              <a:gs pos="70000">
                <a:srgbClr val="EEEEEF">
                  <a:alpha val="66000"/>
                </a:srgbClr>
              </a:gs>
              <a:gs pos="0">
                <a:schemeClr val="bg1">
                  <a:alpha val="9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"/>
          <p:cNvSpPr>
            <a:spLocks noChangeArrowheads="1"/>
          </p:cNvSpPr>
          <p:nvPr/>
        </p:nvSpPr>
        <p:spPr bwMode="auto">
          <a:xfrm>
            <a:off x="46939200" y="-1"/>
            <a:ext cx="2438400" cy="32918400"/>
          </a:xfrm>
          <a:prstGeom prst="rect">
            <a:avLst/>
          </a:prstGeom>
          <a:gradFill flip="none" rotWithShape="1">
            <a:gsLst>
              <a:gs pos="100000">
                <a:srgbClr val="9595D2"/>
              </a:gs>
              <a:gs pos="0">
                <a:srgbClr val="9595D2">
                  <a:alpha val="0"/>
                </a:srgbClr>
              </a:gs>
            </a:gsLst>
            <a:lin ang="16200000" scaled="1"/>
            <a:tileRect/>
          </a:gradFill>
          <a:ln w="57150">
            <a:noFill/>
            <a:miter lim="800000"/>
            <a:headEnd/>
            <a:tailEnd/>
          </a:ln>
          <a:effectLst/>
        </p:spPr>
        <p:txBody>
          <a:bodyPr wrap="none" lIns="137126" tIns="73152" rIns="137126" bIns="68563" anchor="ctr" anchorCtr="0"/>
          <a:lstStyle/>
          <a:p>
            <a:pPr algn="ctr" defTabSz="4702588">
              <a:defRPr/>
            </a:pPr>
            <a:endParaRPr lang="en-US" sz="4100" dirty="0">
              <a:solidFill>
                <a:schemeClr val="bg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447902" y="990600"/>
            <a:ext cx="47243898" cy="5181600"/>
          </a:xfrm>
          <a:prstGeom prst="rect">
            <a:avLst/>
          </a:prstGeom>
          <a:solidFill>
            <a:srgbClr val="5CB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757936" y="685800"/>
            <a:ext cx="47604698" cy="518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9"/>
          <p:cNvSpPr txBox="1">
            <a:spLocks noChangeArrowheads="1"/>
          </p:cNvSpPr>
          <p:nvPr/>
        </p:nvSpPr>
        <p:spPr bwMode="auto">
          <a:xfrm>
            <a:off x="4278099" y="1043100"/>
            <a:ext cx="40821402" cy="2297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ctr">
              <a:lnSpc>
                <a:spcPts val="8500"/>
              </a:lnSpc>
            </a:pPr>
            <a:r>
              <a:rPr lang="en-US" sz="7200" b="1">
                <a:latin typeface="Century Gothic" pitchFamily="34" charset="0"/>
                <a:cs typeface="Arial" pitchFamily="34" charset="0"/>
              </a:rPr>
              <a:t>Your poster title goes on these lines. This template was created by</a:t>
            </a:r>
          </a:p>
          <a:p>
            <a:pPr algn="ctr">
              <a:lnSpc>
                <a:spcPts val="8500"/>
              </a:lnSpc>
            </a:pPr>
            <a:r>
              <a:rPr lang="en-US" sz="7200" b="1">
                <a:latin typeface="Century Gothic" pitchFamily="34" charset="0"/>
                <a:cs typeface="Arial" pitchFamily="34" charset="0"/>
              </a:rPr>
              <a:t>Graphicsland and Makesigns.com</a:t>
            </a:r>
            <a:endParaRPr lang="en-US" sz="7200" b="1" dirty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05" name="TextBox 19"/>
          <p:cNvSpPr txBox="1">
            <a:spLocks noChangeArrowheads="1"/>
          </p:cNvSpPr>
          <p:nvPr/>
        </p:nvSpPr>
        <p:spPr bwMode="auto">
          <a:xfrm>
            <a:off x="9811046" y="3481498"/>
            <a:ext cx="29755508" cy="2123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6000">
                <a:latin typeface="Century Gothic" pitchFamily="34" charset="0"/>
                <a:cs typeface="Arial" pitchFamily="34" charset="0"/>
              </a:rPr>
              <a:t>Author’s information goes here. </a:t>
            </a:r>
          </a:p>
          <a:p>
            <a:pPr algn="ctr">
              <a:lnSpc>
                <a:spcPct val="110000"/>
              </a:lnSpc>
            </a:pPr>
            <a:r>
              <a:rPr lang="en-US" sz="6000">
                <a:latin typeface="Century Gothic" pitchFamily="34" charset="0"/>
                <a:cs typeface="Arial" pitchFamily="34" charset="0"/>
              </a:rPr>
              <a:t>School Information Goes Here</a:t>
            </a:r>
          </a:p>
        </p:txBody>
      </p:sp>
      <p:pic>
        <p:nvPicPr>
          <p:cNvPr id="106" name="Picture 3" descr="W:\Templates\Test Templates\Scientific Posters\SMFM Annual Meeting\Logo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7000" y="3172044"/>
            <a:ext cx="6763789" cy="2595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3" descr="W:\Templates\Test Templates\Scientific Posters\SMFM Annual Meeting\Logo.wm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03" r="61522" b="6050"/>
          <a:stretch/>
        </p:blipFill>
        <p:spPr bwMode="auto">
          <a:xfrm>
            <a:off x="1" y="8330198"/>
            <a:ext cx="18943658" cy="24588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" name="Rectangle 10"/>
          <p:cNvSpPr>
            <a:spLocks noChangeArrowheads="1"/>
          </p:cNvSpPr>
          <p:nvPr/>
        </p:nvSpPr>
        <p:spPr bwMode="auto">
          <a:xfrm>
            <a:off x="757937" y="6954751"/>
            <a:ext cx="15662232" cy="873301"/>
          </a:xfrm>
          <a:prstGeom prst="rect">
            <a:avLst/>
          </a:prstGeom>
          <a:solidFill>
            <a:srgbClr val="5CB8B2"/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137126" tIns="73152" rIns="137126" bIns="68563" anchor="ctr" anchorCtr="0"/>
          <a:lstStyle/>
          <a:p>
            <a:pPr algn="ctr" defTabSz="4702588">
              <a:defRPr/>
            </a:pPr>
            <a:r>
              <a:rPr lang="en-US" sz="4100">
                <a:solidFill>
                  <a:schemeClr val="bg1"/>
                </a:solidFill>
                <a:latin typeface="Century Gothic" pitchFamily="34" charset="0"/>
              </a:rPr>
              <a:t>Abstract</a:t>
            </a:r>
            <a:endParaRPr lang="en-US" sz="41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08" name="Rectangle 10"/>
          <p:cNvSpPr>
            <a:spLocks noChangeArrowheads="1"/>
          </p:cNvSpPr>
          <p:nvPr/>
        </p:nvSpPr>
        <p:spPr bwMode="auto">
          <a:xfrm>
            <a:off x="757936" y="8017328"/>
            <a:ext cx="15662232" cy="6096000"/>
          </a:xfrm>
          <a:prstGeom prst="rect">
            <a:avLst/>
          </a:prstGeom>
          <a:solidFill>
            <a:srgbClr val="FFFFFF">
              <a:alpha val="89804"/>
            </a:srgbClr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137126" tIns="73152" rIns="137126" bIns="68563" anchor="ctr" anchorCtr="0"/>
          <a:lstStyle/>
          <a:p>
            <a:pPr algn="ctr" defTabSz="4702588">
              <a:defRPr/>
            </a:pPr>
            <a:endParaRPr lang="en-US" sz="4100" dirty="0">
              <a:solidFill>
                <a:schemeClr val="bg1"/>
              </a:solidFill>
            </a:endParaRPr>
          </a:p>
        </p:txBody>
      </p:sp>
      <p:sp>
        <p:nvSpPr>
          <p:cNvPr id="109" name="Rectangle 10"/>
          <p:cNvSpPr>
            <a:spLocks noChangeArrowheads="1"/>
          </p:cNvSpPr>
          <p:nvPr/>
        </p:nvSpPr>
        <p:spPr bwMode="auto">
          <a:xfrm>
            <a:off x="32957432" y="6954751"/>
            <a:ext cx="15662232" cy="873301"/>
          </a:xfrm>
          <a:prstGeom prst="rect">
            <a:avLst/>
          </a:prstGeom>
          <a:solidFill>
            <a:srgbClr val="5CB8B2"/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137126" tIns="73152" rIns="137126" bIns="68563" anchor="ctr" anchorCtr="0"/>
          <a:lstStyle/>
          <a:p>
            <a:pPr algn="ctr" defTabSz="4702588">
              <a:defRPr/>
            </a:pPr>
            <a:r>
              <a:rPr lang="en-US" sz="4100">
                <a:solidFill>
                  <a:schemeClr val="bg1"/>
                </a:solidFill>
                <a:latin typeface="Century Gothic" pitchFamily="34" charset="0"/>
              </a:rPr>
              <a:t>Conclusion</a:t>
            </a:r>
            <a:endParaRPr lang="en-US" sz="41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10" name="Rectangle 10"/>
          <p:cNvSpPr>
            <a:spLocks noChangeArrowheads="1"/>
          </p:cNvSpPr>
          <p:nvPr/>
        </p:nvSpPr>
        <p:spPr bwMode="auto">
          <a:xfrm>
            <a:off x="32957431" y="8017328"/>
            <a:ext cx="15662232" cy="6096000"/>
          </a:xfrm>
          <a:prstGeom prst="rect">
            <a:avLst/>
          </a:prstGeom>
          <a:solidFill>
            <a:srgbClr val="FFFFFF">
              <a:alpha val="89804"/>
            </a:srgbClr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137126" tIns="73152" rIns="137126" bIns="68563" anchor="ctr" anchorCtr="0"/>
          <a:lstStyle/>
          <a:p>
            <a:pPr algn="ctr" defTabSz="4702588">
              <a:defRPr/>
            </a:pPr>
            <a:endParaRPr lang="en-US" sz="4100" dirty="0">
              <a:solidFill>
                <a:schemeClr val="bg1"/>
              </a:solidFill>
            </a:endParaRPr>
          </a:p>
        </p:txBody>
      </p:sp>
      <p:sp>
        <p:nvSpPr>
          <p:cNvPr id="111" name="TextBox 19"/>
          <p:cNvSpPr txBox="1">
            <a:spLocks noChangeArrowheads="1"/>
          </p:cNvSpPr>
          <p:nvPr/>
        </p:nvSpPr>
        <p:spPr bwMode="auto">
          <a:xfrm>
            <a:off x="1469856" y="8385848"/>
            <a:ext cx="14238391" cy="63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200" dirty="0">
                <a:latin typeface="Century Gothic" pitchFamily="34" charset="0"/>
                <a:cs typeface="Arial" pitchFamily="34" charset="0"/>
              </a:rPr>
              <a:t>Your text goes here. 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32957431" y="15350521"/>
            <a:ext cx="15662231" cy="5219638"/>
            <a:chOff x="16848898" y="30480000"/>
            <a:chExt cx="15459901" cy="5219638"/>
          </a:xfrm>
        </p:grpSpPr>
        <p:sp>
          <p:nvSpPr>
            <p:cNvPr id="113" name="Rectangle 10"/>
            <p:cNvSpPr>
              <a:spLocks noChangeArrowheads="1"/>
            </p:cNvSpPr>
            <p:nvPr/>
          </p:nvSpPr>
          <p:spPr bwMode="auto">
            <a:xfrm>
              <a:off x="16848898" y="30480000"/>
              <a:ext cx="15459901" cy="521963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none" lIns="137126" tIns="73152" rIns="137126" bIns="68563" anchor="ctr" anchorCtr="0"/>
            <a:lstStyle/>
            <a:p>
              <a:pPr algn="ctr" defTabSz="4702588">
                <a:defRPr/>
              </a:pPr>
              <a:endParaRPr lang="en-US" sz="4100" dirty="0">
                <a:solidFill>
                  <a:schemeClr val="bg1"/>
                </a:solidFill>
              </a:endParaRPr>
            </a:p>
          </p:txBody>
        </p:sp>
        <p:sp>
          <p:nvSpPr>
            <p:cNvPr id="114" name="TextBox 19"/>
            <p:cNvSpPr txBox="1">
              <a:spLocks noChangeArrowheads="1"/>
            </p:cNvSpPr>
            <p:nvPr/>
          </p:nvSpPr>
          <p:spPr bwMode="auto">
            <a:xfrm>
              <a:off x="17085529" y="32772820"/>
              <a:ext cx="14900460" cy="63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18" tIns="45709" rIns="91418" bIns="45709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1pPr>
              <a:lvl2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3200">
                  <a:latin typeface="Century Gothic" pitchFamily="34" charset="0"/>
                  <a:cs typeface="Arial" pitchFamily="34" charset="0"/>
                </a:rPr>
                <a:t>Image Placeholder</a:t>
              </a:r>
              <a:endParaRPr lang="en-US" sz="3200" dirty="0">
                <a:latin typeface="Century Gothic" pitchFamily="34" charset="0"/>
                <a:cs typeface="Arial" pitchFamily="34" charset="0"/>
              </a:endParaRPr>
            </a:p>
          </p:txBody>
        </p:sp>
      </p:grpSp>
      <p:sp>
        <p:nvSpPr>
          <p:cNvPr id="115" name="Rectangle 10"/>
          <p:cNvSpPr>
            <a:spLocks noChangeArrowheads="1"/>
          </p:cNvSpPr>
          <p:nvPr/>
        </p:nvSpPr>
        <p:spPr bwMode="auto">
          <a:xfrm>
            <a:off x="32957432" y="21756324"/>
            <a:ext cx="15662232" cy="873301"/>
          </a:xfrm>
          <a:prstGeom prst="rect">
            <a:avLst/>
          </a:prstGeom>
          <a:solidFill>
            <a:srgbClr val="5CB8B2"/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137126" tIns="73152" rIns="137126" bIns="68563" anchor="ctr" anchorCtr="0"/>
          <a:lstStyle/>
          <a:p>
            <a:pPr algn="ctr" defTabSz="4702588">
              <a:defRPr/>
            </a:pPr>
            <a:r>
              <a:rPr lang="en-US" sz="4100">
                <a:solidFill>
                  <a:schemeClr val="bg1"/>
                </a:solidFill>
                <a:latin typeface="Century Gothic" pitchFamily="34" charset="0"/>
              </a:rPr>
              <a:t>References</a:t>
            </a:r>
            <a:endParaRPr lang="en-US" sz="41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16" name="Rectangle 10"/>
          <p:cNvSpPr>
            <a:spLocks noChangeArrowheads="1"/>
          </p:cNvSpPr>
          <p:nvPr/>
        </p:nvSpPr>
        <p:spPr bwMode="auto">
          <a:xfrm>
            <a:off x="32957431" y="22818902"/>
            <a:ext cx="15662232" cy="8651699"/>
          </a:xfrm>
          <a:prstGeom prst="rect">
            <a:avLst/>
          </a:prstGeom>
          <a:solidFill>
            <a:srgbClr val="FFFFFF">
              <a:alpha val="89804"/>
            </a:srgbClr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137126" tIns="73152" rIns="137126" bIns="68563" anchor="ctr" anchorCtr="0"/>
          <a:lstStyle/>
          <a:p>
            <a:pPr algn="ctr" defTabSz="4702588">
              <a:defRPr/>
            </a:pPr>
            <a:endParaRPr lang="en-US" sz="4100" dirty="0">
              <a:solidFill>
                <a:schemeClr val="bg1"/>
              </a:solidFill>
            </a:endParaRPr>
          </a:p>
        </p:txBody>
      </p:sp>
      <p:sp>
        <p:nvSpPr>
          <p:cNvPr id="117" name="TextBox 19"/>
          <p:cNvSpPr txBox="1">
            <a:spLocks noChangeArrowheads="1"/>
          </p:cNvSpPr>
          <p:nvPr/>
        </p:nvSpPr>
        <p:spPr bwMode="auto">
          <a:xfrm>
            <a:off x="33666063" y="8385848"/>
            <a:ext cx="14238391" cy="63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200" dirty="0">
                <a:latin typeface="Century Gothic" pitchFamily="34" charset="0"/>
                <a:cs typeface="Arial" pitchFamily="34" charset="0"/>
              </a:rPr>
              <a:t>Your text goes here. </a:t>
            </a:r>
          </a:p>
        </p:txBody>
      </p:sp>
      <p:sp>
        <p:nvSpPr>
          <p:cNvPr id="118" name="Rectangle 10"/>
          <p:cNvSpPr>
            <a:spLocks noChangeArrowheads="1"/>
          </p:cNvSpPr>
          <p:nvPr/>
        </p:nvSpPr>
        <p:spPr bwMode="auto">
          <a:xfrm>
            <a:off x="16863894" y="6954751"/>
            <a:ext cx="15662232" cy="873301"/>
          </a:xfrm>
          <a:prstGeom prst="rect">
            <a:avLst/>
          </a:prstGeom>
          <a:solidFill>
            <a:srgbClr val="5CB8B2"/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137126" tIns="73152" rIns="137126" bIns="68563" anchor="ctr" anchorCtr="0"/>
          <a:lstStyle/>
          <a:p>
            <a:pPr algn="ctr" defTabSz="4702588">
              <a:defRPr/>
            </a:pPr>
            <a:r>
              <a:rPr lang="en-US" sz="4100">
                <a:solidFill>
                  <a:schemeClr val="bg1"/>
                </a:solidFill>
                <a:latin typeface="Century Gothic" pitchFamily="34" charset="0"/>
              </a:rPr>
              <a:t>Results</a:t>
            </a:r>
            <a:endParaRPr lang="en-US" sz="41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19" name="Rectangle 10"/>
          <p:cNvSpPr>
            <a:spLocks noChangeArrowheads="1"/>
          </p:cNvSpPr>
          <p:nvPr/>
        </p:nvSpPr>
        <p:spPr bwMode="auto">
          <a:xfrm>
            <a:off x="16863893" y="8017328"/>
            <a:ext cx="15662232" cy="16823872"/>
          </a:xfrm>
          <a:prstGeom prst="rect">
            <a:avLst/>
          </a:prstGeom>
          <a:solidFill>
            <a:srgbClr val="FFFFFF">
              <a:alpha val="89804"/>
            </a:srgbClr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137126" tIns="73152" rIns="137126" bIns="68563" anchor="ctr" anchorCtr="0"/>
          <a:lstStyle/>
          <a:p>
            <a:pPr algn="ctr" defTabSz="4702588">
              <a:defRPr/>
            </a:pPr>
            <a:endParaRPr lang="en-US" sz="4100" dirty="0">
              <a:solidFill>
                <a:schemeClr val="bg1"/>
              </a:solidFill>
            </a:endParaRPr>
          </a:p>
        </p:txBody>
      </p:sp>
      <p:sp>
        <p:nvSpPr>
          <p:cNvPr id="120" name="TextBox 19"/>
          <p:cNvSpPr txBox="1">
            <a:spLocks noChangeArrowheads="1"/>
          </p:cNvSpPr>
          <p:nvPr/>
        </p:nvSpPr>
        <p:spPr bwMode="auto">
          <a:xfrm>
            <a:off x="17575814" y="8385848"/>
            <a:ext cx="14238391" cy="63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200" dirty="0">
                <a:latin typeface="Century Gothic" pitchFamily="34" charset="0"/>
                <a:cs typeface="Arial" pitchFamily="34" charset="0"/>
              </a:rPr>
              <a:t>Your text goes here. </a:t>
            </a:r>
          </a:p>
        </p:txBody>
      </p:sp>
      <p:sp>
        <p:nvSpPr>
          <p:cNvPr id="121" name="Rectangle 10"/>
          <p:cNvSpPr>
            <a:spLocks noChangeArrowheads="1"/>
          </p:cNvSpPr>
          <p:nvPr/>
        </p:nvSpPr>
        <p:spPr bwMode="auto">
          <a:xfrm>
            <a:off x="16863893" y="25550682"/>
            <a:ext cx="15662232" cy="5919918"/>
          </a:xfrm>
          <a:prstGeom prst="rect">
            <a:avLst/>
          </a:prstGeom>
          <a:solidFill>
            <a:srgbClr val="FFFFFF">
              <a:alpha val="89804"/>
            </a:srgbClr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137126" tIns="73152" rIns="137126" bIns="68563" anchor="ctr" anchorCtr="0"/>
          <a:lstStyle/>
          <a:p>
            <a:pPr algn="ctr" defTabSz="4702588">
              <a:defRPr/>
            </a:pPr>
            <a:endParaRPr lang="en-US" sz="4100" dirty="0">
              <a:solidFill>
                <a:schemeClr val="bg1"/>
              </a:solidFill>
            </a:endParaRPr>
          </a:p>
        </p:txBody>
      </p:sp>
      <p:sp>
        <p:nvSpPr>
          <p:cNvPr id="122" name="TextBox 19"/>
          <p:cNvSpPr txBox="1">
            <a:spLocks noChangeArrowheads="1"/>
          </p:cNvSpPr>
          <p:nvPr/>
        </p:nvSpPr>
        <p:spPr bwMode="auto">
          <a:xfrm>
            <a:off x="17575814" y="25919202"/>
            <a:ext cx="14238391" cy="63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200" dirty="0">
                <a:latin typeface="Century Gothic" pitchFamily="34" charset="0"/>
                <a:cs typeface="Arial" pitchFamily="34" charset="0"/>
              </a:rPr>
              <a:t>Your text goes here. </a:t>
            </a:r>
          </a:p>
        </p:txBody>
      </p:sp>
      <p:sp>
        <p:nvSpPr>
          <p:cNvPr id="123" name="Rectangle 10"/>
          <p:cNvSpPr>
            <a:spLocks noChangeArrowheads="1"/>
          </p:cNvSpPr>
          <p:nvPr/>
        </p:nvSpPr>
        <p:spPr bwMode="auto">
          <a:xfrm>
            <a:off x="757937" y="14833831"/>
            <a:ext cx="15662232" cy="873301"/>
          </a:xfrm>
          <a:prstGeom prst="rect">
            <a:avLst/>
          </a:prstGeom>
          <a:solidFill>
            <a:srgbClr val="5CB8B2"/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137126" tIns="73152" rIns="137126" bIns="68563" anchor="ctr" anchorCtr="0"/>
          <a:lstStyle/>
          <a:p>
            <a:pPr algn="ctr" defTabSz="4702588">
              <a:defRPr/>
            </a:pPr>
            <a:r>
              <a:rPr lang="en-US" sz="4100">
                <a:solidFill>
                  <a:schemeClr val="bg1"/>
                </a:solidFill>
                <a:latin typeface="Century Gothic" pitchFamily="34" charset="0"/>
              </a:rPr>
              <a:t>Objectives</a:t>
            </a:r>
            <a:endParaRPr lang="en-US" sz="41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24" name="Rectangle 10"/>
          <p:cNvSpPr>
            <a:spLocks noChangeArrowheads="1"/>
          </p:cNvSpPr>
          <p:nvPr/>
        </p:nvSpPr>
        <p:spPr bwMode="auto">
          <a:xfrm>
            <a:off x="757936" y="15896408"/>
            <a:ext cx="15662232" cy="3915592"/>
          </a:xfrm>
          <a:prstGeom prst="rect">
            <a:avLst/>
          </a:prstGeom>
          <a:solidFill>
            <a:srgbClr val="FFFFFF">
              <a:alpha val="89804"/>
            </a:srgbClr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137126" tIns="73152" rIns="137126" bIns="68563" anchor="ctr" anchorCtr="0"/>
          <a:lstStyle/>
          <a:p>
            <a:pPr algn="ctr" defTabSz="4702588">
              <a:defRPr/>
            </a:pPr>
            <a:endParaRPr lang="en-US" sz="4100" dirty="0">
              <a:solidFill>
                <a:schemeClr val="bg1"/>
              </a:solidFill>
            </a:endParaRPr>
          </a:p>
        </p:txBody>
      </p:sp>
      <p:sp>
        <p:nvSpPr>
          <p:cNvPr id="125" name="TextBox 19"/>
          <p:cNvSpPr txBox="1">
            <a:spLocks noChangeArrowheads="1"/>
          </p:cNvSpPr>
          <p:nvPr/>
        </p:nvSpPr>
        <p:spPr bwMode="auto">
          <a:xfrm>
            <a:off x="1469856" y="16264928"/>
            <a:ext cx="14238391" cy="63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200" dirty="0">
                <a:latin typeface="Century Gothic" pitchFamily="34" charset="0"/>
                <a:cs typeface="Arial" pitchFamily="34" charset="0"/>
              </a:rPr>
              <a:t>Your text goes here. </a:t>
            </a:r>
          </a:p>
        </p:txBody>
      </p:sp>
      <p:sp>
        <p:nvSpPr>
          <p:cNvPr id="126" name="Rectangle 10"/>
          <p:cNvSpPr>
            <a:spLocks noChangeArrowheads="1"/>
          </p:cNvSpPr>
          <p:nvPr/>
        </p:nvSpPr>
        <p:spPr bwMode="auto">
          <a:xfrm>
            <a:off x="757937" y="21130395"/>
            <a:ext cx="15662232" cy="873301"/>
          </a:xfrm>
          <a:prstGeom prst="rect">
            <a:avLst/>
          </a:prstGeom>
          <a:solidFill>
            <a:srgbClr val="5CB8B2"/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137126" tIns="73152" rIns="137126" bIns="68563" anchor="ctr" anchorCtr="0"/>
          <a:lstStyle/>
          <a:p>
            <a:pPr algn="ctr" defTabSz="4702588">
              <a:defRPr/>
            </a:pPr>
            <a:r>
              <a:rPr lang="en-US" sz="4100">
                <a:solidFill>
                  <a:schemeClr val="bg1"/>
                </a:solidFill>
                <a:latin typeface="Century Gothic" pitchFamily="34" charset="0"/>
              </a:rPr>
              <a:t>Study Design</a:t>
            </a:r>
            <a:endParaRPr lang="en-US" sz="41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27" name="Rectangle 10"/>
          <p:cNvSpPr>
            <a:spLocks noChangeArrowheads="1"/>
          </p:cNvSpPr>
          <p:nvPr/>
        </p:nvSpPr>
        <p:spPr bwMode="auto">
          <a:xfrm>
            <a:off x="757936" y="22192972"/>
            <a:ext cx="15662232" cy="9277628"/>
          </a:xfrm>
          <a:prstGeom prst="rect">
            <a:avLst/>
          </a:prstGeom>
          <a:solidFill>
            <a:srgbClr val="FFFFFF">
              <a:alpha val="89804"/>
            </a:srgbClr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137126" tIns="73152" rIns="137126" bIns="68563" anchor="ctr" anchorCtr="0"/>
          <a:lstStyle/>
          <a:p>
            <a:pPr algn="ctr" defTabSz="4702588">
              <a:defRPr/>
            </a:pPr>
            <a:endParaRPr lang="en-US" sz="4100" dirty="0">
              <a:solidFill>
                <a:schemeClr val="bg1"/>
              </a:solidFill>
            </a:endParaRPr>
          </a:p>
        </p:txBody>
      </p:sp>
      <p:sp>
        <p:nvSpPr>
          <p:cNvPr id="128" name="TextBox 19"/>
          <p:cNvSpPr txBox="1">
            <a:spLocks noChangeArrowheads="1"/>
          </p:cNvSpPr>
          <p:nvPr/>
        </p:nvSpPr>
        <p:spPr bwMode="auto">
          <a:xfrm>
            <a:off x="1469856" y="22561492"/>
            <a:ext cx="14238391" cy="63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200" dirty="0">
                <a:latin typeface="Century Gothic" pitchFamily="34" charset="0"/>
                <a:cs typeface="Arial" pitchFamily="34" charset="0"/>
              </a:rPr>
              <a:t>Your text goes here. </a:t>
            </a:r>
          </a:p>
        </p:txBody>
      </p:sp>
    </p:spTree>
    <p:extLst>
      <p:ext uri="{BB962C8B-B14F-4D97-AF65-F5344CB8AC3E}">
        <p14:creationId xmlns:p14="http://schemas.microsoft.com/office/powerpoint/2010/main" val="3954346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66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jessie</dc:creator>
  <cp:lastModifiedBy>Justin Delre</cp:lastModifiedBy>
  <cp:revision>12</cp:revision>
  <dcterms:created xsi:type="dcterms:W3CDTF">2015-08-06T13:57:15Z</dcterms:created>
  <dcterms:modified xsi:type="dcterms:W3CDTF">2018-07-19T19:37:25Z</dcterms:modified>
</cp:coreProperties>
</file>