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xlsx" ContentType="application/vnd.openxmlformats-officedocument.spreadsheetml.sheet"/>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2918400" cy="21945600"/>
  <p:notesSz cx="6858000" cy="9144000"/>
  <p:defaultText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C659"/>
    <a:srgbClr val="AADD96"/>
    <a:srgbClr val="008751"/>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1710" y="-720"/>
      </p:cViewPr>
      <p:guideLst>
        <p:guide orient="horz" pos="6912"/>
        <p:guide pos="1036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chemeClr val="bg1"/>
                </a:solidFill>
              </a:defRPr>
            </a:pPr>
            <a:r>
              <a:rPr lang="en-US" dirty="0" smtClean="0">
                <a:solidFill>
                  <a:schemeClr val="bg1"/>
                </a:solidFill>
              </a:rPr>
              <a:t>Participants</a:t>
            </a:r>
            <a:r>
              <a:rPr lang="en-US" baseline="0" dirty="0" smtClean="0">
                <a:solidFill>
                  <a:schemeClr val="bg1"/>
                </a:solidFill>
              </a:rPr>
              <a:t> Answered “Yes”</a:t>
            </a:r>
          </a:p>
          <a:p>
            <a:pPr>
              <a:defRPr>
                <a:solidFill>
                  <a:schemeClr val="bg1"/>
                </a:solidFill>
              </a:defRPr>
            </a:pPr>
            <a:r>
              <a:rPr lang="en-US" baseline="0" dirty="0" smtClean="0">
                <a:solidFill>
                  <a:schemeClr val="bg1"/>
                </a:solidFill>
              </a:rPr>
              <a:t>Before Study</a:t>
            </a:r>
            <a:endParaRPr lang="en-US" dirty="0">
              <a:solidFill>
                <a:schemeClr val="bg1"/>
              </a:solidFill>
            </a:endParaRPr>
          </a:p>
        </c:rich>
      </c:tx>
      <c:layout/>
    </c:title>
    <c:view3D>
      <c:rotX val="30"/>
      <c:perspective val="30"/>
    </c:view3D>
    <c:plotArea>
      <c:layout/>
      <c:pie3DChart>
        <c:varyColors val="1"/>
        <c:ser>
          <c:idx val="0"/>
          <c:order val="0"/>
          <c:tx>
            <c:strRef>
              <c:f>Sheet1!$B$1</c:f>
              <c:strCache>
                <c:ptCount val="1"/>
                <c:pt idx="0">
                  <c:v>Participants Yes Answers</c:v>
                </c:pt>
              </c:strCache>
            </c:strRef>
          </c:tx>
          <c:dPt>
            <c:idx val="0"/>
            <c:spPr>
              <a:solidFill>
                <a:srgbClr val="008751"/>
              </a:solidFill>
            </c:spPr>
          </c:dPt>
          <c:dPt>
            <c:idx val="1"/>
            <c:spPr>
              <a:solidFill>
                <a:srgbClr val="60C659"/>
              </a:solidFill>
            </c:spPr>
          </c:dPt>
          <c:dPt>
            <c:idx val="2"/>
            <c:spPr>
              <a:solidFill>
                <a:schemeClr val="bg1">
                  <a:lumMod val="95000"/>
                </a:schemeClr>
              </a:solidFill>
            </c:spPr>
          </c:dPt>
          <c:dPt>
            <c:idx val="3"/>
            <c:spPr>
              <a:solidFill>
                <a:srgbClr val="AADD96"/>
              </a:solidFill>
            </c:spPr>
          </c:dPt>
          <c:dLbls>
            <c:dLbl>
              <c:idx val="2"/>
              <c:spPr/>
              <c:txPr>
                <a:bodyPr/>
                <a:lstStyle/>
                <a:p>
                  <a:pPr>
                    <a:defRPr>
                      <a:solidFill>
                        <a:schemeClr val="bg1"/>
                      </a:solidFill>
                    </a:defRPr>
                  </a:pPr>
                  <a:endParaRPr lang="en-US"/>
                </a:p>
              </c:txPr>
            </c:dLbl>
            <c:showPercent val="1"/>
            <c:showLeaderLines val="1"/>
          </c:dLbls>
          <c:cat>
            <c:strRef>
              <c:f>Sheet1!$A$2:$A$5</c:f>
              <c:strCache>
                <c:ptCount val="4"/>
                <c:pt idx="0">
                  <c:v>Question 1</c:v>
                </c:pt>
                <c:pt idx="1">
                  <c:v>Question 2</c:v>
                </c:pt>
                <c:pt idx="2">
                  <c:v>Question 3</c:v>
                </c:pt>
                <c:pt idx="3">
                  <c:v>Question 4</c:v>
                </c:pt>
              </c:strCache>
            </c:strRef>
          </c:cat>
          <c:val>
            <c:numRef>
              <c:f>Sheet1!$B$2:$B$5</c:f>
              <c:numCache>
                <c:formatCode>General</c:formatCode>
                <c:ptCount val="4"/>
                <c:pt idx="0">
                  <c:v>8.2000000000000011</c:v>
                </c:pt>
                <c:pt idx="1">
                  <c:v>3.2</c:v>
                </c:pt>
                <c:pt idx="2">
                  <c:v>1.4</c:v>
                </c:pt>
                <c:pt idx="3">
                  <c:v>1.2</c:v>
                </c:pt>
              </c:numCache>
            </c:numRef>
          </c:val>
        </c:ser>
        <c:dLbls>
          <c:showPercent val="1"/>
        </c:dLbls>
      </c:pie3DChart>
    </c:plotArea>
    <c:legend>
      <c:legendPos val="r"/>
      <c:layout/>
      <c:txPr>
        <a:bodyPr/>
        <a:lstStyle/>
        <a:p>
          <a:pPr>
            <a:defRPr>
              <a:solidFill>
                <a:schemeClr val="bg1"/>
              </a:solidFill>
            </a:defRPr>
          </a:pPr>
          <a:endParaRPr lang="en-US"/>
        </a:p>
      </c:txPr>
    </c:legend>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chemeClr val="bg1"/>
                </a:solidFill>
              </a:defRPr>
            </a:pPr>
            <a:r>
              <a:rPr lang="en-US" dirty="0" smtClean="0">
                <a:solidFill>
                  <a:schemeClr val="bg1"/>
                </a:solidFill>
              </a:rPr>
              <a:t>Participants</a:t>
            </a:r>
            <a:r>
              <a:rPr lang="en-US" baseline="0" dirty="0" smtClean="0">
                <a:solidFill>
                  <a:schemeClr val="bg1"/>
                </a:solidFill>
              </a:rPr>
              <a:t> Answered “Yes”</a:t>
            </a:r>
          </a:p>
          <a:p>
            <a:pPr>
              <a:defRPr>
                <a:solidFill>
                  <a:schemeClr val="bg1"/>
                </a:solidFill>
              </a:defRPr>
            </a:pPr>
            <a:r>
              <a:rPr lang="en-US" baseline="0" dirty="0" smtClean="0">
                <a:solidFill>
                  <a:schemeClr val="bg1"/>
                </a:solidFill>
              </a:rPr>
              <a:t>After Study</a:t>
            </a:r>
            <a:endParaRPr lang="en-US" dirty="0">
              <a:solidFill>
                <a:schemeClr val="bg1"/>
              </a:solidFill>
            </a:endParaRPr>
          </a:p>
        </c:rich>
      </c:tx>
      <c:layout/>
    </c:title>
    <c:view3D>
      <c:rotX val="30"/>
      <c:perspective val="30"/>
    </c:view3D>
    <c:plotArea>
      <c:layout/>
      <c:pie3DChart>
        <c:varyColors val="1"/>
        <c:ser>
          <c:idx val="0"/>
          <c:order val="0"/>
          <c:tx>
            <c:strRef>
              <c:f>Sheet1!$B$1</c:f>
              <c:strCache>
                <c:ptCount val="1"/>
                <c:pt idx="0">
                  <c:v>Participants Yes Answers</c:v>
                </c:pt>
              </c:strCache>
            </c:strRef>
          </c:tx>
          <c:dPt>
            <c:idx val="0"/>
            <c:spPr>
              <a:solidFill>
                <a:srgbClr val="008751"/>
              </a:solidFill>
            </c:spPr>
          </c:dPt>
          <c:dPt>
            <c:idx val="1"/>
            <c:spPr>
              <a:solidFill>
                <a:srgbClr val="60C659"/>
              </a:solidFill>
            </c:spPr>
          </c:dPt>
          <c:dPt>
            <c:idx val="2"/>
            <c:spPr>
              <a:solidFill>
                <a:schemeClr val="bg1">
                  <a:lumMod val="95000"/>
                </a:schemeClr>
              </a:solidFill>
            </c:spPr>
          </c:dPt>
          <c:dPt>
            <c:idx val="3"/>
            <c:spPr>
              <a:solidFill>
                <a:srgbClr val="AADD96"/>
              </a:solidFill>
            </c:spPr>
          </c:dPt>
          <c:dLbls>
            <c:showPercent val="1"/>
            <c:showLeaderLines val="1"/>
          </c:dLbls>
          <c:cat>
            <c:strRef>
              <c:f>Sheet1!$A$2:$A$5</c:f>
              <c:strCache>
                <c:ptCount val="4"/>
                <c:pt idx="0">
                  <c:v>Question 1</c:v>
                </c:pt>
                <c:pt idx="1">
                  <c:v>Question 2</c:v>
                </c:pt>
                <c:pt idx="2">
                  <c:v>Question 3</c:v>
                </c:pt>
                <c:pt idx="3">
                  <c:v>Question 4</c:v>
                </c:pt>
              </c:strCache>
            </c:strRef>
          </c:cat>
          <c:val>
            <c:numRef>
              <c:f>Sheet1!$B$2:$B$5</c:f>
              <c:numCache>
                <c:formatCode>General</c:formatCode>
                <c:ptCount val="4"/>
                <c:pt idx="0">
                  <c:v>5.3</c:v>
                </c:pt>
                <c:pt idx="1">
                  <c:v>4.8</c:v>
                </c:pt>
                <c:pt idx="2">
                  <c:v>2</c:v>
                </c:pt>
                <c:pt idx="3">
                  <c:v>1.2</c:v>
                </c:pt>
              </c:numCache>
            </c:numRef>
          </c:val>
        </c:ser>
        <c:dLbls>
          <c:showPercent val="1"/>
        </c:dLbls>
      </c:pie3DChart>
    </c:plotArea>
    <c:legend>
      <c:legendPos val="r"/>
      <c:layout/>
      <c:txPr>
        <a:bodyPr/>
        <a:lstStyle/>
        <a:p>
          <a:pPr>
            <a:defRPr>
              <a:solidFill>
                <a:schemeClr val="bg1"/>
              </a:solidFill>
            </a:defRPr>
          </a:pPr>
          <a:endParaRPr lang="en-US"/>
        </a:p>
      </c:txPr>
    </c:legend>
    <c:plotVisOnly val="1"/>
    <c:dispBlanksAs val="zero"/>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A24868-FDB3-4A13-9281-9122BC44BB55}" type="datetimeFigureOut">
              <a:rPr lang="en-US" smtClean="0"/>
              <a:pPr/>
              <a:t>6/20/2012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0DDE-6853-4EEC-9B00-D31738B20215}" type="slidenum">
              <a:rPr lang="en-US" smtClean="0"/>
              <a:pPr/>
              <a:t>‹#›</a:t>
            </a:fld>
            <a:endParaRPr lang="en-US"/>
          </a:p>
        </p:txBody>
      </p:sp>
    </p:spTree>
    <p:extLst>
      <p:ext uri="{BB962C8B-B14F-4D97-AF65-F5344CB8AC3E}">
        <p14:creationId xmlns:p14="http://schemas.microsoft.com/office/powerpoint/2010/main" xmlns="" val="115619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A24868-FDB3-4A13-9281-9122BC44BB55}" type="datetimeFigureOut">
              <a:rPr lang="en-US" smtClean="0"/>
              <a:pPr/>
              <a:t>6/20/2012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0DDE-6853-4EEC-9B00-D31738B20215}" type="slidenum">
              <a:rPr lang="en-US" smtClean="0"/>
              <a:pPr/>
              <a:t>‹#›</a:t>
            </a:fld>
            <a:endParaRPr lang="en-US"/>
          </a:p>
        </p:txBody>
      </p:sp>
    </p:spTree>
    <p:extLst>
      <p:ext uri="{BB962C8B-B14F-4D97-AF65-F5344CB8AC3E}">
        <p14:creationId xmlns:p14="http://schemas.microsoft.com/office/powerpoint/2010/main" xmlns="" val="95732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7179" y="2814321"/>
            <a:ext cx="35553014"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98132" y="2814321"/>
            <a:ext cx="106110407"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A24868-FDB3-4A13-9281-9122BC44BB55}" type="datetimeFigureOut">
              <a:rPr lang="en-US" smtClean="0"/>
              <a:pPr/>
              <a:t>6/20/2012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0DDE-6853-4EEC-9B00-D31738B20215}" type="slidenum">
              <a:rPr lang="en-US" smtClean="0"/>
              <a:pPr/>
              <a:t>‹#›</a:t>
            </a:fld>
            <a:endParaRPr lang="en-US"/>
          </a:p>
        </p:txBody>
      </p:sp>
    </p:spTree>
    <p:extLst>
      <p:ext uri="{BB962C8B-B14F-4D97-AF65-F5344CB8AC3E}">
        <p14:creationId xmlns:p14="http://schemas.microsoft.com/office/powerpoint/2010/main" xmlns="" val="4130149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A24868-FDB3-4A13-9281-9122BC44BB55}" type="datetimeFigureOut">
              <a:rPr lang="en-US" smtClean="0"/>
              <a:pPr/>
              <a:t>6/20/2012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0DDE-6853-4EEC-9B00-D31738B20215}" type="slidenum">
              <a:rPr lang="en-US" smtClean="0"/>
              <a:pPr/>
              <a:t>‹#›</a:t>
            </a:fld>
            <a:endParaRPr lang="en-US"/>
          </a:p>
        </p:txBody>
      </p:sp>
    </p:spTree>
    <p:extLst>
      <p:ext uri="{BB962C8B-B14F-4D97-AF65-F5344CB8AC3E}">
        <p14:creationId xmlns:p14="http://schemas.microsoft.com/office/powerpoint/2010/main" xmlns="" val="790692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2"/>
            <a:ext cx="2798064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9301483"/>
            <a:ext cx="2798064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A24868-FDB3-4A13-9281-9122BC44BB55}" type="datetimeFigureOut">
              <a:rPr lang="en-US" smtClean="0"/>
              <a:pPr/>
              <a:t>6/20/2012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0DDE-6853-4EEC-9B00-D31738B20215}" type="slidenum">
              <a:rPr lang="en-US" smtClean="0"/>
              <a:pPr/>
              <a:t>‹#›</a:t>
            </a:fld>
            <a:endParaRPr lang="en-US"/>
          </a:p>
        </p:txBody>
      </p:sp>
    </p:spTree>
    <p:extLst>
      <p:ext uri="{BB962C8B-B14F-4D97-AF65-F5344CB8AC3E}">
        <p14:creationId xmlns:p14="http://schemas.microsoft.com/office/powerpoint/2010/main" xmlns="" val="3749903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98132" y="16388081"/>
            <a:ext cx="7083171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278482" y="16388081"/>
            <a:ext cx="7083171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A24868-FDB3-4A13-9281-9122BC44BB55}" type="datetimeFigureOut">
              <a:rPr lang="en-US" smtClean="0"/>
              <a:pPr/>
              <a:t>6/20/2012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70DDE-6853-4EEC-9B00-D31738B20215}" type="slidenum">
              <a:rPr lang="en-US" smtClean="0"/>
              <a:pPr/>
              <a:t>‹#›</a:t>
            </a:fld>
            <a:endParaRPr lang="en-US"/>
          </a:p>
        </p:txBody>
      </p:sp>
    </p:spTree>
    <p:extLst>
      <p:ext uri="{BB962C8B-B14F-4D97-AF65-F5344CB8AC3E}">
        <p14:creationId xmlns:p14="http://schemas.microsoft.com/office/powerpoint/2010/main" xmlns="" val="339926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4912362"/>
            <a:ext cx="14544677"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1645920" y="6959600"/>
            <a:ext cx="14544677"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1" y="4912362"/>
            <a:ext cx="1455039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16722091" y="6959600"/>
            <a:ext cx="1455039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A24868-FDB3-4A13-9281-9122BC44BB55}" type="datetimeFigureOut">
              <a:rPr lang="en-US" smtClean="0"/>
              <a:pPr/>
              <a:t>6/20/2012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70DDE-6853-4EEC-9B00-D31738B20215}" type="slidenum">
              <a:rPr lang="en-US" smtClean="0"/>
              <a:pPr/>
              <a:t>‹#›</a:t>
            </a:fld>
            <a:endParaRPr lang="en-US"/>
          </a:p>
        </p:txBody>
      </p:sp>
    </p:spTree>
    <p:extLst>
      <p:ext uri="{BB962C8B-B14F-4D97-AF65-F5344CB8AC3E}">
        <p14:creationId xmlns:p14="http://schemas.microsoft.com/office/powerpoint/2010/main" xmlns="" val="2219948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A24868-FDB3-4A13-9281-9122BC44BB55}" type="datetimeFigureOut">
              <a:rPr lang="en-US" smtClean="0"/>
              <a:pPr/>
              <a:t>6/20/2012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70DDE-6853-4EEC-9B00-D31738B20215}" type="slidenum">
              <a:rPr lang="en-US" smtClean="0"/>
              <a:pPr/>
              <a:t>‹#›</a:t>
            </a:fld>
            <a:endParaRPr lang="en-US"/>
          </a:p>
        </p:txBody>
      </p:sp>
    </p:spTree>
    <p:extLst>
      <p:ext uri="{BB962C8B-B14F-4D97-AF65-F5344CB8AC3E}">
        <p14:creationId xmlns:p14="http://schemas.microsoft.com/office/powerpoint/2010/main" xmlns="" val="33490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24868-FDB3-4A13-9281-9122BC44BB55}" type="datetimeFigureOut">
              <a:rPr lang="en-US" smtClean="0"/>
              <a:pPr/>
              <a:t>6/20/2012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70DDE-6853-4EEC-9B00-D31738B20215}" type="slidenum">
              <a:rPr lang="en-US" smtClean="0"/>
              <a:pPr/>
              <a:t>‹#›</a:t>
            </a:fld>
            <a:endParaRPr lang="en-US"/>
          </a:p>
        </p:txBody>
      </p:sp>
    </p:spTree>
    <p:extLst>
      <p:ext uri="{BB962C8B-B14F-4D97-AF65-F5344CB8AC3E}">
        <p14:creationId xmlns:p14="http://schemas.microsoft.com/office/powerpoint/2010/main" xmlns="" val="9994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2870180" y="873761"/>
            <a:ext cx="184023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4592321"/>
            <a:ext cx="10829927"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A24868-FDB3-4A13-9281-9122BC44BB55}" type="datetimeFigureOut">
              <a:rPr lang="en-US" smtClean="0"/>
              <a:pPr/>
              <a:t>6/20/2012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70DDE-6853-4EEC-9B00-D31738B20215}" type="slidenum">
              <a:rPr lang="en-US" smtClean="0"/>
              <a:pPr/>
              <a:t>‹#›</a:t>
            </a:fld>
            <a:endParaRPr lang="en-US"/>
          </a:p>
        </p:txBody>
      </p:sp>
    </p:spTree>
    <p:extLst>
      <p:ext uri="{BB962C8B-B14F-4D97-AF65-F5344CB8AC3E}">
        <p14:creationId xmlns:p14="http://schemas.microsoft.com/office/powerpoint/2010/main" xmlns="" val="1785374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A24868-FDB3-4A13-9281-9122BC44BB55}" type="datetimeFigureOut">
              <a:rPr lang="en-US" smtClean="0"/>
              <a:pPr/>
              <a:t>6/20/2012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70DDE-6853-4EEC-9B00-D31738B20215}" type="slidenum">
              <a:rPr lang="en-US" smtClean="0"/>
              <a:pPr/>
              <a:t>‹#›</a:t>
            </a:fld>
            <a:endParaRPr lang="en-US"/>
          </a:p>
        </p:txBody>
      </p:sp>
    </p:spTree>
    <p:extLst>
      <p:ext uri="{BB962C8B-B14F-4D97-AF65-F5344CB8AC3E}">
        <p14:creationId xmlns:p14="http://schemas.microsoft.com/office/powerpoint/2010/main" xmlns="" val="6719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1"/>
            <a:ext cx="2962656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37A24868-FDB3-4A13-9281-9122BC44BB55}" type="datetimeFigureOut">
              <a:rPr lang="en-US" smtClean="0"/>
              <a:pPr/>
              <a:t>6/20/2012</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63870DDE-6853-4EEC-9B00-D31738B20215}" type="slidenum">
              <a:rPr lang="en-US" smtClean="0"/>
              <a:pPr/>
              <a:t>‹#›</a:t>
            </a:fld>
            <a:endParaRPr lang="en-US"/>
          </a:p>
        </p:txBody>
      </p:sp>
    </p:spTree>
    <p:extLst>
      <p:ext uri="{BB962C8B-B14F-4D97-AF65-F5344CB8AC3E}">
        <p14:creationId xmlns:p14="http://schemas.microsoft.com/office/powerpoint/2010/main" xmlns="" val="2195291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024"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3762024"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645" indent="-1175633" algn="l" defTabSz="3762024"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2531" indent="-940506" algn="l" defTabSz="3762024"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543"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64555"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45567"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6580"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7592"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8604"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1" y="3594"/>
            <a:ext cx="32918401" cy="21942006"/>
          </a:xfrm>
          <a:prstGeom prst="rect">
            <a:avLst/>
          </a:prstGeom>
          <a:gradFill>
            <a:gsLst>
              <a:gs pos="97500">
                <a:schemeClr val="tx1">
                  <a:lumMod val="50000"/>
                  <a:lumOff val="50000"/>
                </a:schemeClr>
              </a:gs>
              <a:gs pos="833">
                <a:schemeClr val="tx1">
                  <a:lumMod val="50000"/>
                  <a:lumOff val="50000"/>
                </a:schemeClr>
              </a:gs>
              <a:gs pos="32000">
                <a:schemeClr val="tx1"/>
              </a:gs>
              <a:gs pos="85000">
                <a:schemeClr val="tx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3594"/>
            <a:ext cx="32918401" cy="21942006"/>
          </a:xfrm>
          <a:prstGeom prst="rect">
            <a:avLst/>
          </a:prstGeom>
        </p:spPr>
      </p:pic>
      <p:sp>
        <p:nvSpPr>
          <p:cNvPr id="65" name="Rectangle 64"/>
          <p:cNvSpPr/>
          <p:nvPr/>
        </p:nvSpPr>
        <p:spPr>
          <a:xfrm>
            <a:off x="342899" y="2480226"/>
            <a:ext cx="32118301" cy="19023940"/>
          </a:xfrm>
          <a:prstGeom prst="rect">
            <a:avLst/>
          </a:prstGeom>
          <a:gradFill flip="none" rotWithShape="1">
            <a:gsLst>
              <a:gs pos="80000">
                <a:srgbClr val="FFFFFF"/>
              </a:gs>
              <a:gs pos="0">
                <a:schemeClr val="bg1">
                  <a:alpha val="34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8649" y="19162905"/>
            <a:ext cx="7578134" cy="2269561"/>
          </a:xfrm>
          <a:prstGeom prst="rect">
            <a:avLst/>
          </a:prstGeom>
        </p:spPr>
      </p:pic>
      <p:sp>
        <p:nvSpPr>
          <p:cNvPr id="67" name="TextBox 66"/>
          <p:cNvSpPr txBox="1"/>
          <p:nvPr/>
        </p:nvSpPr>
        <p:spPr>
          <a:xfrm>
            <a:off x="6915149" y="118525"/>
            <a:ext cx="19088101" cy="998067"/>
          </a:xfrm>
          <a:prstGeom prst="rect">
            <a:avLst/>
          </a:prstGeom>
          <a:noFill/>
        </p:spPr>
        <p:txBody>
          <a:bodyPr wrap="square" rtlCol="0">
            <a:spAutoFit/>
          </a:bodyPr>
          <a:lstStyle/>
          <a:p>
            <a:pPr algn="ctr"/>
            <a:r>
              <a:rPr lang="en-US" sz="8000" dirty="0" smtClean="0">
                <a:solidFill>
                  <a:schemeClr val="bg1"/>
                </a:solidFill>
                <a:effectLst>
                  <a:outerShdw blurRad="38100" dist="38100" dir="2700000" algn="tl">
                    <a:srgbClr val="000000">
                      <a:alpha val="43137"/>
                    </a:srgbClr>
                  </a:outerShdw>
                </a:effectLst>
              </a:rPr>
              <a:t>Your Poster Title Goes Here</a:t>
            </a:r>
            <a:endParaRPr lang="en-US" sz="8000" dirty="0">
              <a:solidFill>
                <a:schemeClr val="bg1"/>
              </a:solidFill>
              <a:effectLst>
                <a:outerShdw blurRad="38100" dist="38100" dir="2700000" algn="tl">
                  <a:srgbClr val="000000">
                    <a:alpha val="43137"/>
                  </a:srgbClr>
                </a:outerShdw>
              </a:effectLst>
            </a:endParaRPr>
          </a:p>
        </p:txBody>
      </p:sp>
      <p:sp>
        <p:nvSpPr>
          <p:cNvPr id="68" name="TextBox 67"/>
          <p:cNvSpPr txBox="1"/>
          <p:nvPr/>
        </p:nvSpPr>
        <p:spPr>
          <a:xfrm>
            <a:off x="6915149" y="1095447"/>
            <a:ext cx="19088101" cy="626694"/>
          </a:xfrm>
          <a:prstGeom prst="rect">
            <a:avLst/>
          </a:prstGeom>
          <a:noFill/>
        </p:spPr>
        <p:txBody>
          <a:bodyPr wrap="square" rtlCol="0">
            <a:spAutoFit/>
          </a:bodyPr>
          <a:lstStyle/>
          <a:p>
            <a:pPr algn="ctr"/>
            <a:r>
              <a:rPr lang="en-US" sz="4800" dirty="0" smtClean="0">
                <a:solidFill>
                  <a:schemeClr val="bg1"/>
                </a:solidFill>
              </a:rPr>
              <a:t>Author Names Go Here</a:t>
            </a:r>
            <a:endParaRPr lang="en-US" sz="4800" dirty="0">
              <a:solidFill>
                <a:schemeClr val="bg1"/>
              </a:solidFill>
            </a:endParaRPr>
          </a:p>
        </p:txBody>
      </p:sp>
      <p:sp>
        <p:nvSpPr>
          <p:cNvPr id="69" name="TextBox 68"/>
          <p:cNvSpPr txBox="1"/>
          <p:nvPr/>
        </p:nvSpPr>
        <p:spPr>
          <a:xfrm>
            <a:off x="6915149" y="1555175"/>
            <a:ext cx="19088101" cy="626694"/>
          </a:xfrm>
          <a:prstGeom prst="rect">
            <a:avLst/>
          </a:prstGeom>
          <a:noFill/>
        </p:spPr>
        <p:txBody>
          <a:bodyPr wrap="square" rtlCol="0">
            <a:spAutoFit/>
          </a:bodyPr>
          <a:lstStyle/>
          <a:p>
            <a:pPr algn="ctr"/>
            <a:r>
              <a:rPr lang="en-US" sz="4800" dirty="0" smtClean="0">
                <a:solidFill>
                  <a:schemeClr val="bg1"/>
                </a:solidFill>
              </a:rPr>
              <a:t>Roosevelt University College of Pharmacy</a:t>
            </a:r>
            <a:endParaRPr lang="en-US" sz="4800" dirty="0">
              <a:solidFill>
                <a:schemeClr val="bg1"/>
              </a:solidFill>
            </a:endParaRPr>
          </a:p>
        </p:txBody>
      </p:sp>
      <p:sp>
        <p:nvSpPr>
          <p:cNvPr id="70" name="Rectangle 69"/>
          <p:cNvSpPr/>
          <p:nvPr/>
        </p:nvSpPr>
        <p:spPr>
          <a:xfrm>
            <a:off x="653497" y="3279154"/>
            <a:ext cx="7543800" cy="15765591"/>
          </a:xfrm>
          <a:prstGeom prst="rect">
            <a:avLst/>
          </a:prstGeom>
          <a:gradFill flip="none" rotWithShape="1">
            <a:gsLst>
              <a:gs pos="61000">
                <a:srgbClr val="008751"/>
              </a:gs>
              <a:gs pos="100000">
                <a:srgbClr val="60C65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8572499" y="3279154"/>
            <a:ext cx="7543800" cy="17815108"/>
          </a:xfrm>
          <a:prstGeom prst="rect">
            <a:avLst/>
          </a:prstGeom>
          <a:gradFill flip="none" rotWithShape="1">
            <a:gsLst>
              <a:gs pos="61000">
                <a:srgbClr val="008751"/>
              </a:gs>
              <a:gs pos="100000">
                <a:srgbClr val="60C65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6573500" y="3279154"/>
            <a:ext cx="7543800" cy="17815108"/>
          </a:xfrm>
          <a:prstGeom prst="rect">
            <a:avLst/>
          </a:prstGeom>
          <a:gradFill flip="none" rotWithShape="1">
            <a:gsLst>
              <a:gs pos="61000">
                <a:srgbClr val="008751"/>
              </a:gs>
              <a:gs pos="100000">
                <a:srgbClr val="60C65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4574500" y="3279154"/>
            <a:ext cx="7543800" cy="17815108"/>
          </a:xfrm>
          <a:prstGeom prst="rect">
            <a:avLst/>
          </a:prstGeom>
          <a:gradFill flip="none" rotWithShape="1">
            <a:gsLst>
              <a:gs pos="61000">
                <a:srgbClr val="008751"/>
              </a:gs>
              <a:gs pos="100000">
                <a:srgbClr val="60C65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806304" y="3540617"/>
            <a:ext cx="7300913" cy="3970318"/>
          </a:xfrm>
          <a:prstGeom prst="rect">
            <a:avLst/>
          </a:prstGeom>
          <a:noFill/>
        </p:spPr>
        <p:txBody>
          <a:bodyPr wrap="square" rtlCol="0">
            <a:spAutoFit/>
          </a:bodyPr>
          <a:lstStyle/>
          <a:p>
            <a:pPr lvl="0"/>
            <a:r>
              <a:rPr lang="en-US" sz="2800" dirty="0" smtClean="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r>
              <a:rPr lang="en-US" sz="2800" dirty="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endParaRPr lang="en-US" sz="3200" dirty="0">
              <a:solidFill>
                <a:schemeClr val="bg1"/>
              </a:solidFill>
              <a:latin typeface="+mj-lt"/>
              <a:cs typeface="Times New Roman" pitchFamily="18" charset="0"/>
            </a:endParaRPr>
          </a:p>
        </p:txBody>
      </p:sp>
      <p:sp>
        <p:nvSpPr>
          <p:cNvPr id="75" name="TextBox 74"/>
          <p:cNvSpPr txBox="1"/>
          <p:nvPr/>
        </p:nvSpPr>
        <p:spPr>
          <a:xfrm>
            <a:off x="806304" y="9524930"/>
            <a:ext cx="7300913" cy="3970318"/>
          </a:xfrm>
          <a:prstGeom prst="rect">
            <a:avLst/>
          </a:prstGeom>
          <a:noFill/>
        </p:spPr>
        <p:txBody>
          <a:bodyPr wrap="square" rtlCol="0">
            <a:spAutoFit/>
          </a:bodyPr>
          <a:lstStyle/>
          <a:p>
            <a:pPr lvl="0"/>
            <a:r>
              <a:rPr lang="en-US" sz="2800" dirty="0" smtClean="0">
                <a:solidFill>
                  <a:schemeClr val="bg1"/>
                </a:solidFill>
                <a:latin typeface="+mj-lt"/>
                <a:cs typeface="Times New Roman" pitchFamily="18" charset="0"/>
              </a:rPr>
              <a:t>Your Text Goes </a:t>
            </a:r>
            <a:r>
              <a:rPr lang="en-US" sz="2800" dirty="0" err="1" smtClean="0">
                <a:solidFill>
                  <a:schemeClr val="bg1"/>
                </a:solidFill>
                <a:latin typeface="+mj-lt"/>
                <a:cs typeface="Times New Roman" pitchFamily="18" charset="0"/>
              </a:rPr>
              <a:t>Here.</a:t>
            </a:r>
            <a:r>
              <a:rPr lang="en-US" sz="2800" dirty="0" smtClean="0">
                <a:solidFill>
                  <a:schemeClr val="bg1"/>
                </a:solidFill>
                <a:latin typeface="+mj-lt"/>
                <a:cs typeface="Times New Roman" pitchFamily="18" charset="0"/>
              </a:rPr>
              <a:t> You can change the size, font, and content of this text. We have included some pictures that can be moved, or removed, at your discretion. We have also included your university’s logo. Your Text Goes </a:t>
            </a:r>
            <a:r>
              <a:rPr lang="en-US" sz="2800" dirty="0" err="1" smtClean="0">
                <a:solidFill>
                  <a:schemeClr val="bg1"/>
                </a:solidFill>
                <a:latin typeface="+mj-lt"/>
                <a:cs typeface="Times New Roman" pitchFamily="18" charset="0"/>
              </a:rPr>
              <a:t>Here.</a:t>
            </a:r>
            <a:r>
              <a:rPr lang="en-US" sz="2800" dirty="0" smtClean="0">
                <a:solidFill>
                  <a:schemeClr val="bg1"/>
                </a:solidFill>
                <a:latin typeface="+mj-lt"/>
                <a:cs typeface="Times New Roman" pitchFamily="18" charset="0"/>
              </a:rPr>
              <a:t> You can change the size, font, and content of this text. We have included some pictures that can be moved, or removed, at your discretion. We have also included your university’s logo. </a:t>
            </a:r>
            <a:endParaRPr lang="en-US" sz="3200" dirty="0">
              <a:solidFill>
                <a:schemeClr val="bg1"/>
              </a:solidFill>
              <a:latin typeface="+mj-lt"/>
              <a:cs typeface="Times New Roman" pitchFamily="18" charset="0"/>
            </a:endParaRPr>
          </a:p>
        </p:txBody>
      </p:sp>
      <p:sp>
        <p:nvSpPr>
          <p:cNvPr id="76" name="TextBox 75"/>
          <p:cNvSpPr txBox="1"/>
          <p:nvPr/>
        </p:nvSpPr>
        <p:spPr>
          <a:xfrm>
            <a:off x="8701087" y="3580347"/>
            <a:ext cx="7300913" cy="4031873"/>
          </a:xfrm>
          <a:prstGeom prst="rect">
            <a:avLst/>
          </a:prstGeom>
          <a:noFill/>
        </p:spPr>
        <p:txBody>
          <a:bodyPr wrap="square" rtlCol="0">
            <a:spAutoFit/>
          </a:bodyPr>
          <a:lstStyle/>
          <a:p>
            <a:pPr lvl="0"/>
            <a:r>
              <a:rPr lang="en-US" sz="2800" dirty="0" smtClean="0">
                <a:solidFill>
                  <a:schemeClr val="bg1"/>
                </a:solidFill>
                <a:latin typeface="+mj-lt"/>
                <a:cs typeface="Times New Roman" pitchFamily="18" charset="0"/>
              </a:rPr>
              <a:t>Your Text Goes Here. You can change the size, font, and content of this text. We have included some pictures that can be moved, or removed, at your discretion. Your </a:t>
            </a:r>
            <a:r>
              <a:rPr lang="en-US" sz="2800" dirty="0">
                <a:solidFill>
                  <a:schemeClr val="bg1"/>
                </a:solidFill>
                <a:latin typeface="+mj-lt"/>
                <a:cs typeface="Times New Roman" pitchFamily="18" charset="0"/>
              </a:rPr>
              <a:t>Text Goes Here. You can change the size, font, and content of this text. We have included some pictures that can be moved, or removed, at your discretion. We have also included your university’s logo. </a:t>
            </a:r>
            <a:endParaRPr lang="en-US" sz="3200" dirty="0">
              <a:solidFill>
                <a:schemeClr val="bg1"/>
              </a:solidFill>
              <a:latin typeface="+mj-lt"/>
              <a:cs typeface="Times New Roman" pitchFamily="18" charset="0"/>
            </a:endParaRPr>
          </a:p>
          <a:p>
            <a:endParaRPr lang="en-US" sz="3200" dirty="0">
              <a:solidFill>
                <a:schemeClr val="bg1"/>
              </a:solidFill>
              <a:latin typeface="+mj-lt"/>
              <a:cs typeface="Times New Roman" pitchFamily="18" charset="0"/>
            </a:endParaRPr>
          </a:p>
        </p:txBody>
      </p:sp>
      <p:sp>
        <p:nvSpPr>
          <p:cNvPr id="77" name="TextBox 76"/>
          <p:cNvSpPr txBox="1"/>
          <p:nvPr/>
        </p:nvSpPr>
        <p:spPr>
          <a:xfrm>
            <a:off x="8701087" y="7415198"/>
            <a:ext cx="7300913" cy="3108543"/>
          </a:xfrm>
          <a:prstGeom prst="rect">
            <a:avLst/>
          </a:prstGeom>
          <a:noFill/>
        </p:spPr>
        <p:txBody>
          <a:bodyPr wrap="square" rtlCol="0">
            <a:spAutoFit/>
          </a:bodyPr>
          <a:lstStyle/>
          <a:p>
            <a:pPr lvl="0"/>
            <a:r>
              <a:rPr lang="en-US" sz="2800" dirty="0" smtClean="0">
                <a:solidFill>
                  <a:schemeClr val="bg1"/>
                </a:solidFill>
                <a:latin typeface="+mj-lt"/>
                <a:cs typeface="Times New Roman" pitchFamily="18" charset="0"/>
              </a:rPr>
              <a:t>Your Text Goes Here. You can change the size, font, and content of this text. We have included some pictures that can be moved, or removed, at your discretion. </a:t>
            </a:r>
          </a:p>
          <a:p>
            <a:pPr marL="571500" lvl="0" indent="-571500">
              <a:buFont typeface="Arial" pitchFamily="34" charset="0"/>
              <a:buChar char="•"/>
            </a:pPr>
            <a:r>
              <a:rPr lang="en-US" sz="2800" dirty="0" smtClean="0">
                <a:solidFill>
                  <a:schemeClr val="bg1"/>
                </a:solidFill>
                <a:latin typeface="+mj-lt"/>
                <a:cs typeface="Times New Roman" pitchFamily="18" charset="0"/>
              </a:rPr>
              <a:t>Your Text Goes Here</a:t>
            </a:r>
          </a:p>
          <a:p>
            <a:pPr marL="571500" lvl="0" indent="-571500">
              <a:buFont typeface="Arial" pitchFamily="34" charset="0"/>
              <a:buChar char="•"/>
            </a:pPr>
            <a:r>
              <a:rPr lang="en-US" sz="2800" dirty="0" smtClean="0">
                <a:solidFill>
                  <a:schemeClr val="bg1"/>
                </a:solidFill>
                <a:latin typeface="+mj-lt"/>
                <a:cs typeface="Times New Roman" pitchFamily="18" charset="0"/>
              </a:rPr>
              <a:t>You can change the text</a:t>
            </a:r>
          </a:p>
          <a:p>
            <a:pPr marL="571500" lvl="0" indent="-571500">
              <a:buFont typeface="Arial" pitchFamily="34" charset="0"/>
              <a:buChar char="•"/>
            </a:pPr>
            <a:r>
              <a:rPr lang="en-US" sz="2800" dirty="0" smtClean="0">
                <a:solidFill>
                  <a:schemeClr val="bg1"/>
                </a:solidFill>
                <a:latin typeface="+mj-lt"/>
                <a:cs typeface="Times New Roman" pitchFamily="18" charset="0"/>
              </a:rPr>
              <a:t>You can also move the pictures</a:t>
            </a:r>
            <a:endParaRPr lang="en-US" sz="3200" dirty="0">
              <a:solidFill>
                <a:schemeClr val="bg1"/>
              </a:solidFill>
              <a:latin typeface="+mj-lt"/>
              <a:cs typeface="Times New Roman" pitchFamily="18" charset="0"/>
            </a:endParaRPr>
          </a:p>
        </p:txBody>
      </p:sp>
      <p:sp>
        <p:nvSpPr>
          <p:cNvPr id="78" name="TextBox 77"/>
          <p:cNvSpPr txBox="1"/>
          <p:nvPr/>
        </p:nvSpPr>
        <p:spPr>
          <a:xfrm>
            <a:off x="8689184" y="17642212"/>
            <a:ext cx="7300913" cy="2677656"/>
          </a:xfrm>
          <a:prstGeom prst="rect">
            <a:avLst/>
          </a:prstGeom>
          <a:noFill/>
        </p:spPr>
        <p:txBody>
          <a:bodyPr wrap="square" rtlCol="0">
            <a:spAutoFit/>
          </a:bodyPr>
          <a:lstStyle/>
          <a:p>
            <a:pPr lvl="0"/>
            <a:r>
              <a:rPr lang="en-US" sz="2800" dirty="0" smtClean="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r>
              <a:rPr lang="en-US" sz="2800" dirty="0">
                <a:solidFill>
                  <a:schemeClr val="bg1"/>
                </a:solidFill>
                <a:latin typeface="+mj-lt"/>
                <a:cs typeface="Times New Roman" pitchFamily="18" charset="0"/>
              </a:rPr>
              <a:t>Your Text Goes Here. You can change the size, </a:t>
            </a:r>
            <a:endParaRPr lang="en-US" sz="3200" dirty="0">
              <a:solidFill>
                <a:schemeClr val="bg1"/>
              </a:solidFill>
              <a:latin typeface="+mj-lt"/>
              <a:cs typeface="Times New Roman" pitchFamily="18" charset="0"/>
            </a:endParaRPr>
          </a:p>
        </p:txBody>
      </p:sp>
      <p:graphicFrame>
        <p:nvGraphicFramePr>
          <p:cNvPr id="80" name="Chart 79"/>
          <p:cNvGraphicFramePr/>
          <p:nvPr>
            <p:extLst>
              <p:ext uri="{D42A27DB-BD31-4B8C-83A1-F6EECF244321}">
                <p14:modId xmlns:p14="http://schemas.microsoft.com/office/powerpoint/2010/main" xmlns="" val="2538383717"/>
              </p:ext>
            </p:extLst>
          </p:nvPr>
        </p:nvGraphicFramePr>
        <p:xfrm>
          <a:off x="16924283" y="4788012"/>
          <a:ext cx="3861425" cy="27654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1" name="Chart 80"/>
          <p:cNvGraphicFramePr/>
          <p:nvPr>
            <p:extLst>
              <p:ext uri="{D42A27DB-BD31-4B8C-83A1-F6EECF244321}">
                <p14:modId xmlns:p14="http://schemas.microsoft.com/office/powerpoint/2010/main" xmlns="" val="85271644"/>
              </p:ext>
            </p:extLst>
          </p:nvPr>
        </p:nvGraphicFramePr>
        <p:xfrm>
          <a:off x="19674290" y="7366735"/>
          <a:ext cx="4209050" cy="2765482"/>
        </p:xfrm>
        <a:graphic>
          <a:graphicData uri="http://schemas.openxmlformats.org/drawingml/2006/chart">
            <c:chart xmlns:c="http://schemas.openxmlformats.org/drawingml/2006/chart" xmlns:r="http://schemas.openxmlformats.org/officeDocument/2006/relationships" r:id="rId5"/>
          </a:graphicData>
        </a:graphic>
      </p:graphicFrame>
      <p:sp>
        <p:nvSpPr>
          <p:cNvPr id="82" name="TextBox 81"/>
          <p:cNvSpPr txBox="1"/>
          <p:nvPr/>
        </p:nvSpPr>
        <p:spPr>
          <a:xfrm>
            <a:off x="16759237" y="3548816"/>
            <a:ext cx="7300913" cy="954107"/>
          </a:xfrm>
          <a:prstGeom prst="rect">
            <a:avLst/>
          </a:prstGeom>
          <a:noFill/>
        </p:spPr>
        <p:txBody>
          <a:bodyPr wrap="square" rtlCol="0">
            <a:spAutoFit/>
          </a:bodyPr>
          <a:lstStyle/>
          <a:p>
            <a:pPr lvl="0"/>
            <a:r>
              <a:rPr lang="en-US" sz="2800" dirty="0" smtClean="0">
                <a:solidFill>
                  <a:schemeClr val="bg1"/>
                </a:solidFill>
                <a:latin typeface="+mj-lt"/>
                <a:cs typeface="Times New Roman" pitchFamily="18" charset="0"/>
              </a:rPr>
              <a:t>Your Text Goes Here. You can change the size, font, and content of this text. </a:t>
            </a:r>
            <a:endParaRPr lang="en-US" sz="3200" dirty="0">
              <a:solidFill>
                <a:schemeClr val="bg1"/>
              </a:solidFill>
              <a:latin typeface="+mj-lt"/>
              <a:cs typeface="Times New Roman" pitchFamily="18" charset="0"/>
            </a:endParaRPr>
          </a:p>
        </p:txBody>
      </p:sp>
      <p:sp>
        <p:nvSpPr>
          <p:cNvPr id="83" name="TextBox 82"/>
          <p:cNvSpPr txBox="1"/>
          <p:nvPr/>
        </p:nvSpPr>
        <p:spPr>
          <a:xfrm>
            <a:off x="16759236" y="10129423"/>
            <a:ext cx="7300913" cy="2297876"/>
          </a:xfrm>
          <a:prstGeom prst="rect">
            <a:avLst/>
          </a:prstGeom>
          <a:noFill/>
        </p:spPr>
        <p:txBody>
          <a:bodyPr wrap="square" rtlCol="0">
            <a:spAutoFit/>
          </a:bodyPr>
          <a:lstStyle/>
          <a:p>
            <a:pPr lvl="0"/>
            <a:r>
              <a:rPr lang="en-US" sz="3200" dirty="0" smtClean="0">
                <a:solidFill>
                  <a:schemeClr val="bg1"/>
                </a:solidFill>
                <a:latin typeface="+mj-lt"/>
                <a:cs typeface="Times New Roman" pitchFamily="18" charset="0"/>
              </a:rPr>
              <a:t>Your Text Goes Here. You can change the size, font, and content of this text. We have included some pictures that can be moved, or removed, at your discretion. </a:t>
            </a:r>
          </a:p>
          <a:p>
            <a:pPr marL="571500" lvl="0" indent="-571500">
              <a:buFont typeface="Arial" pitchFamily="34" charset="0"/>
              <a:buChar char="•"/>
            </a:pPr>
            <a:r>
              <a:rPr lang="en-US" sz="3200" dirty="0" smtClean="0">
                <a:solidFill>
                  <a:schemeClr val="bg1"/>
                </a:solidFill>
                <a:latin typeface="+mj-lt"/>
                <a:cs typeface="Times New Roman" pitchFamily="18" charset="0"/>
              </a:rPr>
              <a:t>Your Text Goes Here</a:t>
            </a:r>
          </a:p>
          <a:p>
            <a:pPr marL="571500" lvl="0" indent="-571500">
              <a:buFont typeface="Arial" pitchFamily="34" charset="0"/>
              <a:buChar char="•"/>
            </a:pPr>
            <a:r>
              <a:rPr lang="en-US" sz="3200" dirty="0" smtClean="0">
                <a:solidFill>
                  <a:schemeClr val="bg1"/>
                </a:solidFill>
                <a:latin typeface="+mj-lt"/>
                <a:cs typeface="Times New Roman" pitchFamily="18" charset="0"/>
              </a:rPr>
              <a:t>You can change the text</a:t>
            </a:r>
          </a:p>
          <a:p>
            <a:pPr marL="571500" lvl="0" indent="-571500">
              <a:buFont typeface="Arial" pitchFamily="34" charset="0"/>
              <a:buChar char="•"/>
            </a:pPr>
            <a:r>
              <a:rPr lang="en-US" sz="3200" dirty="0" smtClean="0">
                <a:solidFill>
                  <a:schemeClr val="bg1"/>
                </a:solidFill>
                <a:latin typeface="+mj-lt"/>
                <a:cs typeface="Times New Roman" pitchFamily="18" charset="0"/>
              </a:rPr>
              <a:t>You can also move the pictures</a:t>
            </a:r>
            <a:endParaRPr lang="en-US" sz="3600" dirty="0">
              <a:solidFill>
                <a:schemeClr val="bg1"/>
              </a:solidFill>
              <a:latin typeface="+mj-lt"/>
              <a:cs typeface="Times New Roman" pitchFamily="18" charset="0"/>
            </a:endParaRPr>
          </a:p>
        </p:txBody>
      </p:sp>
      <p:sp>
        <p:nvSpPr>
          <p:cNvPr id="84" name="TextBox 83"/>
          <p:cNvSpPr txBox="1"/>
          <p:nvPr/>
        </p:nvSpPr>
        <p:spPr>
          <a:xfrm>
            <a:off x="16738181" y="16754113"/>
            <a:ext cx="7300913" cy="4031873"/>
          </a:xfrm>
          <a:prstGeom prst="rect">
            <a:avLst/>
          </a:prstGeom>
          <a:noFill/>
        </p:spPr>
        <p:txBody>
          <a:bodyPr wrap="square" rtlCol="0">
            <a:spAutoFit/>
          </a:bodyPr>
          <a:lstStyle/>
          <a:p>
            <a:pPr lvl="0"/>
            <a:r>
              <a:rPr lang="en-US" sz="2800" dirty="0" smtClean="0">
                <a:solidFill>
                  <a:schemeClr val="bg1"/>
                </a:solidFill>
                <a:latin typeface="+mj-lt"/>
                <a:cs typeface="Times New Roman" pitchFamily="18" charset="0"/>
              </a:rPr>
              <a:t>Your Text Goes Here. You can change the size, font, and content of this text. We have included some pictures that can be moved, or removed, at your discretion. Your </a:t>
            </a:r>
            <a:r>
              <a:rPr lang="en-US" sz="2800" dirty="0">
                <a:solidFill>
                  <a:schemeClr val="bg1"/>
                </a:solidFill>
                <a:latin typeface="+mj-lt"/>
                <a:cs typeface="Times New Roman" pitchFamily="18" charset="0"/>
              </a:rPr>
              <a:t>Text Goes Here. You can change the size, font, and content of this text. We have included some pictures that can be moved, or removed, at your discretion. We have also included your university’s logo. </a:t>
            </a:r>
            <a:endParaRPr lang="en-US" sz="3200" dirty="0">
              <a:solidFill>
                <a:schemeClr val="bg1"/>
              </a:solidFill>
              <a:latin typeface="+mj-lt"/>
              <a:cs typeface="Times New Roman" pitchFamily="18" charset="0"/>
            </a:endParaRPr>
          </a:p>
          <a:p>
            <a:endParaRPr lang="en-US" sz="3200" dirty="0">
              <a:solidFill>
                <a:schemeClr val="bg1"/>
              </a:solidFill>
              <a:latin typeface="+mj-lt"/>
              <a:cs typeface="Times New Roman" pitchFamily="18" charset="0"/>
            </a:endParaRPr>
          </a:p>
        </p:txBody>
      </p:sp>
      <p:sp>
        <p:nvSpPr>
          <p:cNvPr id="85" name="TextBox 84"/>
          <p:cNvSpPr txBox="1"/>
          <p:nvPr/>
        </p:nvSpPr>
        <p:spPr>
          <a:xfrm>
            <a:off x="24703087" y="4045113"/>
            <a:ext cx="7300913" cy="6555641"/>
          </a:xfrm>
          <a:prstGeom prst="rect">
            <a:avLst/>
          </a:prstGeom>
          <a:noFill/>
        </p:spPr>
        <p:txBody>
          <a:bodyPr wrap="square" rtlCol="0">
            <a:spAutoFit/>
          </a:bodyPr>
          <a:lstStyle/>
          <a:p>
            <a:pPr lvl="0"/>
            <a:r>
              <a:rPr lang="en-US" sz="2800" dirty="0" smtClean="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r>
              <a:rPr lang="en-US" sz="2800" dirty="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endParaRPr lang="en-US" sz="3200" dirty="0">
              <a:solidFill>
                <a:schemeClr val="bg1"/>
              </a:solidFill>
              <a:latin typeface="+mj-lt"/>
              <a:cs typeface="Times New Roman" pitchFamily="18" charset="0"/>
            </a:endParaRPr>
          </a:p>
          <a:p>
            <a:pPr lvl="0"/>
            <a:r>
              <a:rPr lang="en-US" sz="2800" dirty="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endParaRPr lang="en-US" sz="3200" dirty="0">
              <a:solidFill>
                <a:schemeClr val="bg1"/>
              </a:solidFill>
              <a:latin typeface="+mj-lt"/>
              <a:cs typeface="Times New Roman" pitchFamily="18" charset="0"/>
            </a:endParaRPr>
          </a:p>
          <a:p>
            <a:endParaRPr lang="en-US" sz="3200" dirty="0">
              <a:solidFill>
                <a:schemeClr val="bg1"/>
              </a:solidFill>
              <a:latin typeface="+mj-lt"/>
              <a:cs typeface="Times New Roman" pitchFamily="18" charset="0"/>
            </a:endParaRPr>
          </a:p>
        </p:txBody>
      </p:sp>
      <p:sp>
        <p:nvSpPr>
          <p:cNvPr id="86" name="TextBox 85"/>
          <p:cNvSpPr txBox="1"/>
          <p:nvPr/>
        </p:nvSpPr>
        <p:spPr>
          <a:xfrm>
            <a:off x="24703087" y="12493021"/>
            <a:ext cx="7300913" cy="3970318"/>
          </a:xfrm>
          <a:prstGeom prst="rect">
            <a:avLst/>
          </a:prstGeom>
          <a:noFill/>
        </p:spPr>
        <p:txBody>
          <a:bodyPr wrap="square" rtlCol="0">
            <a:spAutoFit/>
          </a:bodyPr>
          <a:lstStyle/>
          <a:p>
            <a:pPr lvl="0"/>
            <a:r>
              <a:rPr lang="en-US" sz="2800" dirty="0" smtClean="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r>
              <a:rPr lang="en-US" sz="2800" dirty="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endParaRPr lang="en-US" sz="3200" dirty="0">
              <a:solidFill>
                <a:schemeClr val="bg1"/>
              </a:solidFill>
              <a:latin typeface="+mj-lt"/>
              <a:cs typeface="Times New Roman" pitchFamily="18" charset="0"/>
            </a:endParaRPr>
          </a:p>
        </p:txBody>
      </p:sp>
      <p:sp>
        <p:nvSpPr>
          <p:cNvPr id="87" name="Rectangle 86"/>
          <p:cNvSpPr/>
          <p:nvPr/>
        </p:nvSpPr>
        <p:spPr>
          <a:xfrm>
            <a:off x="655370" y="8610200"/>
            <a:ext cx="7543800" cy="626694"/>
          </a:xfrm>
          <a:prstGeom prst="rect">
            <a:avLst/>
          </a:prstGeom>
          <a:gradFill>
            <a:gsLst>
              <a:gs pos="75000">
                <a:schemeClr val="tx1"/>
              </a:gs>
              <a:gs pos="100000">
                <a:schemeClr val="tx1">
                  <a:lumMod val="65000"/>
                  <a:lumOff val="3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p:cNvSpPr txBox="1"/>
          <p:nvPr/>
        </p:nvSpPr>
        <p:spPr>
          <a:xfrm>
            <a:off x="24703087" y="18549381"/>
            <a:ext cx="7300913" cy="2246769"/>
          </a:xfrm>
          <a:prstGeom prst="rect">
            <a:avLst/>
          </a:prstGeom>
          <a:noFill/>
        </p:spPr>
        <p:txBody>
          <a:bodyPr wrap="square" rtlCol="0">
            <a:spAutoFit/>
          </a:bodyPr>
          <a:lstStyle/>
          <a:p>
            <a:pPr lvl="0"/>
            <a:r>
              <a:rPr lang="en-US" sz="2000" dirty="0" smtClean="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r>
              <a:rPr lang="en-US" sz="2000" dirty="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endParaRPr lang="en-US" sz="2400" dirty="0">
              <a:solidFill>
                <a:schemeClr val="bg1"/>
              </a:solidFill>
              <a:latin typeface="+mj-lt"/>
              <a:cs typeface="Times New Roman" pitchFamily="18" charset="0"/>
            </a:endParaRPr>
          </a:p>
        </p:txBody>
      </p:sp>
      <p:sp>
        <p:nvSpPr>
          <p:cNvPr id="89" name="TextBox 88"/>
          <p:cNvSpPr txBox="1"/>
          <p:nvPr/>
        </p:nvSpPr>
        <p:spPr>
          <a:xfrm>
            <a:off x="8663282" y="13007808"/>
            <a:ext cx="6033812" cy="441006"/>
          </a:xfrm>
          <a:prstGeom prst="rect">
            <a:avLst/>
          </a:prstGeom>
          <a:noFill/>
        </p:spPr>
        <p:txBody>
          <a:bodyPr wrap="square" rtlCol="0">
            <a:spAutoFit/>
          </a:bodyPr>
          <a:lstStyle/>
          <a:p>
            <a:pPr lvl="0"/>
            <a:r>
              <a:rPr lang="en-US" sz="3200" b="1" dirty="0" smtClean="0">
                <a:solidFill>
                  <a:srgbClr val="DEF2D6"/>
                </a:solidFill>
                <a:latin typeface="+mj-lt"/>
                <a:cs typeface="Times New Roman" pitchFamily="18" charset="0"/>
              </a:rPr>
              <a:t>Participants</a:t>
            </a:r>
            <a:endParaRPr lang="en-US" sz="3200" b="1" dirty="0">
              <a:solidFill>
                <a:srgbClr val="DEF2D6"/>
              </a:solidFill>
              <a:latin typeface="+mj-lt"/>
              <a:cs typeface="Times New Roman" pitchFamily="18" charset="0"/>
            </a:endParaRPr>
          </a:p>
        </p:txBody>
      </p:sp>
      <p:sp>
        <p:nvSpPr>
          <p:cNvPr id="90" name="TextBox 89"/>
          <p:cNvSpPr txBox="1"/>
          <p:nvPr/>
        </p:nvSpPr>
        <p:spPr>
          <a:xfrm>
            <a:off x="24631939" y="11885930"/>
            <a:ext cx="6033812" cy="523220"/>
          </a:xfrm>
          <a:prstGeom prst="rect">
            <a:avLst/>
          </a:prstGeom>
          <a:noFill/>
        </p:spPr>
        <p:txBody>
          <a:bodyPr wrap="square" rtlCol="0">
            <a:spAutoFit/>
          </a:bodyPr>
          <a:lstStyle/>
          <a:p>
            <a:pPr lvl="0"/>
            <a:r>
              <a:rPr lang="en-US" sz="2800" b="1" dirty="0" smtClean="0">
                <a:solidFill>
                  <a:srgbClr val="DEF2D6"/>
                </a:solidFill>
                <a:latin typeface="+mj-lt"/>
                <a:cs typeface="Times New Roman" pitchFamily="18" charset="0"/>
              </a:rPr>
              <a:t>Limitations</a:t>
            </a:r>
            <a:endParaRPr lang="en-US" sz="2800" b="1" dirty="0">
              <a:solidFill>
                <a:srgbClr val="DEF2D6"/>
              </a:solidFill>
              <a:latin typeface="+mj-lt"/>
              <a:cs typeface="Times New Roman" pitchFamily="18" charset="0"/>
            </a:endParaRPr>
          </a:p>
        </p:txBody>
      </p:sp>
      <p:sp>
        <p:nvSpPr>
          <p:cNvPr id="91" name="TextBox 90"/>
          <p:cNvSpPr txBox="1"/>
          <p:nvPr/>
        </p:nvSpPr>
        <p:spPr>
          <a:xfrm>
            <a:off x="24631939" y="18015531"/>
            <a:ext cx="6033812" cy="523220"/>
          </a:xfrm>
          <a:prstGeom prst="rect">
            <a:avLst/>
          </a:prstGeom>
          <a:noFill/>
        </p:spPr>
        <p:txBody>
          <a:bodyPr wrap="square" rtlCol="0">
            <a:spAutoFit/>
          </a:bodyPr>
          <a:lstStyle/>
          <a:p>
            <a:pPr lvl="0"/>
            <a:r>
              <a:rPr lang="en-US" sz="2800" b="1" dirty="0" smtClean="0">
                <a:solidFill>
                  <a:srgbClr val="DEF2D6"/>
                </a:solidFill>
                <a:latin typeface="+mj-lt"/>
                <a:cs typeface="Times New Roman" pitchFamily="18" charset="0"/>
              </a:rPr>
              <a:t>References</a:t>
            </a:r>
            <a:endParaRPr lang="en-US" sz="2800" b="1" dirty="0">
              <a:solidFill>
                <a:srgbClr val="DEF2D6"/>
              </a:solidFill>
              <a:latin typeface="+mj-lt"/>
              <a:cs typeface="Times New Roman" pitchFamily="18" charset="0"/>
            </a:endParaRPr>
          </a:p>
        </p:txBody>
      </p:sp>
      <p:grpSp>
        <p:nvGrpSpPr>
          <p:cNvPr id="92" name="Group 91"/>
          <p:cNvGrpSpPr/>
          <p:nvPr/>
        </p:nvGrpSpPr>
        <p:grpSpPr>
          <a:xfrm>
            <a:off x="652713" y="2767391"/>
            <a:ext cx="7543800" cy="646331"/>
            <a:chOff x="838200" y="4343400"/>
            <a:chExt cx="10058400" cy="857036"/>
          </a:xfrm>
        </p:grpSpPr>
        <p:sp>
          <p:nvSpPr>
            <p:cNvPr id="93" name="Rectangle 92"/>
            <p:cNvSpPr/>
            <p:nvPr/>
          </p:nvSpPr>
          <p:spPr>
            <a:xfrm>
              <a:off x="838200" y="4343400"/>
              <a:ext cx="10058400" cy="830997"/>
            </a:xfrm>
            <a:prstGeom prst="rect">
              <a:avLst/>
            </a:prstGeom>
            <a:gradFill>
              <a:gsLst>
                <a:gs pos="75000">
                  <a:schemeClr val="tx1"/>
                </a:gs>
                <a:gs pos="100000">
                  <a:schemeClr val="tx1">
                    <a:lumMod val="65000"/>
                    <a:lumOff val="3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94" name="TextBox 93"/>
            <p:cNvSpPr txBox="1"/>
            <p:nvPr/>
          </p:nvSpPr>
          <p:spPr>
            <a:xfrm>
              <a:off x="990600" y="4343400"/>
              <a:ext cx="8045083" cy="857036"/>
            </a:xfrm>
            <a:prstGeom prst="rect">
              <a:avLst/>
            </a:prstGeom>
            <a:noFill/>
          </p:spPr>
          <p:txBody>
            <a:bodyPr wrap="square" rtlCol="0">
              <a:spAutoFit/>
            </a:bodyPr>
            <a:lstStyle/>
            <a:p>
              <a:pPr lvl="0"/>
              <a:r>
                <a:rPr lang="en-US" sz="3600" b="1" dirty="0" smtClean="0">
                  <a:solidFill>
                    <a:schemeClr val="bg1"/>
                  </a:solidFill>
                  <a:latin typeface="+mj-lt"/>
                  <a:cs typeface="Times New Roman" pitchFamily="18" charset="0"/>
                </a:rPr>
                <a:t>Abstract</a:t>
              </a:r>
              <a:endParaRPr lang="en-US" sz="3600" b="1" dirty="0">
                <a:solidFill>
                  <a:schemeClr val="bg1"/>
                </a:solidFill>
                <a:latin typeface="+mj-lt"/>
                <a:cs typeface="Times New Roman" pitchFamily="18" charset="0"/>
              </a:endParaRPr>
            </a:p>
          </p:txBody>
        </p:sp>
      </p:grpSp>
      <p:sp>
        <p:nvSpPr>
          <p:cNvPr id="95" name="TextBox 94"/>
          <p:cNvSpPr txBox="1"/>
          <p:nvPr/>
        </p:nvSpPr>
        <p:spPr>
          <a:xfrm>
            <a:off x="742949" y="8664076"/>
            <a:ext cx="6033812" cy="646331"/>
          </a:xfrm>
          <a:prstGeom prst="rect">
            <a:avLst/>
          </a:prstGeom>
          <a:noFill/>
        </p:spPr>
        <p:txBody>
          <a:bodyPr wrap="square" rtlCol="0">
            <a:spAutoFit/>
          </a:bodyPr>
          <a:lstStyle/>
          <a:p>
            <a:pPr lvl="0"/>
            <a:r>
              <a:rPr lang="en-US" sz="3600" b="1" dirty="0" smtClean="0">
                <a:solidFill>
                  <a:schemeClr val="bg1"/>
                </a:solidFill>
                <a:latin typeface="+mj-lt"/>
                <a:cs typeface="Times New Roman" pitchFamily="18" charset="0"/>
              </a:rPr>
              <a:t>Introduction</a:t>
            </a:r>
            <a:endParaRPr lang="en-US" sz="3600" b="1" dirty="0">
              <a:solidFill>
                <a:schemeClr val="bg1"/>
              </a:solidFill>
              <a:latin typeface="+mj-lt"/>
              <a:cs typeface="Times New Roman" pitchFamily="18" charset="0"/>
            </a:endParaRPr>
          </a:p>
        </p:txBody>
      </p:sp>
      <p:grpSp>
        <p:nvGrpSpPr>
          <p:cNvPr id="96" name="Group 95"/>
          <p:cNvGrpSpPr/>
          <p:nvPr/>
        </p:nvGrpSpPr>
        <p:grpSpPr>
          <a:xfrm>
            <a:off x="8573627" y="2767391"/>
            <a:ext cx="7543800" cy="646331"/>
            <a:chOff x="838200" y="4343400"/>
            <a:chExt cx="10058400" cy="857036"/>
          </a:xfrm>
        </p:grpSpPr>
        <p:sp>
          <p:nvSpPr>
            <p:cNvPr id="97" name="Rectangle 96"/>
            <p:cNvSpPr/>
            <p:nvPr/>
          </p:nvSpPr>
          <p:spPr>
            <a:xfrm>
              <a:off x="838200" y="4343400"/>
              <a:ext cx="10058400" cy="830997"/>
            </a:xfrm>
            <a:prstGeom prst="rect">
              <a:avLst/>
            </a:prstGeom>
            <a:gradFill>
              <a:gsLst>
                <a:gs pos="75000">
                  <a:schemeClr val="tx1"/>
                </a:gs>
                <a:gs pos="100000">
                  <a:schemeClr val="tx1">
                    <a:lumMod val="65000"/>
                    <a:lumOff val="3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98" name="TextBox 97"/>
            <p:cNvSpPr txBox="1"/>
            <p:nvPr/>
          </p:nvSpPr>
          <p:spPr>
            <a:xfrm>
              <a:off x="990600" y="4343400"/>
              <a:ext cx="8045083" cy="857036"/>
            </a:xfrm>
            <a:prstGeom prst="rect">
              <a:avLst/>
            </a:prstGeom>
            <a:noFill/>
          </p:spPr>
          <p:txBody>
            <a:bodyPr wrap="square" rtlCol="0">
              <a:spAutoFit/>
            </a:bodyPr>
            <a:lstStyle/>
            <a:p>
              <a:pPr lvl="0"/>
              <a:r>
                <a:rPr lang="en-US" sz="3600" b="1" dirty="0" smtClean="0">
                  <a:solidFill>
                    <a:schemeClr val="bg1"/>
                  </a:solidFill>
                  <a:latin typeface="+mj-lt"/>
                  <a:cs typeface="Times New Roman" pitchFamily="18" charset="0"/>
                </a:rPr>
                <a:t>Methods</a:t>
              </a:r>
              <a:endParaRPr lang="en-US" sz="3600" b="1" dirty="0">
                <a:solidFill>
                  <a:schemeClr val="bg1"/>
                </a:solidFill>
                <a:latin typeface="+mj-lt"/>
                <a:cs typeface="Times New Roman" pitchFamily="18" charset="0"/>
              </a:endParaRPr>
            </a:p>
          </p:txBody>
        </p:sp>
      </p:grpSp>
      <p:grpSp>
        <p:nvGrpSpPr>
          <p:cNvPr id="99" name="Group 98"/>
          <p:cNvGrpSpPr/>
          <p:nvPr/>
        </p:nvGrpSpPr>
        <p:grpSpPr>
          <a:xfrm>
            <a:off x="16573500" y="2767391"/>
            <a:ext cx="7543800" cy="646331"/>
            <a:chOff x="838200" y="4343400"/>
            <a:chExt cx="10058400" cy="857036"/>
          </a:xfrm>
        </p:grpSpPr>
        <p:sp>
          <p:nvSpPr>
            <p:cNvPr id="100" name="Rectangle 99"/>
            <p:cNvSpPr/>
            <p:nvPr/>
          </p:nvSpPr>
          <p:spPr>
            <a:xfrm>
              <a:off x="838200" y="4343400"/>
              <a:ext cx="10058400" cy="830997"/>
            </a:xfrm>
            <a:prstGeom prst="rect">
              <a:avLst/>
            </a:prstGeom>
            <a:gradFill>
              <a:gsLst>
                <a:gs pos="75000">
                  <a:schemeClr val="tx1"/>
                </a:gs>
                <a:gs pos="100000">
                  <a:schemeClr val="tx1">
                    <a:lumMod val="65000"/>
                    <a:lumOff val="3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1" name="TextBox 100"/>
            <p:cNvSpPr txBox="1"/>
            <p:nvPr/>
          </p:nvSpPr>
          <p:spPr>
            <a:xfrm>
              <a:off x="990600" y="4343400"/>
              <a:ext cx="8045083" cy="857036"/>
            </a:xfrm>
            <a:prstGeom prst="rect">
              <a:avLst/>
            </a:prstGeom>
            <a:noFill/>
          </p:spPr>
          <p:txBody>
            <a:bodyPr wrap="square" rtlCol="0">
              <a:spAutoFit/>
            </a:bodyPr>
            <a:lstStyle/>
            <a:p>
              <a:pPr lvl="0"/>
              <a:r>
                <a:rPr lang="en-US" sz="3600" b="1" dirty="0" smtClean="0">
                  <a:solidFill>
                    <a:schemeClr val="bg1"/>
                  </a:solidFill>
                  <a:latin typeface="+mj-lt"/>
                  <a:cs typeface="Times New Roman" pitchFamily="18" charset="0"/>
                </a:rPr>
                <a:t>Results</a:t>
              </a:r>
              <a:endParaRPr lang="en-US" sz="3600" b="1" dirty="0">
                <a:solidFill>
                  <a:schemeClr val="bg1"/>
                </a:solidFill>
                <a:latin typeface="+mj-lt"/>
                <a:cs typeface="Times New Roman" pitchFamily="18" charset="0"/>
              </a:endParaRPr>
            </a:p>
          </p:txBody>
        </p:sp>
      </p:grpSp>
      <p:grpSp>
        <p:nvGrpSpPr>
          <p:cNvPr id="102" name="Group 101"/>
          <p:cNvGrpSpPr/>
          <p:nvPr/>
        </p:nvGrpSpPr>
        <p:grpSpPr>
          <a:xfrm>
            <a:off x="24574500" y="2767391"/>
            <a:ext cx="7543800" cy="646331"/>
            <a:chOff x="838200" y="4343400"/>
            <a:chExt cx="10058400" cy="857036"/>
          </a:xfrm>
        </p:grpSpPr>
        <p:sp>
          <p:nvSpPr>
            <p:cNvPr id="103" name="Rectangle 102"/>
            <p:cNvSpPr/>
            <p:nvPr/>
          </p:nvSpPr>
          <p:spPr>
            <a:xfrm>
              <a:off x="838200" y="4343400"/>
              <a:ext cx="10058400" cy="830997"/>
            </a:xfrm>
            <a:prstGeom prst="rect">
              <a:avLst/>
            </a:prstGeom>
            <a:gradFill>
              <a:gsLst>
                <a:gs pos="75000">
                  <a:schemeClr val="tx1"/>
                </a:gs>
                <a:gs pos="100000">
                  <a:schemeClr val="tx1">
                    <a:lumMod val="65000"/>
                    <a:lumOff val="3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4" name="TextBox 103"/>
            <p:cNvSpPr txBox="1"/>
            <p:nvPr/>
          </p:nvSpPr>
          <p:spPr>
            <a:xfrm>
              <a:off x="990600" y="4343400"/>
              <a:ext cx="8045083" cy="857036"/>
            </a:xfrm>
            <a:prstGeom prst="rect">
              <a:avLst/>
            </a:prstGeom>
            <a:noFill/>
          </p:spPr>
          <p:txBody>
            <a:bodyPr wrap="square" rtlCol="0">
              <a:spAutoFit/>
            </a:bodyPr>
            <a:lstStyle/>
            <a:p>
              <a:pPr lvl="0"/>
              <a:r>
                <a:rPr lang="en-US" sz="3600" b="1" dirty="0" smtClean="0">
                  <a:solidFill>
                    <a:schemeClr val="bg1"/>
                  </a:solidFill>
                  <a:latin typeface="+mj-lt"/>
                  <a:cs typeface="Times New Roman" pitchFamily="18" charset="0"/>
                </a:rPr>
                <a:t>Conclusion</a:t>
              </a:r>
              <a:endParaRPr lang="en-US" sz="3600" b="1" dirty="0">
                <a:solidFill>
                  <a:schemeClr val="bg1"/>
                </a:solidFill>
                <a:latin typeface="+mj-lt"/>
                <a:cs typeface="Times New Roman" pitchFamily="18" charset="0"/>
              </a:endParaRPr>
            </a:p>
          </p:txBody>
        </p:sp>
      </p:grpSp>
      <p:grpSp>
        <p:nvGrpSpPr>
          <p:cNvPr id="105" name="Group 104"/>
          <p:cNvGrpSpPr/>
          <p:nvPr/>
        </p:nvGrpSpPr>
        <p:grpSpPr>
          <a:xfrm>
            <a:off x="16573500" y="16127420"/>
            <a:ext cx="7543800" cy="707887"/>
            <a:chOff x="838200" y="4343400"/>
            <a:chExt cx="10058400" cy="938659"/>
          </a:xfrm>
        </p:grpSpPr>
        <p:sp>
          <p:nvSpPr>
            <p:cNvPr id="106" name="Rectangle 105"/>
            <p:cNvSpPr/>
            <p:nvPr/>
          </p:nvSpPr>
          <p:spPr>
            <a:xfrm>
              <a:off x="838200" y="4343400"/>
              <a:ext cx="10058400" cy="830997"/>
            </a:xfrm>
            <a:prstGeom prst="rect">
              <a:avLst/>
            </a:prstGeom>
            <a:gradFill>
              <a:gsLst>
                <a:gs pos="75000">
                  <a:schemeClr val="tx1"/>
                </a:gs>
                <a:gs pos="100000">
                  <a:schemeClr val="tx1">
                    <a:lumMod val="65000"/>
                    <a:lumOff val="3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a:p>
          </p:txBody>
        </p:sp>
        <p:sp>
          <p:nvSpPr>
            <p:cNvPr id="107" name="TextBox 106"/>
            <p:cNvSpPr txBox="1"/>
            <p:nvPr/>
          </p:nvSpPr>
          <p:spPr>
            <a:xfrm>
              <a:off x="990600" y="4343401"/>
              <a:ext cx="8045083" cy="938658"/>
            </a:xfrm>
            <a:prstGeom prst="rect">
              <a:avLst/>
            </a:prstGeom>
            <a:noFill/>
          </p:spPr>
          <p:txBody>
            <a:bodyPr wrap="square" rtlCol="0">
              <a:spAutoFit/>
            </a:bodyPr>
            <a:lstStyle/>
            <a:p>
              <a:pPr lvl="0"/>
              <a:r>
                <a:rPr lang="en-US" sz="4000" b="1" dirty="0" smtClean="0">
                  <a:solidFill>
                    <a:schemeClr val="bg1"/>
                  </a:solidFill>
                  <a:latin typeface="+mj-lt"/>
                  <a:cs typeface="Times New Roman" pitchFamily="18" charset="0"/>
                </a:rPr>
                <a:t>Analysis</a:t>
              </a:r>
              <a:endParaRPr lang="en-US" sz="4000" b="1" dirty="0">
                <a:solidFill>
                  <a:schemeClr val="bg1"/>
                </a:solidFill>
                <a:latin typeface="+mj-lt"/>
                <a:cs typeface="Times New Roman" pitchFamily="18" charset="0"/>
              </a:endParaRPr>
            </a:p>
          </p:txBody>
        </p:sp>
      </p:grpSp>
      <p:pic>
        <p:nvPicPr>
          <p:cNvPr id="108" name="Picture 10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933727" y="-2887000"/>
            <a:ext cx="4532948" cy="2864631"/>
          </a:xfrm>
          <a:prstGeom prst="rect">
            <a:avLst/>
          </a:prstGeom>
        </p:spPr>
      </p:pic>
      <p:pic>
        <p:nvPicPr>
          <p:cNvPr id="109" name="Picture 10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5593" y="-2269291"/>
            <a:ext cx="7578134" cy="2269561"/>
          </a:xfrm>
          <a:prstGeom prst="rect">
            <a:avLst/>
          </a:prstGeom>
        </p:spPr>
      </p:pic>
      <p:graphicFrame>
        <p:nvGraphicFramePr>
          <p:cNvPr id="79" name="Table 78"/>
          <p:cNvGraphicFramePr>
            <a:graphicFrameLocks noGrp="1" noChangeAspect="1"/>
          </p:cNvGraphicFramePr>
          <p:nvPr>
            <p:extLst>
              <p:ext uri="{D42A27DB-BD31-4B8C-83A1-F6EECF244321}">
                <p14:modId xmlns:p14="http://schemas.microsoft.com/office/powerpoint/2010/main" xmlns="" val="812855574"/>
              </p:ext>
            </p:extLst>
          </p:nvPr>
        </p:nvGraphicFramePr>
        <p:xfrm>
          <a:off x="8933293" y="13847503"/>
          <a:ext cx="6579976" cy="3636750"/>
        </p:xfrm>
        <a:graphic>
          <a:graphicData uri="http://schemas.openxmlformats.org/drawingml/2006/table">
            <a:tbl>
              <a:tblPr firstRow="1" bandRow="1">
                <a:tableStyleId>{5C22544A-7EE6-4342-B048-85BDC9FD1C3A}</a:tableStyleId>
              </a:tblPr>
              <a:tblGrid>
                <a:gridCol w="2515474"/>
                <a:gridCol w="1424475"/>
                <a:gridCol w="1253537"/>
                <a:gridCol w="1386490"/>
              </a:tblGrid>
              <a:tr h="897290">
                <a:tc>
                  <a:txBody>
                    <a:bodyPr/>
                    <a:lstStyle/>
                    <a:p>
                      <a:pPr algn="ctr"/>
                      <a:endParaRPr lang="en-US" sz="2800" dirty="0"/>
                    </a:p>
                  </a:txBody>
                  <a:tcPr anchor="ctr">
                    <a:solidFill>
                      <a:srgbClr val="008751"/>
                    </a:solidFill>
                  </a:tcPr>
                </a:tc>
                <a:tc>
                  <a:txBody>
                    <a:bodyPr/>
                    <a:lstStyle/>
                    <a:p>
                      <a:pPr algn="ctr"/>
                      <a:r>
                        <a:rPr lang="en-US" sz="2800" dirty="0" smtClean="0"/>
                        <a:t>Mean</a:t>
                      </a:r>
                      <a:endParaRPr lang="en-US" sz="2800" dirty="0"/>
                    </a:p>
                  </a:txBody>
                  <a:tcPr anchor="ctr">
                    <a:solidFill>
                      <a:srgbClr val="008751"/>
                    </a:solidFill>
                  </a:tcPr>
                </a:tc>
                <a:tc>
                  <a:txBody>
                    <a:bodyPr/>
                    <a:lstStyle/>
                    <a:p>
                      <a:pPr algn="ctr"/>
                      <a:r>
                        <a:rPr lang="en-US" sz="2800" dirty="0" smtClean="0"/>
                        <a:t>SD</a:t>
                      </a:r>
                      <a:endParaRPr lang="en-US" sz="2800" dirty="0"/>
                    </a:p>
                  </a:txBody>
                  <a:tcPr anchor="ctr">
                    <a:solidFill>
                      <a:srgbClr val="008751"/>
                    </a:solidFill>
                  </a:tcPr>
                </a:tc>
                <a:tc>
                  <a:txBody>
                    <a:bodyPr/>
                    <a:lstStyle/>
                    <a:p>
                      <a:pPr algn="ctr"/>
                      <a:r>
                        <a:rPr lang="en-US" sz="2800" dirty="0" smtClean="0"/>
                        <a:t>P</a:t>
                      </a:r>
                      <a:r>
                        <a:rPr lang="en-US" sz="2800" baseline="0" dirty="0" smtClean="0"/>
                        <a:t> value</a:t>
                      </a:r>
                      <a:endParaRPr lang="en-US" sz="2800" dirty="0"/>
                    </a:p>
                  </a:txBody>
                  <a:tcPr anchor="ctr">
                    <a:solidFill>
                      <a:srgbClr val="008751"/>
                    </a:solidFill>
                  </a:tcPr>
                </a:tc>
              </a:tr>
              <a:tr h="897290">
                <a:tc>
                  <a:txBody>
                    <a:bodyPr/>
                    <a:lstStyle/>
                    <a:p>
                      <a:pPr algn="ctr"/>
                      <a:r>
                        <a:rPr lang="en-US" sz="2800" dirty="0" smtClean="0"/>
                        <a:t>Age</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c>
                  <a:txBody>
                    <a:bodyPr/>
                    <a:lstStyle/>
                    <a:p>
                      <a:pPr algn="ctr"/>
                      <a:r>
                        <a:rPr lang="en-US" sz="2800" dirty="0" smtClean="0"/>
                        <a:t>37</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c>
                  <a:txBody>
                    <a:bodyPr/>
                    <a:lstStyle/>
                    <a:p>
                      <a:pPr algn="ctr"/>
                      <a:r>
                        <a:rPr lang="en-US" sz="2800" dirty="0" smtClean="0"/>
                        <a:t>+/- 4.25</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c>
                  <a:txBody>
                    <a:bodyPr/>
                    <a:lstStyle/>
                    <a:p>
                      <a:pPr algn="ctr"/>
                      <a:r>
                        <a:rPr lang="en-US" sz="2800" dirty="0" smtClean="0"/>
                        <a:t>.001</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r>
              <a:tr h="897290">
                <a:tc>
                  <a:txBody>
                    <a:bodyPr/>
                    <a:lstStyle/>
                    <a:p>
                      <a:pPr algn="ctr"/>
                      <a:r>
                        <a:rPr lang="en-US" sz="2800" dirty="0" smtClean="0"/>
                        <a:t>Weight</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c>
                  <a:txBody>
                    <a:bodyPr/>
                    <a:lstStyle/>
                    <a:p>
                      <a:pPr algn="ctr"/>
                      <a:r>
                        <a:rPr lang="en-US" sz="2800" dirty="0" smtClean="0"/>
                        <a:t>165 lbs.</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c>
                  <a:txBody>
                    <a:bodyPr/>
                    <a:lstStyle/>
                    <a:p>
                      <a:pPr algn="ctr"/>
                      <a:r>
                        <a:rPr lang="en-US" sz="2800" dirty="0" smtClean="0"/>
                        <a:t>+/- 35</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c>
                  <a:txBody>
                    <a:bodyPr/>
                    <a:lstStyle/>
                    <a:p>
                      <a:pPr algn="ctr"/>
                      <a:r>
                        <a:rPr lang="en-US" sz="2800" dirty="0" smtClean="0"/>
                        <a:t>n/a</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r>
              <a:tr h="897290">
                <a:tc>
                  <a:txBody>
                    <a:bodyPr/>
                    <a:lstStyle/>
                    <a:p>
                      <a:pPr algn="ctr"/>
                      <a:r>
                        <a:rPr lang="en-US" sz="2800" dirty="0" smtClean="0"/>
                        <a:t>Height</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c>
                  <a:txBody>
                    <a:bodyPr/>
                    <a:lstStyle/>
                    <a:p>
                      <a:pPr algn="ctr"/>
                      <a:r>
                        <a:rPr lang="en-US" sz="2800" dirty="0" smtClean="0"/>
                        <a:t>67 in.</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c>
                  <a:txBody>
                    <a:bodyPr/>
                    <a:lstStyle/>
                    <a:p>
                      <a:pPr algn="ctr"/>
                      <a:r>
                        <a:rPr lang="en-US" sz="2800" dirty="0" smtClean="0"/>
                        <a:t>+/- 12</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c>
                  <a:txBody>
                    <a:bodyPr/>
                    <a:lstStyle/>
                    <a:p>
                      <a:pPr algn="ctr"/>
                      <a:r>
                        <a:rPr lang="en-US" sz="2800" dirty="0" smtClean="0"/>
                        <a:t>n/a</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r>
            </a:tbl>
          </a:graphicData>
        </a:graphic>
      </p:graphicFrame>
      <p:sp>
        <p:nvSpPr>
          <p:cNvPr id="49" name="Text Box 29"/>
          <p:cNvSpPr txBox="1">
            <a:spLocks noChangeArrowheads="1"/>
          </p:cNvSpPr>
          <p:nvPr/>
        </p:nvSpPr>
        <p:spPr bwMode="auto">
          <a:xfrm>
            <a:off x="7162800" y="6400800"/>
            <a:ext cx="18364200" cy="8217634"/>
          </a:xfrm>
          <a:prstGeom prst="rect">
            <a:avLst/>
          </a:prstGeom>
          <a:solidFill>
            <a:schemeClr val="tx1">
              <a:lumMod val="75000"/>
              <a:lumOff val="25000"/>
            </a:schemeClr>
          </a:solidFill>
          <a:ln w="9525">
            <a:solidFill>
              <a:schemeClr val="tx1"/>
            </a:solidFill>
            <a:miter lim="800000"/>
            <a:headEnd/>
            <a:tailEnd/>
          </a:ln>
          <a:effectLst/>
        </p:spPr>
        <p:txBody>
          <a:bodyPr wrap="square" lIns="228600" tIns="228600" rIns="228600" bIns="228600">
            <a:spAutoFit/>
          </a:bodyPr>
          <a:lstStyle/>
          <a:p>
            <a:pPr defTabSz="3762375"/>
            <a:r>
              <a:rPr lang="en-US" altLang="ja-JP" sz="3600" dirty="0">
                <a:solidFill>
                  <a:srgbClr val="E6E6E6"/>
                </a:solidFill>
                <a:ea typeface="MS PGothic" pitchFamily="34" charset="-128"/>
              </a:rPr>
              <a:t>This template complements of MakeSigns.com</a:t>
            </a:r>
          </a:p>
          <a:p>
            <a:pPr defTabSz="3762375"/>
            <a:endParaRPr lang="en-US" altLang="ja-JP" sz="3600" dirty="0">
              <a:solidFill>
                <a:srgbClr val="E6E6E6"/>
              </a:solidFill>
              <a:ea typeface="MS PGothic" pitchFamily="34" charset="-128"/>
            </a:endParaRPr>
          </a:p>
          <a:p>
            <a:pPr defTabSz="3762375"/>
            <a:r>
              <a:rPr lang="en-US" altLang="ja-JP" sz="3600" dirty="0">
                <a:solidFill>
                  <a:srgbClr val="E6E6E6"/>
                </a:solidFill>
                <a:ea typeface="MS PGothic" pitchFamily="34" charset="-128"/>
              </a:rPr>
              <a:t>If you opened this file directly from a web browser, you’ll want to save it to your computer before adding your poster information.</a:t>
            </a:r>
            <a:br>
              <a:rPr lang="en-US" altLang="ja-JP" sz="3600" dirty="0">
                <a:solidFill>
                  <a:srgbClr val="E6E6E6"/>
                </a:solidFill>
                <a:ea typeface="MS PGothic" pitchFamily="34" charset="-128"/>
              </a:rPr>
            </a:br>
            <a:endParaRPr lang="en-US" altLang="ja-JP" sz="3600" dirty="0">
              <a:solidFill>
                <a:srgbClr val="E6E6E6"/>
              </a:solidFill>
              <a:ea typeface="MS PGothic" pitchFamily="34" charset="-128"/>
            </a:endParaRPr>
          </a:p>
          <a:p>
            <a:pPr defTabSz="3762375"/>
            <a:r>
              <a:rPr lang="en-US" altLang="ja-JP" sz="3600" dirty="0">
                <a:solidFill>
                  <a:srgbClr val="E6E6E6"/>
                </a:solidFill>
                <a:ea typeface="MS PGothic" pitchFamily="34" charset="-128"/>
              </a:rPr>
              <a:t>This template has a page size of </a:t>
            </a:r>
            <a:r>
              <a:rPr lang="en-US" altLang="ja-JP" sz="3600" b="1" dirty="0" smtClean="0">
                <a:solidFill>
                  <a:srgbClr val="E6E6E6"/>
                </a:solidFill>
                <a:ea typeface="MS PGothic" pitchFamily="34" charset="-128"/>
              </a:rPr>
              <a:t>24”x 36”</a:t>
            </a:r>
            <a:r>
              <a:rPr lang="en-US" altLang="ja-JP" sz="3600" dirty="0" smtClean="0">
                <a:solidFill>
                  <a:srgbClr val="E6E6E6"/>
                </a:solidFill>
                <a:ea typeface="MS PGothic" pitchFamily="34" charset="-128"/>
              </a:rPr>
              <a:t>. </a:t>
            </a:r>
            <a:r>
              <a:rPr lang="en-US" altLang="ja-JP" sz="3600" dirty="0">
                <a:solidFill>
                  <a:srgbClr val="E6E6E6"/>
                </a:solidFill>
                <a:ea typeface="MS PGothic" pitchFamily="34" charset="-128"/>
              </a:rPr>
              <a:t>When uploaded at MakeSigns.com, this template can be used to order posters in the following sizes: </a:t>
            </a:r>
            <a:r>
              <a:rPr lang="en-US" altLang="ja-JP" sz="3600" b="1" dirty="0">
                <a:solidFill>
                  <a:srgbClr val="E6E6E6"/>
                </a:solidFill>
                <a:ea typeface="MS PGothic" pitchFamily="34" charset="-128"/>
              </a:rPr>
              <a:t>36”x 54”</a:t>
            </a:r>
            <a:r>
              <a:rPr lang="en-US" altLang="ja-JP" sz="3600" dirty="0">
                <a:solidFill>
                  <a:srgbClr val="E6E6E6"/>
                </a:solidFill>
                <a:ea typeface="MS PGothic" pitchFamily="34" charset="-128"/>
              </a:rPr>
              <a:t>, </a:t>
            </a:r>
            <a:r>
              <a:rPr lang="en-US" altLang="ja-JP" sz="3600" b="1" dirty="0">
                <a:solidFill>
                  <a:srgbClr val="E6E6E6"/>
                </a:solidFill>
                <a:ea typeface="MS PGothic" pitchFamily="34" charset="-128"/>
              </a:rPr>
              <a:t>42”x 63”, 28”x 42”, and 24”x 36”.</a:t>
            </a:r>
            <a:br>
              <a:rPr lang="en-US" altLang="ja-JP" sz="3600" b="1" dirty="0">
                <a:solidFill>
                  <a:srgbClr val="E6E6E6"/>
                </a:solidFill>
                <a:ea typeface="MS PGothic" pitchFamily="34" charset="-128"/>
              </a:rPr>
            </a:br>
            <a:endParaRPr lang="en-US" altLang="ja-JP" sz="3600" dirty="0">
              <a:solidFill>
                <a:srgbClr val="E6E6E6"/>
              </a:solidFill>
              <a:ea typeface="MS PGothic" pitchFamily="34" charset="-128"/>
            </a:endParaRPr>
          </a:p>
          <a:p>
            <a:pPr defTabSz="3762375"/>
            <a:r>
              <a:rPr lang="en-US" altLang="ja-JP" sz="3600" dirty="0">
                <a:solidFill>
                  <a:srgbClr val="E6E6E6"/>
                </a:solidFill>
                <a:ea typeface="MS PGothic" pitchFamily="34" charset="-128"/>
              </a:rPr>
              <a:t>We recommend that you avoid changing the page size of the template. Please keep in mind, if you do change the page size it will alter the available print sizes listed above.</a:t>
            </a:r>
          </a:p>
          <a:p>
            <a:pPr defTabSz="3762375"/>
            <a:r>
              <a:rPr lang="en-US" altLang="ja-JP" sz="3600" dirty="0">
                <a:solidFill>
                  <a:srgbClr val="E6E6E6"/>
                </a:solidFill>
                <a:ea typeface="MS PGothic" pitchFamily="34" charset="-128"/>
              </a:rPr>
              <a:t>Any changes to the template size should be done before entering your information.</a:t>
            </a:r>
          </a:p>
          <a:p>
            <a:pPr defTabSz="3762375"/>
            <a:r>
              <a:rPr lang="en-US" altLang="ja-JP" sz="3600" dirty="0">
                <a:solidFill>
                  <a:srgbClr val="E6E6E6"/>
                </a:solidFill>
                <a:ea typeface="MS PGothic" pitchFamily="34" charset="-128"/>
              </a:rPr>
              <a:t>If you have any questions about creating a scientific poster, visit MakeSigns.com or email us at support@graphicsland.com</a:t>
            </a:r>
          </a:p>
          <a:p>
            <a:pPr algn="r" defTabSz="3762375"/>
            <a:r>
              <a:rPr lang="en-US" altLang="ja-JP" sz="3200" dirty="0">
                <a:solidFill>
                  <a:srgbClr val="E6E6E6"/>
                </a:solidFill>
                <a:ea typeface="MS PGothic" pitchFamily="34" charset="-128"/>
              </a:rPr>
              <a:t>©2010 </a:t>
            </a:r>
            <a:r>
              <a:rPr lang="en-US" altLang="ja-JP" sz="3200" dirty="0" err="1">
                <a:solidFill>
                  <a:srgbClr val="E6E6E6"/>
                </a:solidFill>
                <a:ea typeface="MS PGothic" pitchFamily="34" charset="-128"/>
              </a:rPr>
              <a:t>Graphicsland</a:t>
            </a:r>
            <a:endParaRPr lang="en-US" sz="3200" dirty="0">
              <a:solidFill>
                <a:srgbClr val="E6E6E6"/>
              </a:solidFill>
              <a:ea typeface="MS PGothic" pitchFamily="34" charset="-128"/>
            </a:endParaRPr>
          </a:p>
        </p:txBody>
      </p:sp>
    </p:spTree>
    <p:extLst>
      <p:ext uri="{BB962C8B-B14F-4D97-AF65-F5344CB8AC3E}">
        <p14:creationId xmlns:p14="http://schemas.microsoft.com/office/powerpoint/2010/main" xmlns="" val="1560538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1448</TotalTime>
  <Words>911</Words>
  <Application>Microsoft Office PowerPoint</Application>
  <PresentationFormat>Custom</PresentationFormat>
  <Paragraphs>57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dc:creator>
  <cp:lastModifiedBy>whatever</cp:lastModifiedBy>
  <cp:revision>13</cp:revision>
  <dcterms:created xsi:type="dcterms:W3CDTF">2012-06-06T15:43:41Z</dcterms:created>
  <dcterms:modified xsi:type="dcterms:W3CDTF">2012-06-20T20:46:36Z</dcterms:modified>
</cp:coreProperties>
</file>