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5" d="100"/>
          <a:sy n="35" d="100"/>
        </p:scale>
        <p:origin x="-330" y="-72"/>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a:scene3d>
              <a:camera prst="orthographicFront"/>
              <a:lightRig rig="threePt" dir="t"/>
            </a:scene3d>
            <a:sp3d>
              <a:bevelT w="25400" h="25400"/>
            </a:sp3d>
          </c:spPr>
          <c:invertIfNegative val="0"/>
          <c:dPt>
            <c:idx val="0"/>
            <c:invertIfNegative val="0"/>
            <c:bubble3D val="0"/>
            <c:extLst xmlns:c16r2="http://schemas.microsoft.com/office/drawing/2015/06/chart">
              <c:ext xmlns:c16="http://schemas.microsoft.com/office/drawing/2014/chart" uri="{C3380CC4-5D6E-409C-BE32-E72D297353CC}">
                <c16:uniqueId val="{00000000-9CF3-4000-927D-84271CA00AA5}"/>
              </c:ext>
            </c:extLst>
          </c:dPt>
          <c:dPt>
            <c:idx val="1"/>
            <c:invertIfNegative val="0"/>
            <c:bubble3D val="0"/>
            <c:extLst xmlns:c16r2="http://schemas.microsoft.com/office/drawing/2015/06/chart">
              <c:ext xmlns:c16="http://schemas.microsoft.com/office/drawing/2014/chart" uri="{C3380CC4-5D6E-409C-BE32-E72D297353CC}">
                <c16:uniqueId val="{00000001-9CF3-4000-927D-84271CA00AA5}"/>
              </c:ext>
            </c:extLst>
          </c:dPt>
          <c:dPt>
            <c:idx val="2"/>
            <c:invertIfNegative val="0"/>
            <c:bubble3D val="0"/>
            <c:extLst xmlns:c16r2="http://schemas.microsoft.com/office/drawing/2015/06/chart">
              <c:ext xmlns:c16="http://schemas.microsoft.com/office/drawing/2014/chart" uri="{C3380CC4-5D6E-409C-BE32-E72D297353CC}">
                <c16:uniqueId val="{00000002-9CF3-4000-927D-84271CA00AA5}"/>
              </c:ext>
            </c:extLst>
          </c:dPt>
          <c:dPt>
            <c:idx val="3"/>
            <c:invertIfNegative val="0"/>
            <c:bubble3D val="0"/>
            <c:extLst xmlns:c16r2="http://schemas.microsoft.com/office/drawing/2015/06/chart">
              <c:ext xmlns:c16="http://schemas.microsoft.com/office/drawing/2014/chart" uri="{C3380CC4-5D6E-409C-BE32-E72D297353CC}">
                <c16:uniqueId val="{00000003-9CF3-4000-927D-84271CA00AA5}"/>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xmlns:c16r2="http://schemas.microsoft.com/office/drawing/2015/06/chart">
            <c:ext xmlns:c16="http://schemas.microsoft.com/office/drawing/2014/chart" uri="{C3380CC4-5D6E-409C-BE32-E72D297353CC}">
              <c16:uniqueId val="{00000004-9CF3-4000-927D-84271CA00AA5}"/>
            </c:ext>
          </c:extLst>
        </c:ser>
        <c:ser>
          <c:idx val="1"/>
          <c:order val="1"/>
          <c:tx>
            <c:strRef>
              <c:f>Sheet1!$C$1</c:f>
              <c:strCache>
                <c:ptCount val="1"/>
                <c:pt idx="0">
                  <c:v>Series 2</c:v>
                </c:pt>
              </c:strCache>
            </c:strRef>
          </c:tx>
          <c:spPr>
            <a:solidFill>
              <a:srgbClr val="FF000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xmlns:c16r2="http://schemas.microsoft.com/office/drawing/2015/06/chart">
            <c:ext xmlns:c16="http://schemas.microsoft.com/office/drawing/2014/chart" uri="{C3380CC4-5D6E-409C-BE32-E72D297353CC}">
              <c16:uniqueId val="{00000005-9CF3-4000-927D-84271CA00AA5}"/>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xmlns:c16r2="http://schemas.microsoft.com/office/drawing/2015/06/chart">
            <c:ext xmlns:c16="http://schemas.microsoft.com/office/drawing/2014/chart" uri="{C3380CC4-5D6E-409C-BE32-E72D297353CC}">
              <c16:uniqueId val="{00000006-9CF3-4000-927D-84271CA00AA5}"/>
            </c:ext>
          </c:extLst>
        </c:ser>
        <c:dLbls>
          <c:showLegendKey val="0"/>
          <c:showVal val="0"/>
          <c:showCatName val="0"/>
          <c:showSerName val="0"/>
          <c:showPercent val="0"/>
          <c:showBubbleSize val="0"/>
        </c:dLbls>
        <c:gapWidth val="150"/>
        <c:shape val="box"/>
        <c:axId val="304152576"/>
        <c:axId val="304154112"/>
        <c:axId val="0"/>
      </c:bar3DChart>
      <c:catAx>
        <c:axId val="304152576"/>
        <c:scaling>
          <c:orientation val="minMax"/>
        </c:scaling>
        <c:delete val="0"/>
        <c:axPos val="b"/>
        <c:numFmt formatCode="General" sourceLinked="0"/>
        <c:majorTickMark val="out"/>
        <c:minorTickMark val="none"/>
        <c:tickLblPos val="nextTo"/>
        <c:crossAx val="304154112"/>
        <c:crosses val="autoZero"/>
        <c:auto val="1"/>
        <c:lblAlgn val="ctr"/>
        <c:lblOffset val="100"/>
        <c:noMultiLvlLbl val="0"/>
      </c:catAx>
      <c:valAx>
        <c:axId val="304154112"/>
        <c:scaling>
          <c:orientation val="minMax"/>
        </c:scaling>
        <c:delete val="0"/>
        <c:axPos val="l"/>
        <c:majorGridlines/>
        <c:numFmt formatCode="General" sourceLinked="1"/>
        <c:majorTickMark val="out"/>
        <c:minorTickMark val="none"/>
        <c:tickLblPos val="nextTo"/>
        <c:crossAx val="304152576"/>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xmlns:c16r2="http://schemas.microsoft.com/office/drawing/2015/06/chart">
            <c:ext xmlns:c16="http://schemas.microsoft.com/office/drawing/2014/chart" uri="{C3380CC4-5D6E-409C-BE32-E72D297353CC}">
              <c16:uniqueId val="{00000000-43F9-446C-B9E9-84AE0F6ABE2F}"/>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xmlns:c16r2="http://schemas.microsoft.com/office/drawing/2015/06/chart">
            <c:ext xmlns:c16="http://schemas.microsoft.com/office/drawing/2014/chart" uri="{C3380CC4-5D6E-409C-BE32-E72D297353CC}">
              <c16:uniqueId val="{00000001-43F9-446C-B9E9-84AE0F6ABE2F}"/>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xmlns:c16r2="http://schemas.microsoft.com/office/drawing/2015/06/chart">
            <c:ext xmlns:c16="http://schemas.microsoft.com/office/drawing/2014/chart" uri="{C3380CC4-5D6E-409C-BE32-E72D297353CC}">
              <c16:uniqueId val="{00000002-43F9-446C-B9E9-84AE0F6ABE2F}"/>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xmlns:c16r2="http://schemas.microsoft.com/office/drawing/2015/06/chart">
            <c:ext xmlns:c16="http://schemas.microsoft.com/office/drawing/2014/chart" uri="{C3380CC4-5D6E-409C-BE32-E72D297353CC}">
              <c16:uniqueId val="{00000003-43F9-446C-B9E9-84AE0F6ABE2F}"/>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xmlns:c16r2="http://schemas.microsoft.com/office/drawing/2015/06/chart">
            <c:ext xmlns:c16="http://schemas.microsoft.com/office/drawing/2014/chart" uri="{C3380CC4-5D6E-409C-BE32-E72D297353CC}">
              <c16:uniqueId val="{00000004-43F9-446C-B9E9-84AE0F6ABE2F}"/>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xmlns:c16r2="http://schemas.microsoft.com/office/drawing/2015/06/chart">
            <c:ext xmlns:c16="http://schemas.microsoft.com/office/drawing/2014/chart" uri="{C3380CC4-5D6E-409C-BE32-E72D297353CC}">
              <c16:uniqueId val="{00000005-43F9-446C-B9E9-84AE0F6ABE2F}"/>
            </c:ext>
          </c:extLst>
        </c:ser>
        <c:dLbls>
          <c:showLegendKey val="0"/>
          <c:showVal val="0"/>
          <c:showCatName val="0"/>
          <c:showSerName val="0"/>
          <c:showPercent val="0"/>
          <c:showBubbleSize val="0"/>
        </c:dLbls>
        <c:marker val="1"/>
        <c:smooth val="0"/>
        <c:axId val="304786432"/>
        <c:axId val="304804992"/>
      </c:lineChart>
      <c:catAx>
        <c:axId val="304786432"/>
        <c:scaling>
          <c:orientation val="minMax"/>
        </c:scaling>
        <c:delete val="0"/>
        <c:axPos val="b"/>
        <c:numFmt formatCode="General" sourceLinked="0"/>
        <c:majorTickMark val="out"/>
        <c:minorTickMark val="none"/>
        <c:tickLblPos val="nextTo"/>
        <c:crossAx val="304804992"/>
        <c:crosses val="autoZero"/>
        <c:auto val="1"/>
        <c:lblAlgn val="ctr"/>
        <c:lblOffset val="100"/>
        <c:noMultiLvlLbl val="0"/>
      </c:catAx>
      <c:valAx>
        <c:axId val="304804992"/>
        <c:scaling>
          <c:orientation val="minMax"/>
        </c:scaling>
        <c:delete val="0"/>
        <c:axPos val="l"/>
        <c:majorGridlines/>
        <c:numFmt formatCode="General" sourceLinked="1"/>
        <c:majorTickMark val="out"/>
        <c:minorTickMark val="none"/>
        <c:tickLblPos val="nextTo"/>
        <c:crossAx val="304786432"/>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013930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53484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534651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414956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7782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0E48B3-0A42-4A70-B4EC-7E2E0E54CD1B}"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62332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0E48B3-0A42-4A70-B4EC-7E2E0E54CD1B}"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431830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0E48B3-0A42-4A70-B4EC-7E2E0E54CD1B}"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118845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E48B3-0A42-4A70-B4EC-7E2E0E54CD1B}"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2404623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C10E48B3-0A42-4A70-B4EC-7E2E0E54CD1B}"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224886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C10E48B3-0A42-4A70-B4EC-7E2E0E54CD1B}"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46014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C10E48B3-0A42-4A70-B4EC-7E2E0E54CD1B}" type="datetimeFigureOut">
              <a:rPr lang="en-US" smtClean="0"/>
              <a:t>10/5/2016</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A6EEB31-C772-4B9F-BE67-6041C8D09640}" type="slidenum">
              <a:rPr lang="en-US" smtClean="0"/>
              <a:t>‹#›</a:t>
            </a:fld>
            <a:endParaRPr lang="en-US"/>
          </a:p>
        </p:txBody>
      </p:sp>
    </p:spTree>
    <p:extLst>
      <p:ext uri="{BB962C8B-B14F-4D97-AF65-F5344CB8AC3E}">
        <p14:creationId xmlns:p14="http://schemas.microsoft.com/office/powerpoint/2010/main" val="8980782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2918400" cy="21945600"/>
          </a:xfrm>
          <a:prstGeom prst="rect">
            <a:avLst/>
          </a:prstGeom>
          <a:gradFill>
            <a:gsLst>
              <a:gs pos="53000">
                <a:srgbClr val="008751"/>
              </a:gs>
              <a:gs pos="22000">
                <a:srgbClr val="008751"/>
              </a:gs>
              <a:gs pos="13000">
                <a:srgbClr val="00462A"/>
              </a:gs>
              <a:gs pos="92000">
                <a:srgbClr val="CEEB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7"/>
          </a:p>
        </p:txBody>
      </p:sp>
      <p:sp>
        <p:nvSpPr>
          <p:cNvPr id="5" name="Rounded Rectangle 4"/>
          <p:cNvSpPr/>
          <p:nvPr/>
        </p:nvSpPr>
        <p:spPr>
          <a:xfrm>
            <a:off x="669256" y="3977858"/>
            <a:ext cx="9776749" cy="17426820"/>
          </a:xfrm>
          <a:prstGeom prst="roundRect">
            <a:avLst>
              <a:gd name="adj" fmla="val 7365"/>
            </a:avLst>
          </a:prstGeom>
          <a:gradFill flip="none" rotWithShape="1">
            <a:gsLst>
              <a:gs pos="42000">
                <a:schemeClr val="bg1"/>
              </a:gs>
              <a:gs pos="100000">
                <a:srgbClr val="CEEBC3"/>
              </a:gs>
            </a:gsLst>
            <a:lin ang="54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57"/>
          </a:p>
        </p:txBody>
      </p:sp>
      <p:sp>
        <p:nvSpPr>
          <p:cNvPr id="6" name="Rounded Rectangle 6"/>
          <p:cNvSpPr/>
          <p:nvPr/>
        </p:nvSpPr>
        <p:spPr>
          <a:xfrm>
            <a:off x="11530728" y="3977858"/>
            <a:ext cx="9786721" cy="17426820"/>
          </a:xfrm>
          <a:prstGeom prst="roundRect">
            <a:avLst>
              <a:gd name="adj" fmla="val 7365"/>
            </a:avLst>
          </a:prstGeom>
          <a:gradFill flip="none" rotWithShape="1">
            <a:gsLst>
              <a:gs pos="42000">
                <a:schemeClr val="bg1"/>
              </a:gs>
              <a:gs pos="100000">
                <a:srgbClr val="CEEBC3"/>
              </a:gs>
            </a:gsLst>
            <a:lin ang="54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57"/>
          </a:p>
        </p:txBody>
      </p:sp>
      <p:sp>
        <p:nvSpPr>
          <p:cNvPr id="7" name="Rounded Rectangle 7"/>
          <p:cNvSpPr/>
          <p:nvPr/>
        </p:nvSpPr>
        <p:spPr>
          <a:xfrm>
            <a:off x="22402173" y="3977858"/>
            <a:ext cx="9806202" cy="17426820"/>
          </a:xfrm>
          <a:prstGeom prst="roundRect">
            <a:avLst>
              <a:gd name="adj" fmla="val 7365"/>
            </a:avLst>
          </a:prstGeom>
          <a:gradFill flip="none" rotWithShape="1">
            <a:gsLst>
              <a:gs pos="42000">
                <a:schemeClr val="bg1"/>
              </a:gs>
              <a:gs pos="100000">
                <a:srgbClr val="CEEBC3"/>
              </a:gs>
            </a:gsLst>
            <a:lin ang="54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57"/>
          </a:p>
        </p:txBody>
      </p:sp>
      <p:sp>
        <p:nvSpPr>
          <p:cNvPr id="8" name="TextBox 7"/>
          <p:cNvSpPr txBox="1"/>
          <p:nvPr/>
        </p:nvSpPr>
        <p:spPr>
          <a:xfrm>
            <a:off x="805352" y="4627318"/>
            <a:ext cx="9447012" cy="7109639"/>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a:t>
            </a:r>
            <a:r>
              <a:rPr lang="en-US" sz="2400" dirty="0" err="1">
                <a:cs typeface="Arial" pitchFamily="34" charset="0"/>
              </a:rPr>
              <a:t>hereY</a:t>
            </a:r>
            <a:r>
              <a:rPr lang="en-US" sz="2400" dirty="0">
                <a:cs typeface="Arial" pitchFamily="34" charset="0"/>
              </a:rPr>
              <a:t> our text would go here. List your information on these lines. Your text would go here. List your information on these lines. Your text would go here. </a:t>
            </a:r>
          </a:p>
          <a:p>
            <a:endParaRPr lang="en-US" sz="2400" dirty="0">
              <a:cs typeface="Arial" pitchFamily="34" charset="0"/>
            </a:endParaRPr>
          </a:p>
          <a:p>
            <a:r>
              <a:rPr lang="en-US" sz="2400" dirty="0">
                <a:cs typeface="Arial" pitchFamily="34" charset="0"/>
              </a:rPr>
              <a:t>List your information on these lines. Your text would go here. List your information on these lines. </a:t>
            </a:r>
          </a:p>
        </p:txBody>
      </p:sp>
      <p:sp>
        <p:nvSpPr>
          <p:cNvPr id="9" name="TextBox 8"/>
          <p:cNvSpPr txBox="1"/>
          <p:nvPr/>
        </p:nvSpPr>
        <p:spPr>
          <a:xfrm>
            <a:off x="794929" y="13171428"/>
            <a:ext cx="9458593" cy="2308324"/>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0" name="TextBox 9"/>
          <p:cNvSpPr txBox="1"/>
          <p:nvPr/>
        </p:nvSpPr>
        <p:spPr>
          <a:xfrm>
            <a:off x="11713276" y="4627318"/>
            <a:ext cx="9381102" cy="6001643"/>
          </a:xfrm>
          <a:prstGeom prst="rect">
            <a:avLst/>
          </a:prstGeom>
          <a:noFill/>
        </p:spPr>
        <p:txBody>
          <a:bodyPr wrap="square" rtlCol="0">
            <a:spAutoFit/>
          </a:bodyPr>
          <a:lstStyle/>
          <a:p>
            <a:r>
              <a:rPr lang="en-US" sz="2400">
                <a:cs typeface="Arial" pitchFamily="34" charset="0"/>
              </a:rPr>
              <a:t>Your text would go here. List your information on these lines. Your text would go here. List your information on these lines. Your text would go here. </a:t>
            </a:r>
          </a:p>
          <a:p>
            <a:pPr marL="228611" indent="-228611">
              <a:buFont typeface="Arial" pitchFamily="34" charset="0"/>
              <a:buChar char="•"/>
            </a:pPr>
            <a:r>
              <a:rPr lang="en-US" sz="2400">
                <a:cs typeface="Arial" pitchFamily="34" charset="0"/>
              </a:rPr>
              <a:t>List your information on these lines. Your text would go here. </a:t>
            </a:r>
          </a:p>
          <a:p>
            <a:pPr marL="228611" indent="-228611">
              <a:buFont typeface="Arial" pitchFamily="34" charset="0"/>
              <a:buChar char="•"/>
            </a:pPr>
            <a:r>
              <a:rPr lang="en-US" sz="2400">
                <a:cs typeface="Arial" pitchFamily="34" charset="0"/>
              </a:rPr>
              <a:t>List your information on these</a:t>
            </a:r>
          </a:p>
          <a:p>
            <a:r>
              <a:rPr lang="en-US" sz="2400">
                <a:cs typeface="Arial" pitchFamily="34" charset="0"/>
              </a:rPr>
              <a:t>     lines. </a:t>
            </a:r>
          </a:p>
          <a:p>
            <a:pPr marL="228611" indent="-228611">
              <a:buFont typeface="Arial" pitchFamily="34" charset="0"/>
              <a:buChar char="•"/>
            </a:pPr>
            <a:r>
              <a:rPr lang="en-US" sz="2400">
                <a:cs typeface="Arial" pitchFamily="34" charset="0"/>
              </a:rPr>
              <a:t>Your text would go here. List your </a:t>
            </a:r>
          </a:p>
          <a:p>
            <a:r>
              <a:rPr lang="en-US" sz="2400">
                <a:cs typeface="Arial" pitchFamily="34" charset="0"/>
              </a:rPr>
              <a:t>     Your text would go here. List your </a:t>
            </a:r>
          </a:p>
          <a:p>
            <a:r>
              <a:rPr lang="en-US" sz="2400">
                <a:cs typeface="Arial" pitchFamily="34" charset="0"/>
              </a:rPr>
              <a:t>     information on these lines. </a:t>
            </a:r>
          </a:p>
          <a:p>
            <a:endParaRPr lang="en-US" sz="2400">
              <a:cs typeface="Arial" pitchFamily="34" charset="0"/>
            </a:endParaRPr>
          </a:p>
          <a:p>
            <a:r>
              <a:rPr lang="en-US" sz="240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a:cs typeface="Arial" pitchFamily="34" charset="0"/>
              </a:rPr>
              <a:t>Your text would go here. List your information on these lines. Your text would go here. </a:t>
            </a:r>
            <a:endParaRPr lang="en-US" sz="2400" dirty="0">
              <a:cs typeface="Arial" pitchFamily="34" charset="0"/>
            </a:endParaRPr>
          </a:p>
        </p:txBody>
      </p:sp>
      <p:sp>
        <p:nvSpPr>
          <p:cNvPr id="11" name="TextBox 10"/>
          <p:cNvSpPr txBox="1"/>
          <p:nvPr/>
        </p:nvSpPr>
        <p:spPr>
          <a:xfrm>
            <a:off x="11713276" y="13302302"/>
            <a:ext cx="9381102" cy="1200329"/>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p:txBody>
      </p:sp>
      <p:sp>
        <p:nvSpPr>
          <p:cNvPr id="12" name="TextBox 11"/>
          <p:cNvSpPr txBox="1"/>
          <p:nvPr/>
        </p:nvSpPr>
        <p:spPr>
          <a:xfrm>
            <a:off x="22451069" y="4627318"/>
            <a:ext cx="9597199" cy="6001643"/>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3" name="TextBox 12"/>
          <p:cNvSpPr txBox="1"/>
          <p:nvPr/>
        </p:nvSpPr>
        <p:spPr>
          <a:xfrm>
            <a:off x="22451070" y="12093150"/>
            <a:ext cx="9597198" cy="1569660"/>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4" name="TextBox 13"/>
          <p:cNvSpPr txBox="1"/>
          <p:nvPr/>
        </p:nvSpPr>
        <p:spPr>
          <a:xfrm>
            <a:off x="22451070" y="14367124"/>
            <a:ext cx="9597198" cy="830997"/>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a:t>
            </a:r>
          </a:p>
        </p:txBody>
      </p:sp>
      <p:sp>
        <p:nvSpPr>
          <p:cNvPr id="15" name="TextBox 14"/>
          <p:cNvSpPr txBox="1"/>
          <p:nvPr/>
        </p:nvSpPr>
        <p:spPr>
          <a:xfrm>
            <a:off x="22451070" y="15900215"/>
            <a:ext cx="9597198" cy="830997"/>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a:t>
            </a:r>
          </a:p>
        </p:txBody>
      </p:sp>
      <p:sp>
        <p:nvSpPr>
          <p:cNvPr id="16" name="TextBox 15"/>
          <p:cNvSpPr txBox="1"/>
          <p:nvPr/>
        </p:nvSpPr>
        <p:spPr>
          <a:xfrm>
            <a:off x="23719141" y="11644623"/>
            <a:ext cx="7441786" cy="461665"/>
          </a:xfrm>
          <a:prstGeom prst="rect">
            <a:avLst/>
          </a:prstGeom>
          <a:noFill/>
        </p:spPr>
        <p:txBody>
          <a:bodyPr wrap="square" rtlCol="0">
            <a:spAutoFit/>
          </a:bodyPr>
          <a:lstStyle/>
          <a:p>
            <a:pPr algn="ctr"/>
            <a:r>
              <a:rPr lang="en-US" sz="2400" b="1" dirty="0">
                <a:solidFill>
                  <a:srgbClr val="022778"/>
                </a:solidFill>
              </a:rPr>
              <a:t>Limitations</a:t>
            </a:r>
          </a:p>
        </p:txBody>
      </p:sp>
      <p:sp>
        <p:nvSpPr>
          <p:cNvPr id="17" name="TextBox 16"/>
          <p:cNvSpPr txBox="1"/>
          <p:nvPr/>
        </p:nvSpPr>
        <p:spPr>
          <a:xfrm>
            <a:off x="23719141" y="14001364"/>
            <a:ext cx="7441786" cy="461665"/>
          </a:xfrm>
          <a:prstGeom prst="rect">
            <a:avLst/>
          </a:prstGeom>
          <a:noFill/>
        </p:spPr>
        <p:txBody>
          <a:bodyPr wrap="square" rtlCol="0">
            <a:spAutoFit/>
          </a:bodyPr>
          <a:lstStyle/>
          <a:p>
            <a:pPr algn="ctr"/>
            <a:r>
              <a:rPr lang="en-US" sz="2400" b="1" dirty="0">
                <a:solidFill>
                  <a:srgbClr val="022778"/>
                </a:solidFill>
              </a:rPr>
              <a:t>Acknowledgements</a:t>
            </a:r>
          </a:p>
        </p:txBody>
      </p:sp>
      <p:sp>
        <p:nvSpPr>
          <p:cNvPr id="18" name="TextBox 17"/>
          <p:cNvSpPr txBox="1"/>
          <p:nvPr/>
        </p:nvSpPr>
        <p:spPr>
          <a:xfrm>
            <a:off x="23719141" y="15469328"/>
            <a:ext cx="7441786" cy="461665"/>
          </a:xfrm>
          <a:prstGeom prst="rect">
            <a:avLst/>
          </a:prstGeom>
          <a:noFill/>
        </p:spPr>
        <p:txBody>
          <a:bodyPr wrap="square" rtlCol="0">
            <a:spAutoFit/>
          </a:bodyPr>
          <a:lstStyle/>
          <a:p>
            <a:pPr algn="ctr"/>
            <a:r>
              <a:rPr lang="en-US" sz="2400" b="1" dirty="0">
                <a:solidFill>
                  <a:srgbClr val="022778"/>
                </a:solidFill>
              </a:rPr>
              <a:t>Contact Information</a:t>
            </a:r>
          </a:p>
        </p:txBody>
      </p:sp>
      <p:sp>
        <p:nvSpPr>
          <p:cNvPr id="19" name="TextBox 18"/>
          <p:cNvSpPr txBox="1"/>
          <p:nvPr/>
        </p:nvSpPr>
        <p:spPr>
          <a:xfrm>
            <a:off x="533393" y="3851890"/>
            <a:ext cx="10004115"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a:solidFill>
                  <a:srgbClr val="008751"/>
                </a:solidFill>
                <a:latin typeface="Arial Black" pitchFamily="34" charset="0"/>
              </a:rPr>
              <a:t>Introduction</a:t>
            </a:r>
            <a:endParaRPr lang="en-US" sz="2667" dirty="0">
              <a:solidFill>
                <a:srgbClr val="008751"/>
              </a:solidFill>
              <a:latin typeface="Arial Black" pitchFamily="34" charset="0"/>
            </a:endParaRPr>
          </a:p>
        </p:txBody>
      </p:sp>
      <p:sp>
        <p:nvSpPr>
          <p:cNvPr id="20" name="TextBox 19"/>
          <p:cNvSpPr txBox="1"/>
          <p:nvPr/>
        </p:nvSpPr>
        <p:spPr>
          <a:xfrm>
            <a:off x="532251" y="12362700"/>
            <a:ext cx="10004115"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a:solidFill>
                  <a:srgbClr val="008751"/>
                </a:solidFill>
                <a:latin typeface="Arial Black" pitchFamily="34" charset="0"/>
              </a:rPr>
              <a:t>Participants</a:t>
            </a:r>
            <a:endParaRPr lang="en-US" sz="2667" dirty="0">
              <a:solidFill>
                <a:srgbClr val="008751"/>
              </a:solidFill>
              <a:latin typeface="Arial Black" pitchFamily="34" charset="0"/>
            </a:endParaRPr>
          </a:p>
        </p:txBody>
      </p:sp>
      <p:sp>
        <p:nvSpPr>
          <p:cNvPr id="21" name="TextBox 20"/>
          <p:cNvSpPr txBox="1"/>
          <p:nvPr/>
        </p:nvSpPr>
        <p:spPr>
          <a:xfrm>
            <a:off x="11387206" y="3851890"/>
            <a:ext cx="10014319"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a:solidFill>
                  <a:srgbClr val="008751"/>
                </a:solidFill>
                <a:latin typeface="Arial Black" pitchFamily="34" charset="0"/>
              </a:rPr>
              <a:t>Results</a:t>
            </a:r>
            <a:endParaRPr lang="en-US" sz="2667" dirty="0">
              <a:solidFill>
                <a:srgbClr val="008751"/>
              </a:solidFill>
              <a:latin typeface="Arial Black" pitchFamily="34" charset="0"/>
            </a:endParaRPr>
          </a:p>
        </p:txBody>
      </p:sp>
      <p:sp>
        <p:nvSpPr>
          <p:cNvPr id="22" name="TextBox 21"/>
          <p:cNvSpPr txBox="1"/>
          <p:nvPr/>
        </p:nvSpPr>
        <p:spPr>
          <a:xfrm>
            <a:off x="22277472" y="3851890"/>
            <a:ext cx="10034252"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dirty="0">
                <a:solidFill>
                  <a:srgbClr val="008751"/>
                </a:solidFill>
                <a:latin typeface="Arial Black" pitchFamily="34" charset="0"/>
              </a:rPr>
              <a:t>Conclusion</a:t>
            </a:r>
          </a:p>
        </p:txBody>
      </p:sp>
      <p:sp>
        <p:nvSpPr>
          <p:cNvPr id="23" name="Rectangle 22"/>
          <p:cNvSpPr/>
          <p:nvPr/>
        </p:nvSpPr>
        <p:spPr>
          <a:xfrm>
            <a:off x="0" y="0"/>
            <a:ext cx="32918400" cy="3403600"/>
          </a:xfrm>
          <a:prstGeom prst="rect">
            <a:avLst/>
          </a:prstGeom>
          <a:gradFill>
            <a:gsLst>
              <a:gs pos="62000">
                <a:srgbClr val="CEEBC3"/>
              </a:gs>
              <a:gs pos="80000">
                <a:srgbClr val="008751"/>
              </a:gs>
              <a:gs pos="0">
                <a:srgbClr val="008751"/>
              </a:gs>
              <a:gs pos="47000">
                <a:srgbClr val="269A42"/>
              </a:gs>
              <a:gs pos="15840">
                <a:srgbClr val="CEEBC3"/>
              </a:gs>
              <a:gs pos="92083">
                <a:srgbClr val="AADD96"/>
              </a:gs>
              <a:gs pos="70000">
                <a:srgbClr val="33CC33"/>
              </a:gs>
              <a:gs pos="30000">
                <a:srgbClr val="AADD96"/>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7"/>
          </a:p>
        </p:txBody>
      </p:sp>
      <p:graphicFrame>
        <p:nvGraphicFramePr>
          <p:cNvPr id="24" name="Table 23"/>
          <p:cNvGraphicFramePr>
            <a:graphicFrameLocks noGrp="1"/>
          </p:cNvGraphicFramePr>
          <p:nvPr>
            <p:extLst>
              <p:ext uri="{D42A27DB-BD31-4B8C-83A1-F6EECF244321}">
                <p14:modId xmlns:p14="http://schemas.microsoft.com/office/powerpoint/2010/main" val="3539813554"/>
              </p:ext>
            </p:extLst>
          </p:nvPr>
        </p:nvGraphicFramePr>
        <p:xfrm>
          <a:off x="904903" y="15989790"/>
          <a:ext cx="9238644" cy="3306149"/>
        </p:xfrm>
        <a:graphic>
          <a:graphicData uri="http://schemas.openxmlformats.org/drawingml/2006/table">
            <a:tbl>
              <a:tblPr firstRow="1" bandRow="1">
                <a:tableStyleId>{5FD0F851-EC5A-4D38-B0AD-8093EC10F338}</a:tableStyleId>
              </a:tblPr>
              <a:tblGrid>
                <a:gridCol w="2626674">
                  <a:extLst>
                    <a:ext uri="{9D8B030D-6E8A-4147-A177-3AD203B41FA5}">
                      <a16:colId xmlns:a16="http://schemas.microsoft.com/office/drawing/2014/main" xmlns="" val="20000"/>
                    </a:ext>
                  </a:extLst>
                </a:gridCol>
                <a:gridCol w="1515345">
                  <a:extLst>
                    <a:ext uri="{9D8B030D-6E8A-4147-A177-3AD203B41FA5}">
                      <a16:colId xmlns:a16="http://schemas.microsoft.com/office/drawing/2014/main" xmlns="" val="20001"/>
                    </a:ext>
                  </a:extLst>
                </a:gridCol>
                <a:gridCol w="2359549">
                  <a:extLst>
                    <a:ext uri="{9D8B030D-6E8A-4147-A177-3AD203B41FA5}">
                      <a16:colId xmlns:a16="http://schemas.microsoft.com/office/drawing/2014/main" xmlns="" val="20002"/>
                    </a:ext>
                  </a:extLst>
                </a:gridCol>
                <a:gridCol w="2737076">
                  <a:extLst>
                    <a:ext uri="{9D8B030D-6E8A-4147-A177-3AD203B41FA5}">
                      <a16:colId xmlns:a16="http://schemas.microsoft.com/office/drawing/2014/main" xmlns="" val="20003"/>
                    </a:ext>
                  </a:extLst>
                </a:gridCol>
              </a:tblGrid>
              <a:tr h="363591">
                <a:tc>
                  <a:txBody>
                    <a:bodyPr/>
                    <a:lstStyle/>
                    <a:p>
                      <a:endParaRPr lang="en-US" sz="1900" dirty="0"/>
                    </a:p>
                  </a:txBody>
                  <a:tcPr marL="60960" marR="60960" marT="30480" marB="30480"/>
                </a:tc>
                <a:tc>
                  <a:txBody>
                    <a:bodyPr/>
                    <a:lstStyle/>
                    <a:p>
                      <a:r>
                        <a:rPr lang="en-US" sz="1900" dirty="0"/>
                        <a:t>Pre-test</a:t>
                      </a:r>
                    </a:p>
                  </a:txBody>
                  <a:tcPr marL="60960" marR="60960" marT="30480" marB="30480"/>
                </a:tc>
                <a:tc>
                  <a:txBody>
                    <a:bodyPr/>
                    <a:lstStyle/>
                    <a:p>
                      <a:r>
                        <a:rPr lang="en-US" sz="1900" dirty="0"/>
                        <a:t>6 </a:t>
                      </a:r>
                      <a:r>
                        <a:rPr lang="en-US" sz="1900" dirty="0" err="1"/>
                        <a:t>mo</a:t>
                      </a:r>
                      <a:r>
                        <a:rPr lang="en-US" sz="1900" dirty="0"/>
                        <a:t> Post-Test</a:t>
                      </a:r>
                    </a:p>
                  </a:txBody>
                  <a:tcPr marL="60960" marR="60960" marT="30480" marB="30480"/>
                </a:tc>
                <a:tc>
                  <a:txBody>
                    <a:bodyPr/>
                    <a:lstStyle/>
                    <a:p>
                      <a:r>
                        <a:rPr lang="en-US" sz="1900" dirty="0"/>
                        <a:t>12-mo Post-Test</a:t>
                      </a:r>
                    </a:p>
                  </a:txBody>
                  <a:tcPr marL="60960" marR="60960" marT="30480" marB="30480"/>
                </a:tc>
                <a:extLst>
                  <a:ext uri="{0D108BD9-81ED-4DB2-BD59-A6C34878D82A}">
                    <a16:rowId xmlns:a16="http://schemas.microsoft.com/office/drawing/2014/main" xmlns="" val="10000"/>
                  </a:ext>
                </a:extLst>
              </a:tr>
              <a:tr h="363591">
                <a:tc>
                  <a:txBody>
                    <a:bodyPr/>
                    <a:lstStyle/>
                    <a:p>
                      <a:r>
                        <a:rPr lang="en-US" sz="1900" dirty="0"/>
                        <a:t>Male</a:t>
                      </a:r>
                      <a:r>
                        <a:rPr lang="en-US" sz="1900" baseline="0" dirty="0"/>
                        <a:t> Patients</a:t>
                      </a:r>
                      <a:endParaRPr lang="en-US" sz="1900" dirty="0"/>
                    </a:p>
                  </a:txBody>
                  <a:tcPr marL="60960" marR="60960" marT="30480" marB="30480"/>
                </a:tc>
                <a:tc>
                  <a:txBody>
                    <a:bodyPr/>
                    <a:lstStyle/>
                    <a:p>
                      <a:r>
                        <a:rPr lang="en-US" sz="1900" dirty="0"/>
                        <a:t>61%</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a16="http://schemas.microsoft.com/office/drawing/2014/main" xmlns="" val="10001"/>
                  </a:ext>
                </a:extLst>
              </a:tr>
              <a:tr h="371451">
                <a:tc>
                  <a:txBody>
                    <a:bodyPr/>
                    <a:lstStyle/>
                    <a:p>
                      <a:r>
                        <a:rPr lang="en-US" sz="1900" dirty="0"/>
                        <a:t>Female Patients</a:t>
                      </a:r>
                    </a:p>
                  </a:txBody>
                  <a:tcPr marL="60960" marR="60960" marT="30480" marB="30480"/>
                </a:tc>
                <a:tc>
                  <a:txBody>
                    <a:bodyPr/>
                    <a:lstStyle/>
                    <a:p>
                      <a:r>
                        <a:rPr lang="en-US" sz="1900" dirty="0"/>
                        <a:t>39%</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a16="http://schemas.microsoft.com/office/drawing/2014/main" xmlns="" val="10002"/>
                  </a:ext>
                </a:extLst>
              </a:tr>
              <a:tr h="389561">
                <a:tc>
                  <a:txBody>
                    <a:bodyPr/>
                    <a:lstStyle/>
                    <a:p>
                      <a:r>
                        <a:rPr lang="en-US" sz="1900" dirty="0"/>
                        <a:t>Hypertension</a:t>
                      </a:r>
                    </a:p>
                  </a:txBody>
                  <a:tcPr marL="60960" marR="60960" marT="30480" marB="30480"/>
                </a:tc>
                <a:tc>
                  <a:txBody>
                    <a:bodyPr/>
                    <a:lstStyle/>
                    <a:p>
                      <a:r>
                        <a:rPr lang="en-US" sz="1900" dirty="0"/>
                        <a:t>2.6%</a:t>
                      </a:r>
                    </a:p>
                  </a:txBody>
                  <a:tcPr marL="60960" marR="60960" marT="30480" marB="30480"/>
                </a:tc>
                <a:tc>
                  <a:txBody>
                    <a:bodyPr/>
                    <a:lstStyle/>
                    <a:p>
                      <a:r>
                        <a:rPr lang="en-US" sz="1900" dirty="0"/>
                        <a:t>42.1%</a:t>
                      </a:r>
                    </a:p>
                  </a:txBody>
                  <a:tcPr marL="60960" marR="60960" marT="30480" marB="30480"/>
                </a:tc>
                <a:tc>
                  <a:txBody>
                    <a:bodyPr/>
                    <a:lstStyle/>
                    <a:p>
                      <a:r>
                        <a:rPr lang="en-US" sz="1900" dirty="0"/>
                        <a:t>12.4%</a:t>
                      </a:r>
                    </a:p>
                  </a:txBody>
                  <a:tcPr marL="60960" marR="60960" marT="30480" marB="30480"/>
                </a:tc>
                <a:extLst>
                  <a:ext uri="{0D108BD9-81ED-4DB2-BD59-A6C34878D82A}">
                    <a16:rowId xmlns:a16="http://schemas.microsoft.com/office/drawing/2014/main" xmlns="" val="10003"/>
                  </a:ext>
                </a:extLst>
              </a:tr>
              <a:tr h="363591">
                <a:tc>
                  <a:txBody>
                    <a:bodyPr/>
                    <a:lstStyle/>
                    <a:p>
                      <a:r>
                        <a:rPr lang="en-US" sz="1900" dirty="0"/>
                        <a:t>Snoring</a:t>
                      </a:r>
                    </a:p>
                  </a:txBody>
                  <a:tcPr marL="60960" marR="60960" marT="30480" marB="30480"/>
                </a:tc>
                <a:tc>
                  <a:txBody>
                    <a:bodyPr/>
                    <a:lstStyle/>
                    <a:p>
                      <a:r>
                        <a:rPr lang="en-US" sz="1900" dirty="0"/>
                        <a:t>11.35%</a:t>
                      </a:r>
                    </a:p>
                  </a:txBody>
                  <a:tcPr marL="60960" marR="60960" marT="30480" marB="30480"/>
                </a:tc>
                <a:tc>
                  <a:txBody>
                    <a:bodyPr/>
                    <a:lstStyle/>
                    <a:p>
                      <a:r>
                        <a:rPr lang="en-US" sz="1900" dirty="0"/>
                        <a:t>10.2%</a:t>
                      </a:r>
                    </a:p>
                  </a:txBody>
                  <a:tcPr marL="60960" marR="60960" marT="30480" marB="30480"/>
                </a:tc>
                <a:tc>
                  <a:txBody>
                    <a:bodyPr/>
                    <a:lstStyle/>
                    <a:p>
                      <a:r>
                        <a:rPr lang="en-US" sz="1900" dirty="0"/>
                        <a:t>15.8%</a:t>
                      </a:r>
                    </a:p>
                  </a:txBody>
                  <a:tcPr marL="60960" marR="60960" marT="30480" marB="30480"/>
                </a:tc>
                <a:extLst>
                  <a:ext uri="{0D108BD9-81ED-4DB2-BD59-A6C34878D82A}">
                    <a16:rowId xmlns:a16="http://schemas.microsoft.com/office/drawing/2014/main" xmlns="" val="10004"/>
                  </a:ext>
                </a:extLst>
              </a:tr>
              <a:tr h="363591">
                <a:tc>
                  <a:txBody>
                    <a:bodyPr/>
                    <a:lstStyle/>
                    <a:p>
                      <a:r>
                        <a:rPr lang="en-US" sz="1900" dirty="0"/>
                        <a:t>Medications</a:t>
                      </a:r>
                    </a:p>
                  </a:txBody>
                  <a:tcPr marL="60960" marR="60960" marT="30480" marB="30480"/>
                </a:tc>
                <a:tc>
                  <a:txBody>
                    <a:bodyPr/>
                    <a:lstStyle/>
                    <a:p>
                      <a:r>
                        <a:rPr lang="en-US" sz="1900" dirty="0"/>
                        <a:t>45.2%</a:t>
                      </a:r>
                    </a:p>
                  </a:txBody>
                  <a:tcPr marL="60960" marR="60960" marT="30480" marB="30480"/>
                </a:tc>
                <a:tc>
                  <a:txBody>
                    <a:bodyPr/>
                    <a:lstStyle/>
                    <a:p>
                      <a:r>
                        <a:rPr lang="en-US" sz="1900" dirty="0"/>
                        <a:t>42.1%</a:t>
                      </a:r>
                    </a:p>
                  </a:txBody>
                  <a:tcPr marL="60960" marR="60960" marT="30480" marB="30480"/>
                </a:tc>
                <a:tc>
                  <a:txBody>
                    <a:bodyPr/>
                    <a:lstStyle/>
                    <a:p>
                      <a:r>
                        <a:rPr lang="en-US" sz="1900" dirty="0"/>
                        <a:t>40%</a:t>
                      </a:r>
                    </a:p>
                  </a:txBody>
                  <a:tcPr marL="60960" marR="60960" marT="30480" marB="30480"/>
                </a:tc>
                <a:extLst>
                  <a:ext uri="{0D108BD9-81ED-4DB2-BD59-A6C34878D82A}">
                    <a16:rowId xmlns:a16="http://schemas.microsoft.com/office/drawing/2014/main" xmlns="" val="10005"/>
                  </a:ext>
                </a:extLst>
              </a:tr>
              <a:tr h="363591">
                <a:tc>
                  <a:txBody>
                    <a:bodyPr/>
                    <a:lstStyle/>
                    <a:p>
                      <a:r>
                        <a:rPr lang="en-US" sz="1900" dirty="0"/>
                        <a:t>Smoking</a:t>
                      </a:r>
                    </a:p>
                  </a:txBody>
                  <a:tcPr marL="60960" marR="60960" marT="30480" marB="30480"/>
                </a:tc>
                <a:tc>
                  <a:txBody>
                    <a:bodyPr/>
                    <a:lstStyle/>
                    <a:p>
                      <a:r>
                        <a:rPr lang="en-US" sz="1900" dirty="0"/>
                        <a:t>16.5%</a:t>
                      </a:r>
                    </a:p>
                  </a:txBody>
                  <a:tcPr marL="60960" marR="60960" marT="30480" marB="30480"/>
                </a:tc>
                <a:tc>
                  <a:txBody>
                    <a:bodyPr/>
                    <a:lstStyle/>
                    <a:p>
                      <a:r>
                        <a:rPr lang="en-US" sz="1900" dirty="0"/>
                        <a:t>14.5%</a:t>
                      </a:r>
                    </a:p>
                  </a:txBody>
                  <a:tcPr marL="60960" marR="60960" marT="30480" marB="30480"/>
                </a:tc>
                <a:tc>
                  <a:txBody>
                    <a:bodyPr/>
                    <a:lstStyle/>
                    <a:p>
                      <a:r>
                        <a:rPr lang="en-US" sz="1900" dirty="0"/>
                        <a:t>10.14%</a:t>
                      </a:r>
                    </a:p>
                  </a:txBody>
                  <a:tcPr marL="60960" marR="60960" marT="30480" marB="30480"/>
                </a:tc>
                <a:extLst>
                  <a:ext uri="{0D108BD9-81ED-4DB2-BD59-A6C34878D82A}">
                    <a16:rowId xmlns:a16="http://schemas.microsoft.com/office/drawing/2014/main" xmlns="" val="10006"/>
                  </a:ext>
                </a:extLst>
              </a:tr>
              <a:tr h="363591">
                <a:tc>
                  <a:txBody>
                    <a:bodyPr/>
                    <a:lstStyle/>
                    <a:p>
                      <a:r>
                        <a:rPr lang="en-US" sz="1900" dirty="0"/>
                        <a:t>Pregnancy</a:t>
                      </a:r>
                    </a:p>
                  </a:txBody>
                  <a:tcPr marL="60960" marR="60960" marT="30480" marB="30480"/>
                </a:tc>
                <a:tc>
                  <a:txBody>
                    <a:bodyPr/>
                    <a:lstStyle/>
                    <a:p>
                      <a:r>
                        <a:rPr lang="en-US" sz="1900" dirty="0"/>
                        <a:t>.3%</a:t>
                      </a:r>
                    </a:p>
                  </a:txBody>
                  <a:tcPr marL="60960" marR="60960" marT="30480" marB="30480"/>
                </a:tc>
                <a:tc>
                  <a:txBody>
                    <a:bodyPr/>
                    <a:lstStyle/>
                    <a:p>
                      <a:r>
                        <a:rPr lang="en-US" sz="1900" dirty="0"/>
                        <a:t>15%</a:t>
                      </a:r>
                    </a:p>
                  </a:txBody>
                  <a:tcPr marL="60960" marR="60960" marT="30480" marB="30480"/>
                </a:tc>
                <a:tc>
                  <a:txBody>
                    <a:bodyPr/>
                    <a:lstStyle/>
                    <a:p>
                      <a:r>
                        <a:rPr lang="en-US" sz="1900" dirty="0"/>
                        <a:t>12%</a:t>
                      </a:r>
                    </a:p>
                  </a:txBody>
                  <a:tcPr marL="60960" marR="60960" marT="30480" marB="30480"/>
                </a:tc>
                <a:extLst>
                  <a:ext uri="{0D108BD9-81ED-4DB2-BD59-A6C34878D82A}">
                    <a16:rowId xmlns:a16="http://schemas.microsoft.com/office/drawing/2014/main" xmlns="" val="10007"/>
                  </a:ext>
                </a:extLst>
              </a:tr>
              <a:tr h="363591">
                <a:tc>
                  <a:txBody>
                    <a:bodyPr/>
                    <a:lstStyle/>
                    <a:p>
                      <a:r>
                        <a:rPr lang="en-US" sz="1900" dirty="0"/>
                        <a:t>Alcoholism</a:t>
                      </a:r>
                    </a:p>
                  </a:txBody>
                  <a:tcPr marL="60960" marR="60960" marT="30480" marB="30480"/>
                </a:tc>
                <a:tc>
                  <a:txBody>
                    <a:bodyPr/>
                    <a:lstStyle/>
                    <a:p>
                      <a:r>
                        <a:rPr lang="en-US" sz="1900" dirty="0"/>
                        <a:t>2.5%</a:t>
                      </a:r>
                    </a:p>
                  </a:txBody>
                  <a:tcPr marL="60960" marR="60960" marT="30480" marB="30480"/>
                </a:tc>
                <a:tc>
                  <a:txBody>
                    <a:bodyPr/>
                    <a:lstStyle/>
                    <a:p>
                      <a:r>
                        <a:rPr lang="en-US" sz="1900" dirty="0"/>
                        <a:t>36.47%</a:t>
                      </a:r>
                    </a:p>
                  </a:txBody>
                  <a:tcPr marL="60960" marR="60960" marT="30480" marB="30480"/>
                </a:tc>
                <a:tc>
                  <a:txBody>
                    <a:bodyPr/>
                    <a:lstStyle/>
                    <a:p>
                      <a:r>
                        <a:rPr lang="en-US" sz="1900" dirty="0"/>
                        <a:t>11.6%</a:t>
                      </a:r>
                    </a:p>
                  </a:txBody>
                  <a:tcPr marL="60960" marR="60960" marT="30480" marB="30480"/>
                </a:tc>
                <a:extLst>
                  <a:ext uri="{0D108BD9-81ED-4DB2-BD59-A6C34878D82A}">
                    <a16:rowId xmlns:a16="http://schemas.microsoft.com/office/drawing/2014/main" xmlns="" val="10008"/>
                  </a:ext>
                </a:extLst>
              </a:tr>
            </a:tbl>
          </a:graphicData>
        </a:graphic>
      </p:graphicFrame>
      <p:graphicFrame>
        <p:nvGraphicFramePr>
          <p:cNvPr id="25" name="Chart 24"/>
          <p:cNvGraphicFramePr/>
          <p:nvPr>
            <p:extLst>
              <p:ext uri="{D42A27DB-BD31-4B8C-83A1-F6EECF244321}">
                <p14:modId xmlns:p14="http://schemas.microsoft.com/office/powerpoint/2010/main" val="426720936"/>
              </p:ext>
            </p:extLst>
          </p:nvPr>
        </p:nvGraphicFramePr>
        <p:xfrm>
          <a:off x="12960193" y="10907110"/>
          <a:ext cx="6930703" cy="2336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Chart 25"/>
          <p:cNvGraphicFramePr/>
          <p:nvPr>
            <p:extLst>
              <p:ext uri="{D42A27DB-BD31-4B8C-83A1-F6EECF244321}">
                <p14:modId xmlns:p14="http://schemas.microsoft.com/office/powerpoint/2010/main" val="2635638084"/>
              </p:ext>
            </p:extLst>
          </p:nvPr>
        </p:nvGraphicFramePr>
        <p:xfrm>
          <a:off x="12985907" y="14844477"/>
          <a:ext cx="6879330" cy="3067239"/>
        </p:xfrm>
        <a:graphic>
          <a:graphicData uri="http://schemas.openxmlformats.org/drawingml/2006/chart">
            <c:chart xmlns:c="http://schemas.openxmlformats.org/drawingml/2006/chart" xmlns:r="http://schemas.openxmlformats.org/officeDocument/2006/relationships" r:id="rId3"/>
          </a:graphicData>
        </a:graphic>
      </p:graphicFrame>
      <p:sp>
        <p:nvSpPr>
          <p:cNvPr id="27" name="Rectangle 26"/>
          <p:cNvSpPr/>
          <p:nvPr/>
        </p:nvSpPr>
        <p:spPr>
          <a:xfrm>
            <a:off x="471055" y="350771"/>
            <a:ext cx="31865453" cy="2702056"/>
          </a:xfrm>
          <a:prstGeom prst="rect">
            <a:avLst/>
          </a:prstGeom>
          <a:solidFill>
            <a:schemeClr val="bg1"/>
          </a:solidFill>
          <a:ln>
            <a:noFill/>
          </a:ln>
          <a:effectLst>
            <a:outerShdw blurRad="2540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7"/>
          </a:p>
        </p:txBody>
      </p:sp>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352" y="508000"/>
            <a:ext cx="4215641" cy="2649459"/>
          </a:xfrm>
          <a:prstGeom prst="rect">
            <a:avLst/>
          </a:prstGeom>
        </p:spPr>
      </p:pic>
      <p:sp>
        <p:nvSpPr>
          <p:cNvPr id="29" name="TextBox 28"/>
          <p:cNvSpPr txBox="1"/>
          <p:nvPr/>
        </p:nvSpPr>
        <p:spPr>
          <a:xfrm>
            <a:off x="6654800" y="407233"/>
            <a:ext cx="22238547" cy="1446550"/>
          </a:xfrm>
          <a:prstGeom prst="rect">
            <a:avLst/>
          </a:prstGeom>
          <a:noFill/>
        </p:spPr>
        <p:txBody>
          <a:bodyPr wrap="square" rtlCol="0">
            <a:spAutoFit/>
          </a:bodyPr>
          <a:lstStyle/>
          <a:p>
            <a:pPr algn="ctr"/>
            <a:r>
              <a:rPr lang="en-US" sz="4400" dirty="0">
                <a:latin typeface="Franklin Gothic Medium" pitchFamily="34" charset="0"/>
              </a:rPr>
              <a:t>Your poster title goes here.</a:t>
            </a:r>
          </a:p>
          <a:p>
            <a:pPr algn="ctr"/>
            <a:r>
              <a:rPr lang="en-US" sz="4400" dirty="0">
                <a:latin typeface="Franklin Gothic Medium" pitchFamily="34" charset="0"/>
              </a:rPr>
              <a:t>This template was created for Roosevelt University by MakeSigns.com</a:t>
            </a:r>
          </a:p>
        </p:txBody>
      </p:sp>
      <p:sp>
        <p:nvSpPr>
          <p:cNvPr id="30" name="TextBox 29"/>
          <p:cNvSpPr txBox="1"/>
          <p:nvPr/>
        </p:nvSpPr>
        <p:spPr>
          <a:xfrm>
            <a:off x="6654800" y="1931233"/>
            <a:ext cx="22238547" cy="995016"/>
          </a:xfrm>
          <a:prstGeom prst="rect">
            <a:avLst/>
          </a:prstGeom>
          <a:noFill/>
        </p:spPr>
        <p:txBody>
          <a:bodyPr wrap="square" rtlCol="0">
            <a:spAutoFit/>
          </a:bodyPr>
          <a:lstStyle/>
          <a:p>
            <a:pPr algn="ctr"/>
            <a:r>
              <a:rPr lang="en-US" sz="2933" i="1" dirty="0"/>
              <a:t>Authors go here</a:t>
            </a:r>
          </a:p>
          <a:p>
            <a:pPr algn="ctr"/>
            <a:r>
              <a:rPr lang="en-US" sz="2933" i="1"/>
              <a:t>Roosevelt University</a:t>
            </a:r>
            <a:endParaRPr lang="en-US" sz="2933" i="1" dirty="0"/>
          </a:p>
        </p:txBody>
      </p:sp>
      <p:sp>
        <p:nvSpPr>
          <p:cNvPr id="31" name="TextBox 30"/>
          <p:cNvSpPr txBox="1"/>
          <p:nvPr/>
        </p:nvSpPr>
        <p:spPr>
          <a:xfrm>
            <a:off x="11713276" y="18311297"/>
            <a:ext cx="9381102" cy="2308324"/>
          </a:xfrm>
          <a:prstGeom prst="rect">
            <a:avLst/>
          </a:prstGeom>
          <a:noFill/>
        </p:spPr>
        <p:txBody>
          <a:bodyPr wrap="square" rtlCol="0">
            <a:spAutoFit/>
          </a:bodyPr>
          <a:lstStyle/>
          <a:p>
            <a:r>
              <a:rPr lang="en-US" sz="2400">
                <a:cs typeface="Arial" pitchFamily="34" charset="0"/>
              </a:rPr>
              <a:t>Your text would go here. List your information on these lines. Your text would go here. List your information on these lines. Your text would go here. </a:t>
            </a:r>
          </a:p>
          <a:p>
            <a:pPr marL="228611" indent="-228611">
              <a:buFont typeface="Arial" pitchFamily="34" charset="0"/>
              <a:buChar char="•"/>
            </a:pPr>
            <a:r>
              <a:rPr lang="en-US" sz="2400">
                <a:cs typeface="Arial" pitchFamily="34" charset="0"/>
              </a:rPr>
              <a:t>List your information on these lines. Your text would go here. </a:t>
            </a:r>
          </a:p>
          <a:p>
            <a:pPr marL="228611" indent="-228611">
              <a:buFont typeface="Arial" pitchFamily="34" charset="0"/>
              <a:buChar char="•"/>
            </a:pPr>
            <a:r>
              <a:rPr lang="en-US" sz="2400">
                <a:cs typeface="Arial" pitchFamily="34" charset="0"/>
              </a:rPr>
              <a:t>List your information on these</a:t>
            </a:r>
          </a:p>
          <a:p>
            <a:r>
              <a:rPr lang="en-US" sz="2400">
                <a:cs typeface="Arial" pitchFamily="34" charset="0"/>
              </a:rPr>
              <a:t>     lines. </a:t>
            </a:r>
          </a:p>
        </p:txBody>
      </p:sp>
      <p:sp>
        <p:nvSpPr>
          <p:cNvPr id="32" name="TextBox 31"/>
          <p:cNvSpPr txBox="1"/>
          <p:nvPr/>
        </p:nvSpPr>
        <p:spPr>
          <a:xfrm>
            <a:off x="794929" y="19732585"/>
            <a:ext cx="9458593" cy="1938992"/>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a:t>
            </a:r>
          </a:p>
        </p:txBody>
      </p:sp>
      <p:sp>
        <p:nvSpPr>
          <p:cNvPr id="33" name="TextBox 32"/>
          <p:cNvSpPr txBox="1"/>
          <p:nvPr/>
        </p:nvSpPr>
        <p:spPr>
          <a:xfrm>
            <a:off x="22277472" y="17526000"/>
            <a:ext cx="10034252"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a:solidFill>
                  <a:srgbClr val="008751"/>
                </a:solidFill>
                <a:latin typeface="Arial Black" pitchFamily="34" charset="0"/>
              </a:rPr>
              <a:t>References</a:t>
            </a:r>
            <a:endParaRPr lang="en-US" sz="2667" dirty="0">
              <a:solidFill>
                <a:srgbClr val="008751"/>
              </a:solidFill>
              <a:latin typeface="Arial Black" pitchFamily="34" charset="0"/>
            </a:endParaRPr>
          </a:p>
        </p:txBody>
      </p:sp>
      <p:sp>
        <p:nvSpPr>
          <p:cNvPr id="34" name="TextBox 33"/>
          <p:cNvSpPr txBox="1"/>
          <p:nvPr/>
        </p:nvSpPr>
        <p:spPr>
          <a:xfrm>
            <a:off x="22451069" y="18338801"/>
            <a:ext cx="9597199" cy="3046988"/>
          </a:xfrm>
          <a:prstGeom prst="rect">
            <a:avLst/>
          </a:prstGeom>
          <a:noFill/>
        </p:spPr>
        <p:txBody>
          <a:bodyPr wrap="square" rtlCol="0">
            <a:spAutoFit/>
          </a:bodyPr>
          <a:lstStyle/>
          <a:p>
            <a:r>
              <a:rPr lang="en-US" sz="1600" dirty="0">
                <a:cs typeface="Arial" pitchFamily="34" charset="0"/>
              </a:rPr>
              <a:t>Your text would go here. List your information on these lines. Your text would go here. List your information on these lines. Your text would go here. </a:t>
            </a:r>
          </a:p>
          <a:p>
            <a:endParaRPr lang="en-US" sz="1600" dirty="0">
              <a:cs typeface="Arial" pitchFamily="34" charset="0"/>
            </a:endParaRPr>
          </a:p>
          <a:p>
            <a:r>
              <a:rPr lang="en-US" sz="1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1600" dirty="0">
                <a:cs typeface="Arial" pitchFamily="34" charset="0"/>
              </a:rPr>
              <a:t>Your text would go here. List your information on these lines. Your text would go here.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pic>
        <p:nvPicPr>
          <p:cNvPr id="35" name="Picture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24370" y="17712051"/>
            <a:ext cx="3429169" cy="2155174"/>
          </a:xfrm>
          <a:prstGeom prst="rect">
            <a:avLst/>
          </a:prstGeom>
        </p:spPr>
      </p:pic>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624370" y="19889114"/>
            <a:ext cx="6904634" cy="2056486"/>
          </a:xfrm>
          <a:prstGeom prst="rect">
            <a:avLst/>
          </a:prstGeom>
        </p:spPr>
      </p:pic>
      <p:sp>
        <p:nvSpPr>
          <p:cNvPr id="37" name="Text Box 29"/>
          <p:cNvSpPr txBox="1">
            <a:spLocks noChangeArrowheads="1"/>
          </p:cNvSpPr>
          <p:nvPr/>
        </p:nvSpPr>
        <p:spPr bwMode="auto">
          <a:xfrm>
            <a:off x="7277100" y="6811948"/>
            <a:ext cx="18364200" cy="8217634"/>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defPPr>
              <a:defRPr lang="en-US"/>
            </a:defPPr>
            <a:lvl1pPr marL="0" algn="l" defTabSz="3134737" rtl="0" eaLnBrk="1" latinLnBrk="0" hangingPunct="1">
              <a:defRPr sz="6200" kern="1200">
                <a:solidFill>
                  <a:schemeClr val="tx1"/>
                </a:solidFill>
                <a:latin typeface="+mn-lt"/>
                <a:ea typeface="+mn-ea"/>
                <a:cs typeface="+mn-cs"/>
              </a:defRPr>
            </a:lvl1pPr>
            <a:lvl2pPr marL="1567369" algn="l" defTabSz="3134737" rtl="0" eaLnBrk="1" latinLnBrk="0" hangingPunct="1">
              <a:defRPr sz="6200" kern="1200">
                <a:solidFill>
                  <a:schemeClr val="tx1"/>
                </a:solidFill>
                <a:latin typeface="+mn-lt"/>
                <a:ea typeface="+mn-ea"/>
                <a:cs typeface="+mn-cs"/>
              </a:defRPr>
            </a:lvl2pPr>
            <a:lvl3pPr marL="3134737" algn="l" defTabSz="3134737" rtl="0" eaLnBrk="1" latinLnBrk="0" hangingPunct="1">
              <a:defRPr sz="6200" kern="1200">
                <a:solidFill>
                  <a:schemeClr val="tx1"/>
                </a:solidFill>
                <a:latin typeface="+mn-lt"/>
                <a:ea typeface="+mn-ea"/>
                <a:cs typeface="+mn-cs"/>
              </a:defRPr>
            </a:lvl3pPr>
            <a:lvl4pPr marL="4702106" algn="l" defTabSz="3134737" rtl="0" eaLnBrk="1" latinLnBrk="0" hangingPunct="1">
              <a:defRPr sz="6200" kern="1200">
                <a:solidFill>
                  <a:schemeClr val="tx1"/>
                </a:solidFill>
                <a:latin typeface="+mn-lt"/>
                <a:ea typeface="+mn-ea"/>
                <a:cs typeface="+mn-cs"/>
              </a:defRPr>
            </a:lvl4pPr>
            <a:lvl5pPr marL="6269475" algn="l" defTabSz="3134737" rtl="0" eaLnBrk="1" latinLnBrk="0" hangingPunct="1">
              <a:defRPr sz="6200" kern="1200">
                <a:solidFill>
                  <a:schemeClr val="tx1"/>
                </a:solidFill>
                <a:latin typeface="+mn-lt"/>
                <a:ea typeface="+mn-ea"/>
                <a:cs typeface="+mn-cs"/>
              </a:defRPr>
            </a:lvl5pPr>
            <a:lvl6pPr marL="7836844" algn="l" defTabSz="3134737" rtl="0" eaLnBrk="1" latinLnBrk="0" hangingPunct="1">
              <a:defRPr sz="6200" kern="1200">
                <a:solidFill>
                  <a:schemeClr val="tx1"/>
                </a:solidFill>
                <a:latin typeface="+mn-lt"/>
                <a:ea typeface="+mn-ea"/>
                <a:cs typeface="+mn-cs"/>
              </a:defRPr>
            </a:lvl6pPr>
            <a:lvl7pPr marL="9404212" algn="l" defTabSz="3134737" rtl="0" eaLnBrk="1" latinLnBrk="0" hangingPunct="1">
              <a:defRPr sz="6200" kern="1200">
                <a:solidFill>
                  <a:schemeClr val="tx1"/>
                </a:solidFill>
                <a:latin typeface="+mn-lt"/>
                <a:ea typeface="+mn-ea"/>
                <a:cs typeface="+mn-cs"/>
              </a:defRPr>
            </a:lvl7pPr>
            <a:lvl8pPr marL="10971581" algn="l" defTabSz="3134737" rtl="0" eaLnBrk="1" latinLnBrk="0" hangingPunct="1">
              <a:defRPr sz="6200" kern="1200">
                <a:solidFill>
                  <a:schemeClr val="tx1"/>
                </a:solidFill>
                <a:latin typeface="+mn-lt"/>
                <a:ea typeface="+mn-ea"/>
                <a:cs typeface="+mn-cs"/>
              </a:defRPr>
            </a:lvl8pPr>
            <a:lvl9pPr marL="12538949" algn="l" defTabSz="3134737" rtl="0" eaLnBrk="1" latinLnBrk="0" hangingPunct="1">
              <a:defRPr sz="6200" kern="1200">
                <a:solidFill>
                  <a:schemeClr val="tx1"/>
                </a:solidFill>
                <a:latin typeface="+mn-lt"/>
                <a:ea typeface="+mn-ea"/>
                <a:cs typeface="+mn-cs"/>
              </a:defRPr>
            </a:lvl9pPr>
          </a:lstStyle>
          <a:p>
            <a:pPr defTabSz="3762375"/>
            <a:r>
              <a:rPr lang="en-US" altLang="ja-JP" sz="3600" dirty="0">
                <a:solidFill>
                  <a:srgbClr val="E6E6E6"/>
                </a:solidFill>
                <a:ea typeface="MS PGothic" pitchFamily="34" charset="-128"/>
              </a:rPr>
              <a:t>This template complements of MakeSigns.com</a:t>
            </a:r>
          </a:p>
          <a:p>
            <a:pPr defTabSz="3762375"/>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If you opened this file directly from a web browser, you’ll want to save it to your computer before adding your poster information.</a:t>
            </a:r>
            <a:br>
              <a:rPr lang="en-US" altLang="ja-JP" sz="3600" dirty="0">
                <a:solidFill>
                  <a:srgbClr val="E6E6E6"/>
                </a:solidFill>
                <a:ea typeface="MS PGothic" pitchFamily="34" charset="-128"/>
              </a:rPr>
            </a:br>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This template has a page size of </a:t>
            </a:r>
            <a:r>
              <a:rPr lang="en-US" altLang="ja-JP" sz="3600" b="1" dirty="0" smtClean="0">
                <a:solidFill>
                  <a:srgbClr val="E6E6E6"/>
                </a:solidFill>
                <a:ea typeface="MS PGothic" pitchFamily="34" charset="-128"/>
              </a:rPr>
              <a:t>24”x 36”</a:t>
            </a:r>
            <a:r>
              <a:rPr lang="en-US" altLang="ja-JP" sz="3600" dirty="0" smtClean="0">
                <a:solidFill>
                  <a:srgbClr val="E6E6E6"/>
                </a:solidFill>
                <a:ea typeface="MS PGothic" pitchFamily="34" charset="-128"/>
              </a:rPr>
              <a:t>. </a:t>
            </a:r>
            <a:r>
              <a:rPr lang="en-US" altLang="ja-JP" sz="3600" dirty="0">
                <a:solidFill>
                  <a:srgbClr val="E6E6E6"/>
                </a:solidFill>
                <a:ea typeface="MS PGothic" pitchFamily="34" charset="-128"/>
              </a:rPr>
              <a:t>When uploaded at MakeSigns.com, this template can be used to order posters in the following sizes: </a:t>
            </a:r>
            <a:r>
              <a:rPr lang="en-US" altLang="ja-JP" sz="3600" b="1" dirty="0">
                <a:solidFill>
                  <a:srgbClr val="E6E6E6"/>
                </a:solidFill>
                <a:ea typeface="MS PGothic" pitchFamily="34" charset="-128"/>
              </a:rPr>
              <a:t>36”x 54”</a:t>
            </a:r>
            <a:r>
              <a:rPr lang="en-US" altLang="ja-JP" sz="3600" dirty="0">
                <a:solidFill>
                  <a:srgbClr val="E6E6E6"/>
                </a:solidFill>
                <a:ea typeface="MS PGothic" pitchFamily="34" charset="-128"/>
              </a:rPr>
              <a:t>, </a:t>
            </a:r>
            <a:r>
              <a:rPr lang="en-US" altLang="ja-JP" sz="3600" b="1" dirty="0">
                <a:solidFill>
                  <a:srgbClr val="E6E6E6"/>
                </a:solidFill>
                <a:ea typeface="MS PGothic" pitchFamily="34" charset="-128"/>
              </a:rPr>
              <a:t>42”x 63”, 28”x 42”, and 24”x 36”.</a:t>
            </a:r>
            <a:br>
              <a:rPr lang="en-US" altLang="ja-JP" sz="3600" b="1" dirty="0">
                <a:solidFill>
                  <a:srgbClr val="E6E6E6"/>
                </a:solidFill>
                <a:ea typeface="MS PGothic" pitchFamily="34" charset="-128"/>
              </a:rPr>
            </a:br>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3600" dirty="0">
                <a:solidFill>
                  <a:srgbClr val="E6E6E6"/>
                </a:solidFill>
                <a:ea typeface="MS PGothic" pitchFamily="34" charset="-128"/>
              </a:rPr>
              <a:t>Any changes to the template size should be done before entering your information.</a:t>
            </a:r>
          </a:p>
          <a:p>
            <a:pPr defTabSz="3762375"/>
            <a:r>
              <a:rPr lang="en-US" altLang="ja-JP" sz="3600" dirty="0">
                <a:solidFill>
                  <a:srgbClr val="E6E6E6"/>
                </a:solidFill>
                <a:ea typeface="MS PGothic" pitchFamily="34" charset="-128"/>
              </a:rPr>
              <a:t>If you have any questions about creating a scientific poster, visit MakeSigns.com or email us at support@graphicsland.com</a:t>
            </a:r>
          </a:p>
          <a:p>
            <a:pPr algn="r" defTabSz="3762375"/>
            <a:r>
              <a:rPr lang="en-US" altLang="ja-JP" sz="3200" dirty="0">
                <a:solidFill>
                  <a:srgbClr val="E6E6E6"/>
                </a:solidFill>
                <a:ea typeface="MS PGothic" pitchFamily="34" charset="-128"/>
              </a:rPr>
              <a:t>©2010 </a:t>
            </a:r>
            <a:r>
              <a:rPr lang="en-US" altLang="ja-JP" sz="3200" dirty="0" err="1">
                <a:solidFill>
                  <a:srgbClr val="E6E6E6"/>
                </a:solidFill>
                <a:ea typeface="MS PGothic" pitchFamily="34" charset="-128"/>
              </a:rPr>
              <a:t>Graphicsland</a:t>
            </a:r>
            <a:endParaRPr lang="en-US" sz="3200" dirty="0">
              <a:solidFill>
                <a:srgbClr val="E6E6E6"/>
              </a:solidFill>
              <a:ea typeface="MS PGothic" pitchFamily="34" charset="-128"/>
            </a:endParaRPr>
          </a:p>
        </p:txBody>
      </p:sp>
    </p:spTree>
    <p:extLst>
      <p:ext uri="{BB962C8B-B14F-4D97-AF65-F5344CB8AC3E}">
        <p14:creationId xmlns:p14="http://schemas.microsoft.com/office/powerpoint/2010/main" val="2396604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1225</Words>
  <Application>Microsoft Office PowerPoint</Application>
  <PresentationFormat>Custom</PresentationFormat>
  <Paragraphs>89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Juice</dc:creator>
  <cp:lastModifiedBy>jessie</cp:lastModifiedBy>
  <cp:revision>3</cp:revision>
  <dcterms:created xsi:type="dcterms:W3CDTF">2016-10-04T20:05:02Z</dcterms:created>
  <dcterms:modified xsi:type="dcterms:W3CDTF">2016-10-05T15:54:27Z</dcterms:modified>
</cp:coreProperties>
</file>