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23" d="100"/>
          <a:sy n="23" d="100"/>
        </p:scale>
        <p:origin x="-1524" y="-744"/>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spPr>
            <a:solidFill>
              <a:schemeClr val="accent5">
                <a:lumMod val="60000"/>
                <a:lumOff val="40000"/>
              </a:schemeClr>
            </a:solidFill>
            <a:scene3d>
              <a:camera prst="orthographicFront"/>
              <a:lightRig rig="threePt" dir="t"/>
            </a:scene3d>
            <a:sp3d>
              <a:bevelT w="25400" h="25400"/>
            </a:sp3d>
          </c:spPr>
          <c:invertIfNegative val="0"/>
          <c:dPt>
            <c:idx val="0"/>
            <c:invertIfNegative val="0"/>
            <c:bubble3D val="0"/>
            <c:extLst xmlns:c16r2="http://schemas.microsoft.com/office/drawing/2015/06/chart">
              <c:ext xmlns:c16="http://schemas.microsoft.com/office/drawing/2014/chart" uri="{C3380CC4-5D6E-409C-BE32-E72D297353CC}">
                <c16:uniqueId val="{00000000-4560-4E5B-AA02-35A2C5C1B404}"/>
              </c:ext>
            </c:extLst>
          </c:dPt>
          <c:dPt>
            <c:idx val="1"/>
            <c:invertIfNegative val="0"/>
            <c:bubble3D val="0"/>
            <c:extLst xmlns:c16r2="http://schemas.microsoft.com/office/drawing/2015/06/chart">
              <c:ext xmlns:c16="http://schemas.microsoft.com/office/drawing/2014/chart" uri="{C3380CC4-5D6E-409C-BE32-E72D297353CC}">
                <c16:uniqueId val="{00000001-4560-4E5B-AA02-35A2C5C1B404}"/>
              </c:ext>
            </c:extLst>
          </c:dPt>
          <c:dPt>
            <c:idx val="2"/>
            <c:invertIfNegative val="0"/>
            <c:bubble3D val="0"/>
            <c:extLst xmlns:c16r2="http://schemas.microsoft.com/office/drawing/2015/06/chart">
              <c:ext xmlns:c16="http://schemas.microsoft.com/office/drawing/2014/chart" uri="{C3380CC4-5D6E-409C-BE32-E72D297353CC}">
                <c16:uniqueId val="{00000002-4560-4E5B-AA02-35A2C5C1B404}"/>
              </c:ext>
            </c:extLst>
          </c:dPt>
          <c:dPt>
            <c:idx val="3"/>
            <c:invertIfNegative val="0"/>
            <c:bubble3D val="0"/>
            <c:extLst xmlns:c16r2="http://schemas.microsoft.com/office/drawing/2015/06/chart">
              <c:ext xmlns:c16="http://schemas.microsoft.com/office/drawing/2014/chart" uri="{C3380CC4-5D6E-409C-BE32-E72D297353CC}">
                <c16:uniqueId val="{00000003-4560-4E5B-AA02-35A2C5C1B404}"/>
              </c:ext>
            </c:extLst>
          </c:dPt>
          <c:cat>
            <c:strRef>
              <c:f>Sheet1!$A$2:$A$9</c:f>
              <c:strCache>
                <c:ptCount val="8"/>
                <c:pt idx="0">
                  <c:v>Category 1</c:v>
                </c:pt>
                <c:pt idx="1">
                  <c:v>Category 2</c:v>
                </c:pt>
                <c:pt idx="2">
                  <c:v>Category 3</c:v>
                </c:pt>
                <c:pt idx="3">
                  <c:v>Category 4</c:v>
                </c:pt>
                <c:pt idx="4">
                  <c:v>Category 5</c:v>
                </c:pt>
                <c:pt idx="5">
                  <c:v>Category 6</c:v>
                </c:pt>
                <c:pt idx="6">
                  <c:v>Category 7</c:v>
                </c:pt>
                <c:pt idx="7">
                  <c:v>Category 8</c:v>
                </c:pt>
              </c:strCache>
            </c:strRef>
          </c:cat>
          <c:val>
            <c:numRef>
              <c:f>Sheet1!$B$2:$B$9</c:f>
              <c:numCache>
                <c:formatCode>General</c:formatCode>
                <c:ptCount val="8"/>
                <c:pt idx="0">
                  <c:v>4.3</c:v>
                </c:pt>
                <c:pt idx="1">
                  <c:v>2.5</c:v>
                </c:pt>
                <c:pt idx="2">
                  <c:v>3.5</c:v>
                </c:pt>
                <c:pt idx="3">
                  <c:v>4.5</c:v>
                </c:pt>
                <c:pt idx="4">
                  <c:v>4.3</c:v>
                </c:pt>
                <c:pt idx="5">
                  <c:v>2.5</c:v>
                </c:pt>
                <c:pt idx="6">
                  <c:v>3.5</c:v>
                </c:pt>
                <c:pt idx="7">
                  <c:v>4.5</c:v>
                </c:pt>
              </c:numCache>
            </c:numRef>
          </c:val>
          <c:extLst xmlns:c16r2="http://schemas.microsoft.com/office/drawing/2015/06/chart">
            <c:ext xmlns:c16="http://schemas.microsoft.com/office/drawing/2014/chart" uri="{C3380CC4-5D6E-409C-BE32-E72D297353CC}">
              <c16:uniqueId val="{00000004-4560-4E5B-AA02-35A2C5C1B404}"/>
            </c:ext>
          </c:extLst>
        </c:ser>
        <c:ser>
          <c:idx val="1"/>
          <c:order val="1"/>
          <c:tx>
            <c:strRef>
              <c:f>Sheet1!$C$1</c:f>
              <c:strCache>
                <c:ptCount val="1"/>
                <c:pt idx="0">
                  <c:v>Series 2</c:v>
                </c:pt>
              </c:strCache>
            </c:strRef>
          </c:tx>
          <c:spPr>
            <a:solidFill>
              <a:srgbClr val="FF0000"/>
            </a:solidFill>
            <a:scene3d>
              <a:camera prst="orthographicFront"/>
              <a:lightRig rig="threePt" dir="t"/>
            </a:scene3d>
            <a:sp3d>
              <a:bevelT w="25400" h="25400"/>
            </a:sp3d>
          </c:spPr>
          <c:invertIfNegative val="0"/>
          <c:cat>
            <c:strRef>
              <c:f>Sheet1!$A$2:$A$9</c:f>
              <c:strCache>
                <c:ptCount val="8"/>
                <c:pt idx="0">
                  <c:v>Category 1</c:v>
                </c:pt>
                <c:pt idx="1">
                  <c:v>Category 2</c:v>
                </c:pt>
                <c:pt idx="2">
                  <c:v>Category 3</c:v>
                </c:pt>
                <c:pt idx="3">
                  <c:v>Category 4</c:v>
                </c:pt>
                <c:pt idx="4">
                  <c:v>Category 5</c:v>
                </c:pt>
                <c:pt idx="5">
                  <c:v>Category 6</c:v>
                </c:pt>
                <c:pt idx="6">
                  <c:v>Category 7</c:v>
                </c:pt>
                <c:pt idx="7">
                  <c:v>Category 8</c:v>
                </c:pt>
              </c:strCache>
            </c:strRef>
          </c:cat>
          <c:val>
            <c:numRef>
              <c:f>Sheet1!$C$2:$C$9</c:f>
              <c:numCache>
                <c:formatCode>General</c:formatCode>
                <c:ptCount val="8"/>
                <c:pt idx="0">
                  <c:v>2.4</c:v>
                </c:pt>
                <c:pt idx="1">
                  <c:v>4.4000000000000004</c:v>
                </c:pt>
                <c:pt idx="2">
                  <c:v>1.8</c:v>
                </c:pt>
                <c:pt idx="3">
                  <c:v>2.8</c:v>
                </c:pt>
                <c:pt idx="4">
                  <c:v>2.4</c:v>
                </c:pt>
                <c:pt idx="5">
                  <c:v>4.4000000000000004</c:v>
                </c:pt>
                <c:pt idx="6">
                  <c:v>1.8</c:v>
                </c:pt>
                <c:pt idx="7">
                  <c:v>2.8</c:v>
                </c:pt>
              </c:numCache>
            </c:numRef>
          </c:val>
          <c:extLst xmlns:c16r2="http://schemas.microsoft.com/office/drawing/2015/06/chart">
            <c:ext xmlns:c16="http://schemas.microsoft.com/office/drawing/2014/chart" uri="{C3380CC4-5D6E-409C-BE32-E72D297353CC}">
              <c16:uniqueId val="{00000005-4560-4E5B-AA02-35A2C5C1B404}"/>
            </c:ext>
          </c:extLst>
        </c:ser>
        <c:ser>
          <c:idx val="2"/>
          <c:order val="2"/>
          <c:tx>
            <c:strRef>
              <c:f>Sheet1!$D$1</c:f>
              <c:strCache>
                <c:ptCount val="1"/>
                <c:pt idx="0">
                  <c:v>Series 3</c:v>
                </c:pt>
              </c:strCache>
            </c:strRef>
          </c:tx>
          <c:spPr>
            <a:solidFill>
              <a:srgbClr val="92D050"/>
            </a:solidFill>
            <a:scene3d>
              <a:camera prst="orthographicFront"/>
              <a:lightRig rig="threePt" dir="t"/>
            </a:scene3d>
            <a:sp3d>
              <a:bevelT w="25400" h="25400"/>
            </a:sp3d>
          </c:spPr>
          <c:invertIfNegative val="0"/>
          <c:cat>
            <c:strRef>
              <c:f>Sheet1!$A$2:$A$9</c:f>
              <c:strCache>
                <c:ptCount val="8"/>
                <c:pt idx="0">
                  <c:v>Category 1</c:v>
                </c:pt>
                <c:pt idx="1">
                  <c:v>Category 2</c:v>
                </c:pt>
                <c:pt idx="2">
                  <c:v>Category 3</c:v>
                </c:pt>
                <c:pt idx="3">
                  <c:v>Category 4</c:v>
                </c:pt>
                <c:pt idx="4">
                  <c:v>Category 5</c:v>
                </c:pt>
                <c:pt idx="5">
                  <c:v>Category 6</c:v>
                </c:pt>
                <c:pt idx="6">
                  <c:v>Category 7</c:v>
                </c:pt>
                <c:pt idx="7">
                  <c:v>Category 8</c:v>
                </c:pt>
              </c:strCache>
            </c:strRef>
          </c:cat>
          <c:val>
            <c:numRef>
              <c:f>Sheet1!$D$2:$D$9</c:f>
              <c:numCache>
                <c:formatCode>General</c:formatCode>
                <c:ptCount val="8"/>
                <c:pt idx="0">
                  <c:v>2</c:v>
                </c:pt>
                <c:pt idx="1">
                  <c:v>2</c:v>
                </c:pt>
                <c:pt idx="2">
                  <c:v>3</c:v>
                </c:pt>
                <c:pt idx="3">
                  <c:v>5</c:v>
                </c:pt>
                <c:pt idx="4">
                  <c:v>2</c:v>
                </c:pt>
                <c:pt idx="5">
                  <c:v>2</c:v>
                </c:pt>
                <c:pt idx="6">
                  <c:v>3</c:v>
                </c:pt>
                <c:pt idx="7">
                  <c:v>5</c:v>
                </c:pt>
              </c:numCache>
            </c:numRef>
          </c:val>
          <c:extLst xmlns:c16r2="http://schemas.microsoft.com/office/drawing/2015/06/chart">
            <c:ext xmlns:c16="http://schemas.microsoft.com/office/drawing/2014/chart" uri="{C3380CC4-5D6E-409C-BE32-E72D297353CC}">
              <c16:uniqueId val="{00000006-4560-4E5B-AA02-35A2C5C1B404}"/>
            </c:ext>
          </c:extLst>
        </c:ser>
        <c:dLbls>
          <c:showLegendKey val="0"/>
          <c:showVal val="0"/>
          <c:showCatName val="0"/>
          <c:showSerName val="0"/>
          <c:showPercent val="0"/>
          <c:showBubbleSize val="0"/>
        </c:dLbls>
        <c:gapWidth val="150"/>
        <c:shape val="box"/>
        <c:axId val="455394048"/>
        <c:axId val="455395584"/>
        <c:axId val="0"/>
      </c:bar3DChart>
      <c:catAx>
        <c:axId val="455394048"/>
        <c:scaling>
          <c:orientation val="minMax"/>
        </c:scaling>
        <c:delete val="0"/>
        <c:axPos val="b"/>
        <c:numFmt formatCode="General" sourceLinked="0"/>
        <c:majorTickMark val="out"/>
        <c:minorTickMark val="none"/>
        <c:tickLblPos val="nextTo"/>
        <c:crossAx val="455395584"/>
        <c:crosses val="autoZero"/>
        <c:auto val="1"/>
        <c:lblAlgn val="ctr"/>
        <c:lblOffset val="100"/>
        <c:noMultiLvlLbl val="0"/>
      </c:catAx>
      <c:valAx>
        <c:axId val="455395584"/>
        <c:scaling>
          <c:orientation val="minMax"/>
        </c:scaling>
        <c:delete val="0"/>
        <c:axPos val="l"/>
        <c:majorGridlines/>
        <c:numFmt formatCode="General" sourceLinked="1"/>
        <c:majorTickMark val="out"/>
        <c:minorTickMark val="none"/>
        <c:tickLblPos val="nextTo"/>
        <c:crossAx val="455394048"/>
        <c:crosses val="autoZero"/>
        <c:crossBetween val="between"/>
      </c:valAx>
    </c:plotArea>
    <c:legend>
      <c:legendPos val="r"/>
      <c:layout/>
      <c:overlay val="0"/>
    </c:legend>
    <c:plotVisOnly val="1"/>
    <c:dispBlanksAs val="gap"/>
    <c:showDLblsOverMax val="0"/>
  </c:chart>
  <c:spPr>
    <a:noFill/>
    <a:ln>
      <a:noFill/>
    </a:ln>
  </c:spPr>
  <c:txPr>
    <a:bodyPr/>
    <a:lstStyle/>
    <a:p>
      <a:pPr>
        <a:defRPr sz="1800">
          <a:solidFill>
            <a:schemeClr val="tx1">
              <a:lumMod val="65000"/>
              <a:lumOff val="35000"/>
            </a:schemeClr>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a:solidFill>
                <a:schemeClr val="accent1">
                  <a:lumMod val="20000"/>
                  <a:lumOff val="80000"/>
                </a:schemeClr>
              </a:solidFill>
            </a:ln>
          </c:spPr>
          <c:marker>
            <c:spPr>
              <a:solidFill>
                <a:schemeClr val="tx2">
                  <a:lumMod val="20000"/>
                  <a:lumOff val="80000"/>
                </a:schemeClr>
              </a:solidFill>
              <a:ln>
                <a:solidFill>
                  <a:schemeClr val="accent1">
                    <a:lumMod val="20000"/>
                    <a:lumOff val="80000"/>
                  </a:schemeClr>
                </a:solidFill>
              </a:ln>
              <a:scene3d>
                <a:camera prst="orthographicFront"/>
                <a:lightRig rig="threePt" dir="t"/>
              </a:scene3d>
              <a:sp3d>
                <a:bevelT/>
              </a:sp3d>
            </c:spPr>
          </c:marker>
          <c:cat>
            <c:strRef>
              <c:f>Sheet1!$A$2:$A$6</c:f>
              <c:strCache>
                <c:ptCount val="4"/>
                <c:pt idx="0">
                  <c:v>Category 1</c:v>
                </c:pt>
                <c:pt idx="1">
                  <c:v>Category 2</c:v>
                </c:pt>
                <c:pt idx="2">
                  <c:v>Category 3</c:v>
                </c:pt>
                <c:pt idx="3">
                  <c:v>Category 4</c:v>
                </c:pt>
              </c:strCache>
            </c:strRef>
          </c:cat>
          <c:val>
            <c:numRef>
              <c:f>Sheet1!$B$2:$B$6</c:f>
              <c:numCache>
                <c:formatCode>General</c:formatCode>
                <c:ptCount val="5"/>
                <c:pt idx="0">
                  <c:v>4.3</c:v>
                </c:pt>
                <c:pt idx="1">
                  <c:v>2.5</c:v>
                </c:pt>
                <c:pt idx="2">
                  <c:v>3.5</c:v>
                </c:pt>
                <c:pt idx="3">
                  <c:v>4.5</c:v>
                </c:pt>
              </c:numCache>
            </c:numRef>
          </c:val>
          <c:smooth val="0"/>
          <c:extLst xmlns:c16r2="http://schemas.microsoft.com/office/drawing/2015/06/chart">
            <c:ext xmlns:c16="http://schemas.microsoft.com/office/drawing/2014/chart" uri="{C3380CC4-5D6E-409C-BE32-E72D297353CC}">
              <c16:uniqueId val="{00000000-422B-4763-A444-85F052EFC449}"/>
            </c:ext>
          </c:extLst>
        </c:ser>
        <c:ser>
          <c:idx val="1"/>
          <c:order val="1"/>
          <c:tx>
            <c:strRef>
              <c:f>Sheet1!$C$1</c:f>
              <c:strCache>
                <c:ptCount val="1"/>
                <c:pt idx="0">
                  <c:v>Series 2</c:v>
                </c:pt>
              </c:strCache>
            </c:strRef>
          </c:tx>
          <c:spPr>
            <a:ln>
              <a:solidFill>
                <a:schemeClr val="accent5">
                  <a:lumMod val="75000"/>
                </a:schemeClr>
              </a:solidFill>
            </a:ln>
          </c:spPr>
          <c:marker>
            <c:spPr>
              <a:solidFill>
                <a:schemeClr val="accent5">
                  <a:lumMod val="75000"/>
                </a:schemeClr>
              </a:solidFill>
              <a:ln>
                <a:solidFill>
                  <a:schemeClr val="accent5">
                    <a:lumMod val="75000"/>
                  </a:schemeClr>
                </a:solidFill>
              </a:ln>
              <a:scene3d>
                <a:camera prst="orthographicFront"/>
                <a:lightRig rig="threePt" dir="t"/>
              </a:scene3d>
              <a:sp3d>
                <a:bevelT/>
              </a:sp3d>
            </c:spPr>
          </c:marker>
          <c:cat>
            <c:strRef>
              <c:f>Sheet1!$A$2:$A$6</c:f>
              <c:strCache>
                <c:ptCount val="4"/>
                <c:pt idx="0">
                  <c:v>Category 1</c:v>
                </c:pt>
                <c:pt idx="1">
                  <c:v>Category 2</c:v>
                </c:pt>
                <c:pt idx="2">
                  <c:v>Category 3</c:v>
                </c:pt>
                <c:pt idx="3">
                  <c:v>Category 4</c:v>
                </c:pt>
              </c:strCache>
            </c:strRef>
          </c:cat>
          <c:val>
            <c:numRef>
              <c:f>Sheet1!$C$2:$C$6</c:f>
              <c:numCache>
                <c:formatCode>General</c:formatCode>
                <c:ptCount val="5"/>
                <c:pt idx="0">
                  <c:v>2.4</c:v>
                </c:pt>
                <c:pt idx="1">
                  <c:v>4.4000000000000004</c:v>
                </c:pt>
                <c:pt idx="2">
                  <c:v>1.8</c:v>
                </c:pt>
                <c:pt idx="3">
                  <c:v>2.8</c:v>
                </c:pt>
              </c:numCache>
            </c:numRef>
          </c:val>
          <c:smooth val="0"/>
          <c:extLst xmlns:c16r2="http://schemas.microsoft.com/office/drawing/2015/06/chart">
            <c:ext xmlns:c16="http://schemas.microsoft.com/office/drawing/2014/chart" uri="{C3380CC4-5D6E-409C-BE32-E72D297353CC}">
              <c16:uniqueId val="{00000001-422B-4763-A444-85F052EFC449}"/>
            </c:ext>
          </c:extLst>
        </c:ser>
        <c:ser>
          <c:idx val="2"/>
          <c:order val="2"/>
          <c:tx>
            <c:strRef>
              <c:f>Sheet1!$D$1</c:f>
              <c:strCache>
                <c:ptCount val="1"/>
                <c:pt idx="0">
                  <c:v>Series 3</c:v>
                </c:pt>
              </c:strCache>
            </c:strRef>
          </c:tx>
          <c:spPr>
            <a:ln>
              <a:solidFill>
                <a:srgbClr val="7030A0"/>
              </a:solidFill>
            </a:ln>
          </c:spPr>
          <c:marker>
            <c:spPr>
              <a:solidFill>
                <a:srgbClr val="7030A0"/>
              </a:solidFill>
              <a:ln>
                <a:solidFill>
                  <a:srgbClr val="7030A0"/>
                </a:solidFill>
              </a:ln>
              <a:scene3d>
                <a:camera prst="orthographicFront"/>
                <a:lightRig rig="threePt" dir="t"/>
              </a:scene3d>
              <a:sp3d>
                <a:bevelT/>
              </a:sp3d>
            </c:spPr>
          </c:marker>
          <c:cat>
            <c:strRef>
              <c:f>Sheet1!$A$2:$A$6</c:f>
              <c:strCache>
                <c:ptCount val="4"/>
                <c:pt idx="0">
                  <c:v>Category 1</c:v>
                </c:pt>
                <c:pt idx="1">
                  <c:v>Category 2</c:v>
                </c:pt>
                <c:pt idx="2">
                  <c:v>Category 3</c:v>
                </c:pt>
                <c:pt idx="3">
                  <c:v>Category 4</c:v>
                </c:pt>
              </c:strCache>
            </c:strRef>
          </c:cat>
          <c:val>
            <c:numRef>
              <c:f>Sheet1!$D$2:$D$6</c:f>
              <c:numCache>
                <c:formatCode>General</c:formatCode>
                <c:ptCount val="5"/>
                <c:pt idx="0">
                  <c:v>2</c:v>
                </c:pt>
                <c:pt idx="1">
                  <c:v>2</c:v>
                </c:pt>
                <c:pt idx="2">
                  <c:v>3</c:v>
                </c:pt>
                <c:pt idx="3">
                  <c:v>5</c:v>
                </c:pt>
              </c:numCache>
            </c:numRef>
          </c:val>
          <c:smooth val="0"/>
          <c:extLst xmlns:c16r2="http://schemas.microsoft.com/office/drawing/2015/06/chart">
            <c:ext xmlns:c16="http://schemas.microsoft.com/office/drawing/2014/chart" uri="{C3380CC4-5D6E-409C-BE32-E72D297353CC}">
              <c16:uniqueId val="{00000002-422B-4763-A444-85F052EFC449}"/>
            </c:ext>
          </c:extLst>
        </c:ser>
        <c:ser>
          <c:idx val="3"/>
          <c:order val="3"/>
          <c:tx>
            <c:strRef>
              <c:f>Sheet1!$E$1</c:f>
              <c:strCache>
                <c:ptCount val="1"/>
                <c:pt idx="0">
                  <c:v>Series 4</c:v>
                </c:pt>
              </c:strCache>
            </c:strRef>
          </c:tx>
          <c:spPr>
            <a:ln>
              <a:solidFill>
                <a:srgbClr val="92D050"/>
              </a:solidFill>
            </a:ln>
          </c:spPr>
          <c:marker>
            <c:spPr>
              <a:ln>
                <a:solidFill>
                  <a:srgbClr val="92D050"/>
                </a:solidFill>
              </a:ln>
              <a:scene3d>
                <a:camera prst="orthographicFront"/>
                <a:lightRig rig="threePt" dir="t"/>
              </a:scene3d>
              <a:sp3d>
                <a:bevelT/>
              </a:sp3d>
            </c:spPr>
          </c:marker>
          <c:cat>
            <c:strRef>
              <c:f>Sheet1!$A$2:$A$6</c:f>
              <c:strCache>
                <c:ptCount val="4"/>
                <c:pt idx="0">
                  <c:v>Category 1</c:v>
                </c:pt>
                <c:pt idx="1">
                  <c:v>Category 2</c:v>
                </c:pt>
                <c:pt idx="2">
                  <c:v>Category 3</c:v>
                </c:pt>
                <c:pt idx="3">
                  <c:v>Category 4</c:v>
                </c:pt>
              </c:strCache>
            </c:strRef>
          </c:cat>
          <c:val>
            <c:numRef>
              <c:f>Sheet1!$E$2:$E$6</c:f>
              <c:numCache>
                <c:formatCode>General</c:formatCode>
                <c:ptCount val="5"/>
                <c:pt idx="0">
                  <c:v>4</c:v>
                </c:pt>
                <c:pt idx="1">
                  <c:v>2</c:v>
                </c:pt>
                <c:pt idx="2">
                  <c:v>4.2</c:v>
                </c:pt>
                <c:pt idx="3">
                  <c:v>1.4</c:v>
                </c:pt>
              </c:numCache>
            </c:numRef>
          </c:val>
          <c:smooth val="0"/>
          <c:extLst xmlns:c16r2="http://schemas.microsoft.com/office/drawing/2015/06/chart">
            <c:ext xmlns:c16="http://schemas.microsoft.com/office/drawing/2014/chart" uri="{C3380CC4-5D6E-409C-BE32-E72D297353CC}">
              <c16:uniqueId val="{00000003-422B-4763-A444-85F052EFC449}"/>
            </c:ext>
          </c:extLst>
        </c:ser>
        <c:ser>
          <c:idx val="4"/>
          <c:order val="4"/>
          <c:tx>
            <c:strRef>
              <c:f>Sheet1!$F$1</c:f>
              <c:strCache>
                <c:ptCount val="1"/>
                <c:pt idx="0">
                  <c:v>Series 5</c:v>
                </c:pt>
              </c:strCache>
            </c:strRef>
          </c:tx>
          <c:spPr>
            <a:ln>
              <a:solidFill>
                <a:srgbClr val="0070C0"/>
              </a:solidFill>
            </a:ln>
          </c:spPr>
          <c:marker>
            <c:spPr>
              <a:solidFill>
                <a:srgbClr val="0070C0"/>
              </a:solidFill>
              <a:ln>
                <a:solidFill>
                  <a:srgbClr val="0070C0"/>
                </a:solidFill>
              </a:ln>
            </c:spPr>
          </c:marker>
          <c:cat>
            <c:strRef>
              <c:f>Sheet1!$A$2:$A$6</c:f>
              <c:strCache>
                <c:ptCount val="4"/>
                <c:pt idx="0">
                  <c:v>Category 1</c:v>
                </c:pt>
                <c:pt idx="1">
                  <c:v>Category 2</c:v>
                </c:pt>
                <c:pt idx="2">
                  <c:v>Category 3</c:v>
                </c:pt>
                <c:pt idx="3">
                  <c:v>Category 4</c:v>
                </c:pt>
              </c:strCache>
            </c:strRef>
          </c:cat>
          <c:val>
            <c:numRef>
              <c:f>Sheet1!$F$2:$F$6</c:f>
              <c:numCache>
                <c:formatCode>General</c:formatCode>
                <c:ptCount val="5"/>
                <c:pt idx="0">
                  <c:v>5.8</c:v>
                </c:pt>
                <c:pt idx="1">
                  <c:v>3.8</c:v>
                </c:pt>
                <c:pt idx="2">
                  <c:v>3</c:v>
                </c:pt>
                <c:pt idx="3">
                  <c:v>2.9</c:v>
                </c:pt>
              </c:numCache>
            </c:numRef>
          </c:val>
          <c:smooth val="0"/>
          <c:extLst xmlns:c16r2="http://schemas.microsoft.com/office/drawing/2015/06/chart">
            <c:ext xmlns:c16="http://schemas.microsoft.com/office/drawing/2014/chart" uri="{C3380CC4-5D6E-409C-BE32-E72D297353CC}">
              <c16:uniqueId val="{00000004-422B-4763-A444-85F052EFC449}"/>
            </c:ext>
          </c:extLst>
        </c:ser>
        <c:ser>
          <c:idx val="5"/>
          <c:order val="5"/>
          <c:tx>
            <c:strRef>
              <c:f>Sheet1!$G$1</c:f>
              <c:strCache>
                <c:ptCount val="1"/>
                <c:pt idx="0">
                  <c:v>Series 6</c:v>
                </c:pt>
              </c:strCache>
            </c:strRef>
          </c:tx>
          <c:spPr>
            <a:ln>
              <a:solidFill>
                <a:schemeClr val="accent6">
                  <a:lumMod val="75000"/>
                </a:schemeClr>
              </a:solidFill>
            </a:ln>
          </c:spPr>
          <c:marker>
            <c:spPr>
              <a:solidFill>
                <a:schemeClr val="accent6">
                  <a:lumMod val="75000"/>
                </a:schemeClr>
              </a:solidFill>
              <a:ln>
                <a:solidFill>
                  <a:schemeClr val="accent6">
                    <a:lumMod val="75000"/>
                  </a:schemeClr>
                </a:solidFill>
              </a:ln>
              <a:scene3d>
                <a:camera prst="orthographicFront"/>
                <a:lightRig rig="threePt" dir="t"/>
              </a:scene3d>
              <a:sp3d>
                <a:bevelT/>
              </a:sp3d>
            </c:spPr>
          </c:marker>
          <c:cat>
            <c:strRef>
              <c:f>Sheet1!$A$2:$A$6</c:f>
              <c:strCache>
                <c:ptCount val="4"/>
                <c:pt idx="0">
                  <c:v>Category 1</c:v>
                </c:pt>
                <c:pt idx="1">
                  <c:v>Category 2</c:v>
                </c:pt>
                <c:pt idx="2">
                  <c:v>Category 3</c:v>
                </c:pt>
                <c:pt idx="3">
                  <c:v>Category 4</c:v>
                </c:pt>
              </c:strCache>
            </c:strRef>
          </c:cat>
          <c:val>
            <c:numRef>
              <c:f>Sheet1!$G$2:$G$6</c:f>
              <c:numCache>
                <c:formatCode>General</c:formatCode>
                <c:ptCount val="5"/>
                <c:pt idx="0">
                  <c:v>3</c:v>
                </c:pt>
                <c:pt idx="1">
                  <c:v>1</c:v>
                </c:pt>
                <c:pt idx="2">
                  <c:v>5</c:v>
                </c:pt>
                <c:pt idx="3">
                  <c:v>3</c:v>
                </c:pt>
              </c:numCache>
            </c:numRef>
          </c:val>
          <c:smooth val="0"/>
          <c:extLst xmlns:c16r2="http://schemas.microsoft.com/office/drawing/2015/06/chart">
            <c:ext xmlns:c16="http://schemas.microsoft.com/office/drawing/2014/chart" uri="{C3380CC4-5D6E-409C-BE32-E72D297353CC}">
              <c16:uniqueId val="{00000005-422B-4763-A444-85F052EFC449}"/>
            </c:ext>
          </c:extLst>
        </c:ser>
        <c:dLbls>
          <c:showLegendKey val="0"/>
          <c:showVal val="0"/>
          <c:showCatName val="0"/>
          <c:showSerName val="0"/>
          <c:showPercent val="0"/>
          <c:showBubbleSize val="0"/>
        </c:dLbls>
        <c:marker val="1"/>
        <c:smooth val="0"/>
        <c:axId val="455512064"/>
        <c:axId val="455513984"/>
      </c:lineChart>
      <c:catAx>
        <c:axId val="455512064"/>
        <c:scaling>
          <c:orientation val="minMax"/>
        </c:scaling>
        <c:delete val="0"/>
        <c:axPos val="b"/>
        <c:numFmt formatCode="General" sourceLinked="0"/>
        <c:majorTickMark val="out"/>
        <c:minorTickMark val="none"/>
        <c:tickLblPos val="nextTo"/>
        <c:crossAx val="455513984"/>
        <c:crosses val="autoZero"/>
        <c:auto val="1"/>
        <c:lblAlgn val="ctr"/>
        <c:lblOffset val="100"/>
        <c:noMultiLvlLbl val="0"/>
      </c:catAx>
      <c:valAx>
        <c:axId val="455513984"/>
        <c:scaling>
          <c:orientation val="minMax"/>
        </c:scaling>
        <c:delete val="0"/>
        <c:axPos val="l"/>
        <c:majorGridlines/>
        <c:numFmt formatCode="General" sourceLinked="1"/>
        <c:majorTickMark val="out"/>
        <c:minorTickMark val="none"/>
        <c:tickLblPos val="nextTo"/>
        <c:crossAx val="455512064"/>
        <c:crosses val="autoZero"/>
        <c:crossBetween val="between"/>
      </c:valAx>
    </c:plotArea>
    <c:legend>
      <c:legendPos val="r"/>
      <c:layout/>
      <c:overlay val="0"/>
    </c:legend>
    <c:plotVisOnly val="1"/>
    <c:dispBlanksAs val="gap"/>
    <c:showDLblsOverMax val="0"/>
  </c:chart>
  <c:spPr>
    <a:noFill/>
    <a:ln>
      <a:noFill/>
    </a:ln>
  </c:spPr>
  <c:txPr>
    <a:bodyPr/>
    <a:lstStyle/>
    <a:p>
      <a:pPr>
        <a:defRPr sz="1800">
          <a:solidFill>
            <a:schemeClr val="tx1">
              <a:lumMod val="65000"/>
              <a:lumOff val="35000"/>
            </a:schemeClr>
          </a:solidFill>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B6ECF-2A9B-4C47-8EBB-24D974E5630C}"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97B32-6183-4C7F-92B2-118F4F0A3CE1}" type="slidenum">
              <a:rPr lang="en-US" smtClean="0"/>
              <a:t>‹#›</a:t>
            </a:fld>
            <a:endParaRPr lang="en-US"/>
          </a:p>
        </p:txBody>
      </p:sp>
    </p:spTree>
    <p:extLst>
      <p:ext uri="{BB962C8B-B14F-4D97-AF65-F5344CB8AC3E}">
        <p14:creationId xmlns:p14="http://schemas.microsoft.com/office/powerpoint/2010/main" val="2774278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B6ECF-2A9B-4C47-8EBB-24D974E5630C}"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97B32-6183-4C7F-92B2-118F4F0A3CE1}" type="slidenum">
              <a:rPr lang="en-US" smtClean="0"/>
              <a:t>‹#›</a:t>
            </a:fld>
            <a:endParaRPr lang="en-US"/>
          </a:p>
        </p:txBody>
      </p:sp>
    </p:spTree>
    <p:extLst>
      <p:ext uri="{BB962C8B-B14F-4D97-AF65-F5344CB8AC3E}">
        <p14:creationId xmlns:p14="http://schemas.microsoft.com/office/powerpoint/2010/main" val="3794777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B6ECF-2A9B-4C47-8EBB-24D974E5630C}"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97B32-6183-4C7F-92B2-118F4F0A3CE1}" type="slidenum">
              <a:rPr lang="en-US" smtClean="0"/>
              <a:t>‹#›</a:t>
            </a:fld>
            <a:endParaRPr lang="en-US"/>
          </a:p>
        </p:txBody>
      </p:sp>
    </p:spTree>
    <p:extLst>
      <p:ext uri="{BB962C8B-B14F-4D97-AF65-F5344CB8AC3E}">
        <p14:creationId xmlns:p14="http://schemas.microsoft.com/office/powerpoint/2010/main" val="3558477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B6ECF-2A9B-4C47-8EBB-24D974E5630C}"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97B32-6183-4C7F-92B2-118F4F0A3CE1}" type="slidenum">
              <a:rPr lang="en-US" smtClean="0"/>
              <a:t>‹#›</a:t>
            </a:fld>
            <a:endParaRPr lang="en-US"/>
          </a:p>
        </p:txBody>
      </p:sp>
    </p:spTree>
    <p:extLst>
      <p:ext uri="{BB962C8B-B14F-4D97-AF65-F5344CB8AC3E}">
        <p14:creationId xmlns:p14="http://schemas.microsoft.com/office/powerpoint/2010/main" val="1829850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B6ECF-2A9B-4C47-8EBB-24D974E5630C}"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97B32-6183-4C7F-92B2-118F4F0A3CE1}" type="slidenum">
              <a:rPr lang="en-US" smtClean="0"/>
              <a:t>‹#›</a:t>
            </a:fld>
            <a:endParaRPr lang="en-US"/>
          </a:p>
        </p:txBody>
      </p:sp>
    </p:spTree>
    <p:extLst>
      <p:ext uri="{BB962C8B-B14F-4D97-AF65-F5344CB8AC3E}">
        <p14:creationId xmlns:p14="http://schemas.microsoft.com/office/powerpoint/2010/main" val="3754956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B6ECF-2A9B-4C47-8EBB-24D974E5630C}"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97B32-6183-4C7F-92B2-118F4F0A3CE1}" type="slidenum">
              <a:rPr lang="en-US" smtClean="0"/>
              <a:t>‹#›</a:t>
            </a:fld>
            <a:endParaRPr lang="en-US"/>
          </a:p>
        </p:txBody>
      </p:sp>
    </p:spTree>
    <p:extLst>
      <p:ext uri="{BB962C8B-B14F-4D97-AF65-F5344CB8AC3E}">
        <p14:creationId xmlns:p14="http://schemas.microsoft.com/office/powerpoint/2010/main" val="2431646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B6ECF-2A9B-4C47-8EBB-24D974E5630C}" type="datetimeFigureOut">
              <a:rPr lang="en-US" smtClean="0"/>
              <a:t>10/5/2016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997B32-6183-4C7F-92B2-118F4F0A3CE1}" type="slidenum">
              <a:rPr lang="en-US" smtClean="0"/>
              <a:t>‹#›</a:t>
            </a:fld>
            <a:endParaRPr lang="en-US"/>
          </a:p>
        </p:txBody>
      </p:sp>
    </p:spTree>
    <p:extLst>
      <p:ext uri="{BB962C8B-B14F-4D97-AF65-F5344CB8AC3E}">
        <p14:creationId xmlns:p14="http://schemas.microsoft.com/office/powerpoint/2010/main" val="1248166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B6ECF-2A9B-4C47-8EBB-24D974E5630C}" type="datetimeFigureOut">
              <a:rPr lang="en-US" smtClean="0"/>
              <a:t>10/5/2016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997B32-6183-4C7F-92B2-118F4F0A3CE1}" type="slidenum">
              <a:rPr lang="en-US" smtClean="0"/>
              <a:t>‹#›</a:t>
            </a:fld>
            <a:endParaRPr lang="en-US"/>
          </a:p>
        </p:txBody>
      </p:sp>
    </p:spTree>
    <p:extLst>
      <p:ext uri="{BB962C8B-B14F-4D97-AF65-F5344CB8AC3E}">
        <p14:creationId xmlns:p14="http://schemas.microsoft.com/office/powerpoint/2010/main" val="3557241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B6ECF-2A9B-4C47-8EBB-24D974E5630C}" type="datetimeFigureOut">
              <a:rPr lang="en-US" smtClean="0"/>
              <a:t>10/5/2016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997B32-6183-4C7F-92B2-118F4F0A3CE1}" type="slidenum">
              <a:rPr lang="en-US" smtClean="0"/>
              <a:t>‹#›</a:t>
            </a:fld>
            <a:endParaRPr lang="en-US"/>
          </a:p>
        </p:txBody>
      </p:sp>
    </p:spTree>
    <p:extLst>
      <p:ext uri="{BB962C8B-B14F-4D97-AF65-F5344CB8AC3E}">
        <p14:creationId xmlns:p14="http://schemas.microsoft.com/office/powerpoint/2010/main" val="3706425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3B5B6ECF-2A9B-4C47-8EBB-24D974E5630C}"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97B32-6183-4C7F-92B2-118F4F0A3CE1}" type="slidenum">
              <a:rPr lang="en-US" smtClean="0"/>
              <a:t>‹#›</a:t>
            </a:fld>
            <a:endParaRPr lang="en-US"/>
          </a:p>
        </p:txBody>
      </p:sp>
    </p:spTree>
    <p:extLst>
      <p:ext uri="{BB962C8B-B14F-4D97-AF65-F5344CB8AC3E}">
        <p14:creationId xmlns:p14="http://schemas.microsoft.com/office/powerpoint/2010/main" val="1819940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3B5B6ECF-2A9B-4C47-8EBB-24D974E5630C}"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97B32-6183-4C7F-92B2-118F4F0A3CE1}" type="slidenum">
              <a:rPr lang="en-US" smtClean="0"/>
              <a:t>‹#›</a:t>
            </a:fld>
            <a:endParaRPr lang="en-US"/>
          </a:p>
        </p:txBody>
      </p:sp>
    </p:spTree>
    <p:extLst>
      <p:ext uri="{BB962C8B-B14F-4D97-AF65-F5344CB8AC3E}">
        <p14:creationId xmlns:p14="http://schemas.microsoft.com/office/powerpoint/2010/main" val="3057332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3B5B6ECF-2A9B-4C47-8EBB-24D974E5630C}" type="datetimeFigureOut">
              <a:rPr lang="en-US" smtClean="0"/>
              <a:t>10/5/2016</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CB997B32-6183-4C7F-92B2-118F4F0A3CE1}" type="slidenum">
              <a:rPr lang="en-US" smtClean="0"/>
              <a:t>‹#›</a:t>
            </a:fld>
            <a:endParaRPr lang="en-US"/>
          </a:p>
        </p:txBody>
      </p:sp>
    </p:spTree>
    <p:extLst>
      <p:ext uri="{BB962C8B-B14F-4D97-AF65-F5344CB8AC3E}">
        <p14:creationId xmlns:p14="http://schemas.microsoft.com/office/powerpoint/2010/main" val="4022696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makesigns.com/SciPosters_Home.aspx" TargetMode="External"/><Relationship Id="rId3" Type="http://schemas.microsoft.com/office/2007/relationships/hdphoto" Target="../media/hdphoto1.wdp"/><Relationship Id="rId7" Type="http://schemas.openxmlformats.org/officeDocument/2006/relationships/image" Target="../media/image3.w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wmf"/><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hyperlink" Target="mailto:support@graphicsland.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
                    </a14:imgEffect>
                  </a14:imgLayer>
                </a14:imgProps>
              </a:ext>
              <a:ext uri="{28A0092B-C50C-407E-A947-70E740481C1C}">
                <a14:useLocalDpi xmlns:a14="http://schemas.microsoft.com/office/drawing/2010/main" val="0"/>
              </a:ext>
            </a:extLst>
          </a:blip>
          <a:srcRect/>
          <a:stretch>
            <a:fillRect/>
          </a:stretch>
        </p:blipFill>
        <p:spPr bwMode="auto">
          <a:xfrm>
            <a:off x="0" y="0"/>
            <a:ext cx="43891201" cy="3291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0"/>
            <a:ext cx="43891200" cy="32918400"/>
          </a:xfrm>
          <a:prstGeom prst="rect">
            <a:avLst/>
          </a:prstGeom>
          <a:gradFill>
            <a:gsLst>
              <a:gs pos="0">
                <a:schemeClr val="bg1">
                  <a:alpha val="0"/>
                </a:scheme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300874" y="526156"/>
            <a:ext cx="35895636" cy="4807843"/>
          </a:xfrm>
          <a:prstGeom prst="rect">
            <a:avLst/>
          </a:prstGeom>
          <a:gradFill flip="none" rotWithShape="1">
            <a:gsLst>
              <a:gs pos="0">
                <a:srgbClr val="008751">
                  <a:shade val="67500"/>
                  <a:satMod val="115000"/>
                </a:srgbClr>
              </a:gs>
              <a:gs pos="24000">
                <a:srgbClr val="008751">
                  <a:shade val="100000"/>
                  <a:satMod val="115000"/>
                </a:srgbClr>
              </a:gs>
            </a:gsLst>
            <a:lin ang="16200000" scaled="1"/>
            <a:tileRect/>
          </a:gradFill>
          <a:ln>
            <a:noFill/>
          </a:ln>
          <a:effectLst>
            <a:outerShdw blurRad="266700" dist="3048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95093" y="7194960"/>
            <a:ext cx="9834412" cy="10884800"/>
          </a:xfrm>
          <a:prstGeom prst="rect">
            <a:avLst/>
          </a:prstGeom>
          <a:solidFill>
            <a:srgbClr val="FFFFFF">
              <a:alpha val="60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470773" y="7194960"/>
            <a:ext cx="10115627" cy="25190040"/>
          </a:xfrm>
          <a:prstGeom prst="rect">
            <a:avLst/>
          </a:prstGeom>
          <a:solidFill>
            <a:srgbClr val="FFFFFF">
              <a:alpha val="60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272493" y="7194960"/>
            <a:ext cx="10249908" cy="25190040"/>
          </a:xfrm>
          <a:prstGeom prst="rect">
            <a:avLst/>
          </a:prstGeom>
          <a:solidFill>
            <a:srgbClr val="FFFFFF">
              <a:alpha val="60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315857" y="25709260"/>
            <a:ext cx="10299899" cy="6675740"/>
          </a:xfrm>
          <a:prstGeom prst="rect">
            <a:avLst/>
          </a:prstGeom>
          <a:solidFill>
            <a:srgbClr val="FFFFFF">
              <a:alpha val="60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95093" y="19040810"/>
            <a:ext cx="9834412" cy="13344190"/>
          </a:xfrm>
          <a:prstGeom prst="rect">
            <a:avLst/>
          </a:prstGeom>
          <a:solidFill>
            <a:srgbClr val="FFFFFF">
              <a:alpha val="60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1307809" y="7162801"/>
            <a:ext cx="10056767" cy="17615066"/>
          </a:xfrm>
          <a:prstGeom prst="rect">
            <a:avLst/>
          </a:prstGeom>
          <a:solidFill>
            <a:srgbClr val="FFFFFF">
              <a:alpha val="60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771331" y="601597"/>
            <a:ext cx="36693602" cy="2554545"/>
          </a:xfrm>
          <a:prstGeom prst="rect">
            <a:avLst/>
          </a:prstGeom>
          <a:noFill/>
        </p:spPr>
        <p:txBody>
          <a:bodyPr wrap="square" rtlCol="0">
            <a:spAutoFit/>
          </a:bodyPr>
          <a:lstStyle/>
          <a:p>
            <a:pPr algn="ctr"/>
            <a:r>
              <a:rPr lang="en-US" sz="8000" dirty="0">
                <a:solidFill>
                  <a:schemeClr val="bg1"/>
                </a:solidFill>
                <a:latin typeface="Franklin Gothic Medium" pitchFamily="34" charset="0"/>
              </a:rPr>
              <a:t>Your poster title goes here.</a:t>
            </a:r>
          </a:p>
          <a:p>
            <a:pPr algn="ctr"/>
            <a:r>
              <a:rPr lang="en-US" sz="8000" dirty="0">
                <a:solidFill>
                  <a:schemeClr val="bg1"/>
                </a:solidFill>
                <a:latin typeface="Franklin Gothic Medium" pitchFamily="34" charset="0"/>
              </a:rPr>
              <a:t>Created Roosevelt University by MakeSigns.com</a:t>
            </a:r>
          </a:p>
        </p:txBody>
      </p:sp>
      <p:sp>
        <p:nvSpPr>
          <p:cNvPr id="14" name="TextBox 13"/>
          <p:cNvSpPr txBox="1"/>
          <p:nvPr/>
        </p:nvSpPr>
        <p:spPr>
          <a:xfrm>
            <a:off x="11049002" y="3355996"/>
            <a:ext cx="21721836" cy="1754326"/>
          </a:xfrm>
          <a:prstGeom prst="rect">
            <a:avLst/>
          </a:prstGeom>
          <a:noFill/>
        </p:spPr>
        <p:txBody>
          <a:bodyPr wrap="square" rtlCol="0">
            <a:spAutoFit/>
          </a:bodyPr>
          <a:lstStyle/>
          <a:p>
            <a:pPr algn="ctr"/>
            <a:r>
              <a:rPr lang="en-US" sz="5400" i="1" dirty="0">
                <a:solidFill>
                  <a:schemeClr val="bg1"/>
                </a:solidFill>
              </a:rPr>
              <a:t>Authors go here</a:t>
            </a:r>
          </a:p>
          <a:p>
            <a:pPr algn="ctr"/>
            <a:r>
              <a:rPr lang="en-US" sz="5400" i="1" dirty="0">
                <a:solidFill>
                  <a:schemeClr val="bg1"/>
                </a:solidFill>
              </a:rPr>
              <a:t>Roosevelt University</a:t>
            </a:r>
          </a:p>
        </p:txBody>
      </p:sp>
      <p:graphicFrame>
        <p:nvGraphicFramePr>
          <p:cNvPr id="15" name="Table 14"/>
          <p:cNvGraphicFramePr>
            <a:graphicFrameLocks noGrp="1"/>
          </p:cNvGraphicFramePr>
          <p:nvPr>
            <p:extLst>
              <p:ext uri="{D42A27DB-BD31-4B8C-83A1-F6EECF244321}">
                <p14:modId xmlns:p14="http://schemas.microsoft.com/office/powerpoint/2010/main" val="1204403976"/>
              </p:ext>
            </p:extLst>
          </p:nvPr>
        </p:nvGraphicFramePr>
        <p:xfrm>
          <a:off x="11273167" y="19785255"/>
          <a:ext cx="9814172" cy="4959220"/>
        </p:xfrm>
        <a:graphic>
          <a:graphicData uri="http://schemas.openxmlformats.org/drawingml/2006/table">
            <a:tbl>
              <a:tblPr firstRow="1" bandRow="1">
                <a:tableStyleId>{5FD0F851-EC5A-4D38-B0AD-8093EC10F338}</a:tableStyleId>
              </a:tblPr>
              <a:tblGrid>
                <a:gridCol w="2790304">
                  <a:extLst>
                    <a:ext uri="{9D8B030D-6E8A-4147-A177-3AD203B41FA5}">
                      <a16:colId xmlns:a16="http://schemas.microsoft.com/office/drawing/2014/main" xmlns="" val="20000"/>
                    </a:ext>
                  </a:extLst>
                </a:gridCol>
                <a:gridCol w="1609745">
                  <a:extLst>
                    <a:ext uri="{9D8B030D-6E8A-4147-A177-3AD203B41FA5}">
                      <a16:colId xmlns:a16="http://schemas.microsoft.com/office/drawing/2014/main" xmlns="" val="20001"/>
                    </a:ext>
                  </a:extLst>
                </a:gridCol>
                <a:gridCol w="2506539">
                  <a:extLst>
                    <a:ext uri="{9D8B030D-6E8A-4147-A177-3AD203B41FA5}">
                      <a16:colId xmlns:a16="http://schemas.microsoft.com/office/drawing/2014/main" xmlns="" val="20002"/>
                    </a:ext>
                  </a:extLst>
                </a:gridCol>
                <a:gridCol w="2907584">
                  <a:extLst>
                    <a:ext uri="{9D8B030D-6E8A-4147-A177-3AD203B41FA5}">
                      <a16:colId xmlns:a16="http://schemas.microsoft.com/office/drawing/2014/main" xmlns="" val="20003"/>
                    </a:ext>
                  </a:extLst>
                </a:gridCol>
              </a:tblGrid>
              <a:tr h="545386">
                <a:tc>
                  <a:txBody>
                    <a:bodyPr/>
                    <a:lstStyle/>
                    <a:p>
                      <a:endParaRPr lang="en-US" sz="2800" dirty="0"/>
                    </a:p>
                  </a:txBody>
                  <a:tcPr/>
                </a:tc>
                <a:tc>
                  <a:txBody>
                    <a:bodyPr/>
                    <a:lstStyle/>
                    <a:p>
                      <a:r>
                        <a:rPr lang="en-US" sz="2800" dirty="0"/>
                        <a:t>Pre-test</a:t>
                      </a:r>
                    </a:p>
                  </a:txBody>
                  <a:tcPr/>
                </a:tc>
                <a:tc>
                  <a:txBody>
                    <a:bodyPr/>
                    <a:lstStyle/>
                    <a:p>
                      <a:r>
                        <a:rPr lang="en-US" sz="2800" dirty="0"/>
                        <a:t>6 </a:t>
                      </a:r>
                      <a:r>
                        <a:rPr lang="en-US" sz="2800" dirty="0" err="1"/>
                        <a:t>mo</a:t>
                      </a:r>
                      <a:r>
                        <a:rPr lang="en-US" sz="2800" dirty="0"/>
                        <a:t> Post-Test</a:t>
                      </a:r>
                    </a:p>
                  </a:txBody>
                  <a:tcPr/>
                </a:tc>
                <a:tc>
                  <a:txBody>
                    <a:bodyPr/>
                    <a:lstStyle/>
                    <a:p>
                      <a:r>
                        <a:rPr lang="en-US" sz="2800" dirty="0"/>
                        <a:t>12-mo Post-Test</a:t>
                      </a:r>
                    </a:p>
                  </a:txBody>
                  <a:tcPr/>
                </a:tc>
                <a:extLst>
                  <a:ext uri="{0D108BD9-81ED-4DB2-BD59-A6C34878D82A}">
                    <a16:rowId xmlns:a16="http://schemas.microsoft.com/office/drawing/2014/main" xmlns="" val="10000"/>
                  </a:ext>
                </a:extLst>
              </a:tr>
              <a:tr h="545386">
                <a:tc>
                  <a:txBody>
                    <a:bodyPr/>
                    <a:lstStyle/>
                    <a:p>
                      <a:r>
                        <a:rPr lang="en-US" sz="2800" dirty="0"/>
                        <a:t>Male</a:t>
                      </a:r>
                      <a:r>
                        <a:rPr lang="en-US" sz="2800" baseline="0" dirty="0"/>
                        <a:t> Patients</a:t>
                      </a:r>
                      <a:endParaRPr lang="en-US" sz="2800" dirty="0"/>
                    </a:p>
                  </a:txBody>
                  <a:tcPr/>
                </a:tc>
                <a:tc>
                  <a:txBody>
                    <a:bodyPr/>
                    <a:lstStyle/>
                    <a:p>
                      <a:r>
                        <a:rPr lang="en-US" sz="2800" dirty="0"/>
                        <a:t>61%</a:t>
                      </a:r>
                    </a:p>
                  </a:txBody>
                  <a:tcPr/>
                </a:tc>
                <a:tc>
                  <a:txBody>
                    <a:bodyPr/>
                    <a:lstStyle/>
                    <a:p>
                      <a:r>
                        <a:rPr lang="en-US" sz="2800" dirty="0"/>
                        <a:t>-</a:t>
                      </a:r>
                    </a:p>
                  </a:txBody>
                  <a:tcPr/>
                </a:tc>
                <a:tc>
                  <a:txBody>
                    <a:bodyPr/>
                    <a:lstStyle/>
                    <a:p>
                      <a:r>
                        <a:rPr lang="en-US" sz="2800" dirty="0"/>
                        <a:t>-</a:t>
                      </a:r>
                    </a:p>
                  </a:txBody>
                  <a:tcPr/>
                </a:tc>
                <a:extLst>
                  <a:ext uri="{0D108BD9-81ED-4DB2-BD59-A6C34878D82A}">
                    <a16:rowId xmlns:a16="http://schemas.microsoft.com/office/drawing/2014/main" xmlns="" val="10001"/>
                  </a:ext>
                </a:extLst>
              </a:tr>
              <a:tr h="557176">
                <a:tc>
                  <a:txBody>
                    <a:bodyPr/>
                    <a:lstStyle/>
                    <a:p>
                      <a:r>
                        <a:rPr lang="en-US" sz="2800" dirty="0"/>
                        <a:t>Female Patients</a:t>
                      </a:r>
                    </a:p>
                  </a:txBody>
                  <a:tcPr/>
                </a:tc>
                <a:tc>
                  <a:txBody>
                    <a:bodyPr/>
                    <a:lstStyle/>
                    <a:p>
                      <a:r>
                        <a:rPr lang="en-US" sz="2800" dirty="0"/>
                        <a:t>39%</a:t>
                      </a:r>
                    </a:p>
                  </a:txBody>
                  <a:tcPr/>
                </a:tc>
                <a:tc>
                  <a:txBody>
                    <a:bodyPr/>
                    <a:lstStyle/>
                    <a:p>
                      <a:r>
                        <a:rPr lang="en-US" sz="2800" dirty="0"/>
                        <a:t>-</a:t>
                      </a:r>
                    </a:p>
                  </a:txBody>
                  <a:tcPr/>
                </a:tc>
                <a:tc>
                  <a:txBody>
                    <a:bodyPr/>
                    <a:lstStyle/>
                    <a:p>
                      <a:r>
                        <a:rPr lang="en-US" sz="2800" dirty="0"/>
                        <a:t>-</a:t>
                      </a:r>
                    </a:p>
                  </a:txBody>
                  <a:tcPr/>
                </a:tc>
                <a:extLst>
                  <a:ext uri="{0D108BD9-81ED-4DB2-BD59-A6C34878D82A}">
                    <a16:rowId xmlns:a16="http://schemas.microsoft.com/office/drawing/2014/main" xmlns="" val="10002"/>
                  </a:ext>
                </a:extLst>
              </a:tr>
              <a:tr h="584342">
                <a:tc>
                  <a:txBody>
                    <a:bodyPr/>
                    <a:lstStyle/>
                    <a:p>
                      <a:r>
                        <a:rPr lang="en-US" sz="2800" dirty="0"/>
                        <a:t>Hypertension</a:t>
                      </a:r>
                    </a:p>
                  </a:txBody>
                  <a:tcPr/>
                </a:tc>
                <a:tc>
                  <a:txBody>
                    <a:bodyPr/>
                    <a:lstStyle/>
                    <a:p>
                      <a:r>
                        <a:rPr lang="en-US" sz="2800" dirty="0"/>
                        <a:t>2.6%</a:t>
                      </a:r>
                    </a:p>
                  </a:txBody>
                  <a:tcPr/>
                </a:tc>
                <a:tc>
                  <a:txBody>
                    <a:bodyPr/>
                    <a:lstStyle/>
                    <a:p>
                      <a:r>
                        <a:rPr lang="en-US" sz="2800" dirty="0"/>
                        <a:t>42.1%</a:t>
                      </a:r>
                    </a:p>
                  </a:txBody>
                  <a:tcPr/>
                </a:tc>
                <a:tc>
                  <a:txBody>
                    <a:bodyPr/>
                    <a:lstStyle/>
                    <a:p>
                      <a:r>
                        <a:rPr lang="en-US" sz="2800" dirty="0"/>
                        <a:t>12.4%</a:t>
                      </a:r>
                    </a:p>
                  </a:txBody>
                  <a:tcPr/>
                </a:tc>
                <a:extLst>
                  <a:ext uri="{0D108BD9-81ED-4DB2-BD59-A6C34878D82A}">
                    <a16:rowId xmlns:a16="http://schemas.microsoft.com/office/drawing/2014/main" xmlns="" val="10003"/>
                  </a:ext>
                </a:extLst>
              </a:tr>
              <a:tr h="545386">
                <a:tc>
                  <a:txBody>
                    <a:bodyPr/>
                    <a:lstStyle/>
                    <a:p>
                      <a:r>
                        <a:rPr lang="en-US" sz="2800" dirty="0"/>
                        <a:t>Snoring</a:t>
                      </a:r>
                    </a:p>
                  </a:txBody>
                  <a:tcPr/>
                </a:tc>
                <a:tc>
                  <a:txBody>
                    <a:bodyPr/>
                    <a:lstStyle/>
                    <a:p>
                      <a:r>
                        <a:rPr lang="en-US" sz="2800" dirty="0"/>
                        <a:t>11.35%</a:t>
                      </a:r>
                    </a:p>
                  </a:txBody>
                  <a:tcPr/>
                </a:tc>
                <a:tc>
                  <a:txBody>
                    <a:bodyPr/>
                    <a:lstStyle/>
                    <a:p>
                      <a:r>
                        <a:rPr lang="en-US" sz="2800" dirty="0"/>
                        <a:t>10.2%</a:t>
                      </a:r>
                    </a:p>
                  </a:txBody>
                  <a:tcPr/>
                </a:tc>
                <a:tc>
                  <a:txBody>
                    <a:bodyPr/>
                    <a:lstStyle/>
                    <a:p>
                      <a:r>
                        <a:rPr lang="en-US" sz="2800" dirty="0"/>
                        <a:t>15.8%</a:t>
                      </a:r>
                    </a:p>
                  </a:txBody>
                  <a:tcPr/>
                </a:tc>
                <a:extLst>
                  <a:ext uri="{0D108BD9-81ED-4DB2-BD59-A6C34878D82A}">
                    <a16:rowId xmlns:a16="http://schemas.microsoft.com/office/drawing/2014/main" xmlns="" val="10004"/>
                  </a:ext>
                </a:extLst>
              </a:tr>
              <a:tr h="545386">
                <a:tc>
                  <a:txBody>
                    <a:bodyPr/>
                    <a:lstStyle/>
                    <a:p>
                      <a:r>
                        <a:rPr lang="en-US" sz="2800" dirty="0"/>
                        <a:t>Medications</a:t>
                      </a:r>
                    </a:p>
                  </a:txBody>
                  <a:tcPr/>
                </a:tc>
                <a:tc>
                  <a:txBody>
                    <a:bodyPr/>
                    <a:lstStyle/>
                    <a:p>
                      <a:r>
                        <a:rPr lang="en-US" sz="2800" dirty="0"/>
                        <a:t>45.2%</a:t>
                      </a:r>
                    </a:p>
                  </a:txBody>
                  <a:tcPr/>
                </a:tc>
                <a:tc>
                  <a:txBody>
                    <a:bodyPr/>
                    <a:lstStyle/>
                    <a:p>
                      <a:r>
                        <a:rPr lang="en-US" sz="2800" dirty="0"/>
                        <a:t>42.1%</a:t>
                      </a:r>
                    </a:p>
                  </a:txBody>
                  <a:tcPr/>
                </a:tc>
                <a:tc>
                  <a:txBody>
                    <a:bodyPr/>
                    <a:lstStyle/>
                    <a:p>
                      <a:r>
                        <a:rPr lang="en-US" sz="2800" dirty="0"/>
                        <a:t>40%</a:t>
                      </a:r>
                    </a:p>
                  </a:txBody>
                  <a:tcPr/>
                </a:tc>
                <a:extLst>
                  <a:ext uri="{0D108BD9-81ED-4DB2-BD59-A6C34878D82A}">
                    <a16:rowId xmlns:a16="http://schemas.microsoft.com/office/drawing/2014/main" xmlns="" val="10005"/>
                  </a:ext>
                </a:extLst>
              </a:tr>
              <a:tr h="545386">
                <a:tc>
                  <a:txBody>
                    <a:bodyPr/>
                    <a:lstStyle/>
                    <a:p>
                      <a:r>
                        <a:rPr lang="en-US" sz="2800" dirty="0"/>
                        <a:t>Smoking</a:t>
                      </a:r>
                    </a:p>
                  </a:txBody>
                  <a:tcPr/>
                </a:tc>
                <a:tc>
                  <a:txBody>
                    <a:bodyPr/>
                    <a:lstStyle/>
                    <a:p>
                      <a:r>
                        <a:rPr lang="en-US" sz="2800" dirty="0"/>
                        <a:t>16.5%</a:t>
                      </a:r>
                    </a:p>
                  </a:txBody>
                  <a:tcPr/>
                </a:tc>
                <a:tc>
                  <a:txBody>
                    <a:bodyPr/>
                    <a:lstStyle/>
                    <a:p>
                      <a:r>
                        <a:rPr lang="en-US" sz="2800" dirty="0"/>
                        <a:t>14.5%</a:t>
                      </a:r>
                    </a:p>
                  </a:txBody>
                  <a:tcPr/>
                </a:tc>
                <a:tc>
                  <a:txBody>
                    <a:bodyPr/>
                    <a:lstStyle/>
                    <a:p>
                      <a:r>
                        <a:rPr lang="en-US" sz="2800" dirty="0"/>
                        <a:t>10.14%</a:t>
                      </a:r>
                    </a:p>
                  </a:txBody>
                  <a:tcPr/>
                </a:tc>
                <a:extLst>
                  <a:ext uri="{0D108BD9-81ED-4DB2-BD59-A6C34878D82A}">
                    <a16:rowId xmlns:a16="http://schemas.microsoft.com/office/drawing/2014/main" xmlns="" val="10006"/>
                  </a:ext>
                </a:extLst>
              </a:tr>
              <a:tr h="545386">
                <a:tc>
                  <a:txBody>
                    <a:bodyPr/>
                    <a:lstStyle/>
                    <a:p>
                      <a:r>
                        <a:rPr lang="en-US" sz="2800" dirty="0"/>
                        <a:t>Pregnancy</a:t>
                      </a:r>
                    </a:p>
                  </a:txBody>
                  <a:tcPr/>
                </a:tc>
                <a:tc>
                  <a:txBody>
                    <a:bodyPr/>
                    <a:lstStyle/>
                    <a:p>
                      <a:r>
                        <a:rPr lang="en-US" sz="2800" dirty="0"/>
                        <a:t>.3%</a:t>
                      </a:r>
                    </a:p>
                  </a:txBody>
                  <a:tcPr/>
                </a:tc>
                <a:tc>
                  <a:txBody>
                    <a:bodyPr/>
                    <a:lstStyle/>
                    <a:p>
                      <a:r>
                        <a:rPr lang="en-US" sz="2800" dirty="0"/>
                        <a:t>15%</a:t>
                      </a:r>
                    </a:p>
                  </a:txBody>
                  <a:tcPr/>
                </a:tc>
                <a:tc>
                  <a:txBody>
                    <a:bodyPr/>
                    <a:lstStyle/>
                    <a:p>
                      <a:r>
                        <a:rPr lang="en-US" sz="2800" dirty="0"/>
                        <a:t>12%</a:t>
                      </a:r>
                    </a:p>
                  </a:txBody>
                  <a:tcPr/>
                </a:tc>
                <a:extLst>
                  <a:ext uri="{0D108BD9-81ED-4DB2-BD59-A6C34878D82A}">
                    <a16:rowId xmlns:a16="http://schemas.microsoft.com/office/drawing/2014/main" xmlns="" val="10007"/>
                  </a:ext>
                </a:extLst>
              </a:tr>
              <a:tr h="545386">
                <a:tc>
                  <a:txBody>
                    <a:bodyPr/>
                    <a:lstStyle/>
                    <a:p>
                      <a:r>
                        <a:rPr lang="en-US" sz="2800" dirty="0"/>
                        <a:t>Alcoholism</a:t>
                      </a:r>
                    </a:p>
                  </a:txBody>
                  <a:tcPr/>
                </a:tc>
                <a:tc>
                  <a:txBody>
                    <a:bodyPr/>
                    <a:lstStyle/>
                    <a:p>
                      <a:r>
                        <a:rPr lang="en-US" sz="2800" dirty="0"/>
                        <a:t>2.5%</a:t>
                      </a:r>
                    </a:p>
                  </a:txBody>
                  <a:tcPr/>
                </a:tc>
                <a:tc>
                  <a:txBody>
                    <a:bodyPr/>
                    <a:lstStyle/>
                    <a:p>
                      <a:r>
                        <a:rPr lang="en-US" sz="2800" dirty="0"/>
                        <a:t>36.47%</a:t>
                      </a:r>
                    </a:p>
                  </a:txBody>
                  <a:tcPr/>
                </a:tc>
                <a:tc>
                  <a:txBody>
                    <a:bodyPr/>
                    <a:lstStyle/>
                    <a:p>
                      <a:r>
                        <a:rPr lang="en-US" sz="2800" dirty="0"/>
                        <a:t>11.6%</a:t>
                      </a:r>
                    </a:p>
                  </a:txBody>
                  <a:tcPr/>
                </a:tc>
                <a:extLst>
                  <a:ext uri="{0D108BD9-81ED-4DB2-BD59-A6C34878D82A}">
                    <a16:rowId xmlns:a16="http://schemas.microsoft.com/office/drawing/2014/main" xmlns="" val="10008"/>
                  </a:ext>
                </a:extLst>
              </a:tr>
            </a:tbl>
          </a:graphicData>
        </a:graphic>
      </p:graphicFrame>
      <p:graphicFrame>
        <p:nvGraphicFramePr>
          <p:cNvPr id="16" name="Chart 15"/>
          <p:cNvGraphicFramePr/>
          <p:nvPr>
            <p:extLst>
              <p:ext uri="{D42A27DB-BD31-4B8C-83A1-F6EECF244321}">
                <p14:modId xmlns:p14="http://schemas.microsoft.com/office/powerpoint/2010/main" val="2395366509"/>
              </p:ext>
            </p:extLst>
          </p:nvPr>
        </p:nvGraphicFramePr>
        <p:xfrm>
          <a:off x="22338282" y="12732647"/>
          <a:ext cx="10132699" cy="3505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p:nvPr>
            <p:extLst>
              <p:ext uri="{D42A27DB-BD31-4B8C-83A1-F6EECF244321}">
                <p14:modId xmlns:p14="http://schemas.microsoft.com/office/powerpoint/2010/main" val="3643508642"/>
              </p:ext>
            </p:extLst>
          </p:nvPr>
        </p:nvGraphicFramePr>
        <p:xfrm>
          <a:off x="22337188" y="18218004"/>
          <a:ext cx="10057592" cy="4600858"/>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p:cNvSpPr txBox="1"/>
          <p:nvPr/>
        </p:nvSpPr>
        <p:spPr>
          <a:xfrm>
            <a:off x="395092" y="7268510"/>
            <a:ext cx="9834412" cy="11172289"/>
          </a:xfrm>
          <a:prstGeom prst="rect">
            <a:avLst/>
          </a:prstGeom>
          <a:noFill/>
        </p:spPr>
        <p:txBody>
          <a:bodyPr wrap="square" rtlCol="0">
            <a:spAutoFit/>
          </a:bodyPr>
          <a:lstStyle/>
          <a:p>
            <a:r>
              <a:rPr lang="en-US" sz="3600" dirty="0">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a:t>
            </a:r>
          </a:p>
          <a:p>
            <a:r>
              <a:rPr lang="en-US" sz="3600" dirty="0">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a:t>
            </a:r>
          </a:p>
          <a:p>
            <a:r>
              <a:rPr lang="en-US" sz="3600" dirty="0">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a:t>
            </a:r>
          </a:p>
        </p:txBody>
      </p:sp>
      <p:sp>
        <p:nvSpPr>
          <p:cNvPr id="19" name="TextBox 18"/>
          <p:cNvSpPr txBox="1"/>
          <p:nvPr/>
        </p:nvSpPr>
        <p:spPr>
          <a:xfrm>
            <a:off x="395092" y="19881084"/>
            <a:ext cx="9681808" cy="10618291"/>
          </a:xfrm>
          <a:prstGeom prst="rect">
            <a:avLst/>
          </a:prstGeom>
          <a:noFill/>
        </p:spPr>
        <p:txBody>
          <a:bodyPr wrap="square" rtlCol="0">
            <a:spAutoFit/>
          </a:bodyPr>
          <a:lstStyle/>
          <a:p>
            <a:r>
              <a:rPr lang="en-US" sz="3600" dirty="0">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a:t>
            </a:r>
          </a:p>
          <a:p>
            <a:endParaRPr lang="en-US" sz="3600" dirty="0">
              <a:cs typeface="Arial" pitchFamily="34" charset="0"/>
            </a:endParaRPr>
          </a:p>
          <a:p>
            <a:r>
              <a:rPr lang="en-US" sz="3600" dirty="0">
                <a:cs typeface="Arial" pitchFamily="34" charset="0"/>
              </a:rPr>
              <a:t>Your text would go here. List your information on these lines. Your text would go here. List your information on these lines. </a:t>
            </a:r>
          </a:p>
          <a:p>
            <a:endParaRPr lang="en-US" sz="3600" dirty="0">
              <a:cs typeface="Arial" pitchFamily="34" charset="0"/>
            </a:endParaRPr>
          </a:p>
          <a:p>
            <a:r>
              <a:rPr lang="en-US" sz="3600" dirty="0">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a:t>
            </a:r>
          </a:p>
        </p:txBody>
      </p:sp>
      <p:sp>
        <p:nvSpPr>
          <p:cNvPr id="20" name="TextBox 19"/>
          <p:cNvSpPr txBox="1"/>
          <p:nvPr/>
        </p:nvSpPr>
        <p:spPr>
          <a:xfrm>
            <a:off x="11364143" y="8087263"/>
            <a:ext cx="10059292" cy="10064294"/>
          </a:xfrm>
          <a:prstGeom prst="rect">
            <a:avLst/>
          </a:prstGeom>
          <a:noFill/>
        </p:spPr>
        <p:txBody>
          <a:bodyPr wrap="square" rtlCol="0">
            <a:spAutoFit/>
          </a:bodyPr>
          <a:lstStyle/>
          <a:p>
            <a:r>
              <a:rPr lang="en-US" sz="3600" dirty="0">
                <a:cs typeface="Arial" pitchFamily="34" charset="0"/>
              </a:rPr>
              <a:t>Your text would go here. List your information on these lines. Your text would go here. List your information on these lines. Your text would go here. </a:t>
            </a:r>
          </a:p>
          <a:p>
            <a:pPr marL="342900" indent="-342900">
              <a:buFont typeface="Arial" pitchFamily="34" charset="0"/>
              <a:buChar char="•"/>
            </a:pPr>
            <a:r>
              <a:rPr lang="en-US" sz="3600" dirty="0">
                <a:cs typeface="Arial" pitchFamily="34" charset="0"/>
              </a:rPr>
              <a:t>List your information on these lines. Your text would go here. </a:t>
            </a:r>
          </a:p>
          <a:p>
            <a:pPr marL="342900" indent="-342900">
              <a:buFont typeface="Arial" pitchFamily="34" charset="0"/>
              <a:buChar char="•"/>
            </a:pPr>
            <a:r>
              <a:rPr lang="en-US" sz="3600" dirty="0">
                <a:cs typeface="Arial" pitchFamily="34" charset="0"/>
              </a:rPr>
              <a:t>List your information on these</a:t>
            </a:r>
          </a:p>
          <a:p>
            <a:r>
              <a:rPr lang="en-US" sz="3600" dirty="0">
                <a:cs typeface="Arial" pitchFamily="34" charset="0"/>
              </a:rPr>
              <a:t>     lines. </a:t>
            </a:r>
          </a:p>
          <a:p>
            <a:pPr marL="342900" indent="-342900">
              <a:buFont typeface="Arial" pitchFamily="34" charset="0"/>
              <a:buChar char="•"/>
            </a:pPr>
            <a:r>
              <a:rPr lang="en-US" sz="3600" dirty="0">
                <a:cs typeface="Arial" pitchFamily="34" charset="0"/>
              </a:rPr>
              <a:t>Your text would go here. List your </a:t>
            </a:r>
          </a:p>
          <a:p>
            <a:r>
              <a:rPr lang="en-US" sz="3600" dirty="0">
                <a:cs typeface="Arial" pitchFamily="34" charset="0"/>
              </a:rPr>
              <a:t>     Your text would go here. List your </a:t>
            </a:r>
          </a:p>
          <a:p>
            <a:r>
              <a:rPr lang="en-US" sz="3600" dirty="0">
                <a:cs typeface="Arial" pitchFamily="34" charset="0"/>
              </a:rPr>
              <a:t>     information on these lines. </a:t>
            </a:r>
          </a:p>
          <a:p>
            <a:endParaRPr lang="en-US" sz="3600" dirty="0">
              <a:cs typeface="Arial" pitchFamily="34" charset="0"/>
            </a:endParaRPr>
          </a:p>
          <a:p>
            <a:r>
              <a:rPr lang="en-US" sz="3600" dirty="0">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a:t>
            </a:r>
          </a:p>
          <a:p>
            <a:r>
              <a:rPr lang="en-US" sz="3600" dirty="0">
                <a:cs typeface="Arial" pitchFamily="34" charset="0"/>
              </a:rPr>
              <a:t>Your text would go here. List your information on these lines. Your text would go here. </a:t>
            </a:r>
          </a:p>
        </p:txBody>
      </p:sp>
      <p:sp>
        <p:nvSpPr>
          <p:cNvPr id="21" name="TextBox 20"/>
          <p:cNvSpPr txBox="1"/>
          <p:nvPr/>
        </p:nvSpPr>
        <p:spPr>
          <a:xfrm>
            <a:off x="11655966" y="7543371"/>
            <a:ext cx="8205665" cy="584775"/>
          </a:xfrm>
          <a:prstGeom prst="rect">
            <a:avLst/>
          </a:prstGeom>
          <a:solidFill>
            <a:srgbClr val="CEEBC3"/>
          </a:solidFill>
        </p:spPr>
        <p:txBody>
          <a:bodyPr wrap="square" rtlCol="0">
            <a:spAutoFit/>
          </a:bodyPr>
          <a:lstStyle/>
          <a:p>
            <a:r>
              <a:rPr lang="en-US" sz="3200" b="1" dirty="0">
                <a:solidFill>
                  <a:srgbClr val="008751"/>
                </a:solidFill>
              </a:rPr>
              <a:t>Methods</a:t>
            </a:r>
          </a:p>
        </p:txBody>
      </p:sp>
      <p:sp>
        <p:nvSpPr>
          <p:cNvPr id="22" name="TextBox 21"/>
          <p:cNvSpPr txBox="1"/>
          <p:nvPr/>
        </p:nvSpPr>
        <p:spPr>
          <a:xfrm>
            <a:off x="11364142" y="26070304"/>
            <a:ext cx="9952534" cy="2862322"/>
          </a:xfrm>
          <a:prstGeom prst="rect">
            <a:avLst/>
          </a:prstGeom>
          <a:noFill/>
        </p:spPr>
        <p:txBody>
          <a:bodyPr wrap="square" rtlCol="0">
            <a:spAutoFit/>
          </a:bodyPr>
          <a:lstStyle/>
          <a:p>
            <a:r>
              <a:rPr lang="en-US" sz="3600" dirty="0">
                <a:cs typeface="Arial" pitchFamily="34" charset="0"/>
              </a:rPr>
              <a:t>Your text would go here. List your information on these lines. Your text would go here. List your information on these lines. Your text would go here. </a:t>
            </a:r>
          </a:p>
          <a:p>
            <a:pPr marL="342900" indent="-342900">
              <a:buFont typeface="Arial" pitchFamily="34" charset="0"/>
              <a:buChar char="•"/>
            </a:pPr>
            <a:r>
              <a:rPr lang="en-US" sz="3600" dirty="0">
                <a:cs typeface="Arial" pitchFamily="34" charset="0"/>
              </a:rPr>
              <a:t>List your information on these lines. Your text would go here. </a:t>
            </a:r>
          </a:p>
        </p:txBody>
      </p:sp>
      <p:sp>
        <p:nvSpPr>
          <p:cNvPr id="23" name="TextBox 22"/>
          <p:cNvSpPr txBox="1"/>
          <p:nvPr/>
        </p:nvSpPr>
        <p:spPr>
          <a:xfrm>
            <a:off x="22275974" y="7282711"/>
            <a:ext cx="10215947" cy="6186309"/>
          </a:xfrm>
          <a:prstGeom prst="rect">
            <a:avLst/>
          </a:prstGeom>
          <a:noFill/>
        </p:spPr>
        <p:txBody>
          <a:bodyPr wrap="square" rtlCol="0">
            <a:spAutoFit/>
          </a:bodyPr>
          <a:lstStyle/>
          <a:p>
            <a:r>
              <a:rPr lang="en-US" sz="3600" dirty="0">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a:t>
            </a:r>
          </a:p>
          <a:p>
            <a:endParaRPr lang="en-US" sz="3600" dirty="0">
              <a:cs typeface="Arial" pitchFamily="34" charset="0"/>
            </a:endParaRPr>
          </a:p>
        </p:txBody>
      </p:sp>
      <p:sp>
        <p:nvSpPr>
          <p:cNvPr id="24" name="TextBox 23"/>
          <p:cNvSpPr txBox="1"/>
          <p:nvPr/>
        </p:nvSpPr>
        <p:spPr>
          <a:xfrm>
            <a:off x="22606417" y="16325434"/>
            <a:ext cx="10215946" cy="1754326"/>
          </a:xfrm>
          <a:prstGeom prst="rect">
            <a:avLst/>
          </a:prstGeom>
          <a:noFill/>
        </p:spPr>
        <p:txBody>
          <a:bodyPr wrap="square" rtlCol="0">
            <a:spAutoFit/>
          </a:bodyPr>
          <a:lstStyle/>
          <a:p>
            <a:r>
              <a:rPr lang="en-US" sz="3600" dirty="0">
                <a:cs typeface="Arial" pitchFamily="34" charset="0"/>
              </a:rPr>
              <a:t>Your text would go here. List your information on these lines. Your text would go here. List your information on these lines. Your text would go here. </a:t>
            </a:r>
          </a:p>
        </p:txBody>
      </p:sp>
      <p:sp>
        <p:nvSpPr>
          <p:cNvPr id="25" name="TextBox 24"/>
          <p:cNvSpPr txBox="1"/>
          <p:nvPr/>
        </p:nvSpPr>
        <p:spPr>
          <a:xfrm>
            <a:off x="22522202" y="23465193"/>
            <a:ext cx="9566793" cy="6986528"/>
          </a:xfrm>
          <a:prstGeom prst="rect">
            <a:avLst/>
          </a:prstGeom>
          <a:noFill/>
        </p:spPr>
        <p:txBody>
          <a:bodyPr wrap="square" rtlCol="0">
            <a:spAutoFit/>
          </a:bodyPr>
          <a:lstStyle/>
          <a:p>
            <a:pPr algn="ctr"/>
            <a:r>
              <a:rPr lang="en-US" sz="3200" dirty="0"/>
              <a:t>KMnO4 + </a:t>
            </a:r>
            <a:r>
              <a:rPr lang="en-US" sz="3200" dirty="0" err="1"/>
              <a:t>HCl</a:t>
            </a:r>
            <a:r>
              <a:rPr lang="en-US" sz="3200" dirty="0"/>
              <a:t> = </a:t>
            </a:r>
            <a:r>
              <a:rPr lang="en-US" sz="3200" dirty="0" err="1"/>
              <a:t>KCl</a:t>
            </a:r>
            <a:r>
              <a:rPr lang="en-US" sz="3200" dirty="0"/>
              <a:t> + MnCl2 + H2O + Cl2</a:t>
            </a:r>
          </a:p>
          <a:p>
            <a:pPr algn="ctr"/>
            <a:r>
              <a:rPr lang="en-US" sz="3200" dirty="0"/>
              <a:t>K4Fe(CN)6 + H2SO4 + H2O = K2SO4 + FeSO4 + (NH4)2SO4 + CO</a:t>
            </a:r>
          </a:p>
          <a:p>
            <a:pPr algn="ctr"/>
            <a:endParaRPr lang="en-US" sz="3200" dirty="0"/>
          </a:p>
          <a:p>
            <a:pPr algn="ctr"/>
            <a:r>
              <a:rPr lang="en-US" sz="3200" dirty="0">
                <a:cs typeface="Arial" pitchFamily="34" charset="0"/>
              </a:rPr>
              <a:t>Your text would go here. List your information on these lines. Your text would go here.</a:t>
            </a:r>
            <a:endParaRPr lang="en-US" sz="3200" dirty="0"/>
          </a:p>
          <a:p>
            <a:pPr algn="ctr"/>
            <a:r>
              <a:rPr lang="en-US" sz="3200" dirty="0"/>
              <a:t>K4Fe(CN)6 + KMnO4 + H2SO4 = </a:t>
            </a:r>
          </a:p>
          <a:p>
            <a:pPr algn="ctr"/>
            <a:r>
              <a:rPr lang="en-US" sz="3200" dirty="0"/>
              <a:t>KHSO4 + Fe2(SO4)3 + MnSO4 + HNO3 + CO2 + H2O</a:t>
            </a:r>
          </a:p>
          <a:p>
            <a:pPr algn="ctr"/>
            <a:endParaRPr lang="en-US" sz="3200" dirty="0"/>
          </a:p>
          <a:p>
            <a:pPr algn="ctr"/>
            <a:r>
              <a:rPr lang="en-US" sz="3200" dirty="0">
                <a:cs typeface="Arial" pitchFamily="34" charset="0"/>
              </a:rPr>
              <a:t>Your text would go here. List your information on these lines.</a:t>
            </a:r>
            <a:endParaRPr lang="en-US" sz="3200" dirty="0"/>
          </a:p>
          <a:p>
            <a:pPr algn="ctr"/>
            <a:r>
              <a:rPr lang="en-US" sz="3200" dirty="0"/>
              <a:t>PhCH3 + KMnO4 + H2SO4 = </a:t>
            </a:r>
            <a:r>
              <a:rPr lang="en-US" sz="3200" dirty="0" err="1"/>
              <a:t>PhCOOH</a:t>
            </a:r>
            <a:r>
              <a:rPr lang="en-US" sz="3200" dirty="0"/>
              <a:t> + K2SO4 + MnSO4 + H2O</a:t>
            </a:r>
          </a:p>
          <a:p>
            <a:pPr algn="ctr"/>
            <a:r>
              <a:rPr lang="en-US" sz="3200" dirty="0"/>
              <a:t>CuSO4*5H2O = CuSO4 + H2O</a:t>
            </a:r>
          </a:p>
        </p:txBody>
      </p:sp>
      <p:sp>
        <p:nvSpPr>
          <p:cNvPr id="26" name="TextBox 25"/>
          <p:cNvSpPr txBox="1"/>
          <p:nvPr/>
        </p:nvSpPr>
        <p:spPr>
          <a:xfrm>
            <a:off x="33525447" y="7422041"/>
            <a:ext cx="9970663" cy="12280285"/>
          </a:xfrm>
          <a:prstGeom prst="rect">
            <a:avLst/>
          </a:prstGeom>
          <a:noFill/>
        </p:spPr>
        <p:txBody>
          <a:bodyPr wrap="square" rtlCol="0">
            <a:spAutoFit/>
          </a:bodyPr>
          <a:lstStyle/>
          <a:p>
            <a:r>
              <a:rPr lang="en-US" sz="3600" dirty="0">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a:t>
            </a:r>
          </a:p>
          <a:p>
            <a:r>
              <a:rPr lang="en-US" sz="3600" dirty="0">
                <a:cs typeface="Arial" pitchFamily="34" charset="0"/>
              </a:rPr>
              <a:t>Your text would go here. List your information on these lines. Your text would go here. </a:t>
            </a:r>
          </a:p>
          <a:p>
            <a:endParaRPr lang="en-US" sz="3600" dirty="0">
              <a:cs typeface="Arial" pitchFamily="34" charset="0"/>
            </a:endParaRPr>
          </a:p>
          <a:p>
            <a:r>
              <a:rPr lang="en-US" sz="3600" dirty="0">
                <a:cs typeface="Arial" pitchFamily="34" charset="0"/>
              </a:rPr>
              <a:t>List your information on these lines. Your text would go here. List your information on these lines. Your text would go here. List your information on these lines. </a:t>
            </a:r>
          </a:p>
          <a:p>
            <a:r>
              <a:rPr lang="en-US" sz="3600" dirty="0">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a:t>
            </a:r>
          </a:p>
        </p:txBody>
      </p:sp>
      <p:sp>
        <p:nvSpPr>
          <p:cNvPr id="27" name="TextBox 26"/>
          <p:cNvSpPr txBox="1"/>
          <p:nvPr/>
        </p:nvSpPr>
        <p:spPr>
          <a:xfrm>
            <a:off x="33525447" y="23352779"/>
            <a:ext cx="9970663" cy="2862322"/>
          </a:xfrm>
          <a:prstGeom prst="rect">
            <a:avLst/>
          </a:prstGeom>
          <a:noFill/>
        </p:spPr>
        <p:txBody>
          <a:bodyPr wrap="square" rtlCol="0">
            <a:spAutoFit/>
          </a:bodyPr>
          <a:lstStyle/>
          <a:p>
            <a:r>
              <a:rPr lang="en-US" sz="3600" dirty="0">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a:t>
            </a:r>
          </a:p>
        </p:txBody>
      </p:sp>
      <p:sp>
        <p:nvSpPr>
          <p:cNvPr id="28" name="TextBox 27"/>
          <p:cNvSpPr txBox="1"/>
          <p:nvPr/>
        </p:nvSpPr>
        <p:spPr>
          <a:xfrm>
            <a:off x="33525447" y="27104373"/>
            <a:ext cx="9970663" cy="1200328"/>
          </a:xfrm>
          <a:prstGeom prst="rect">
            <a:avLst/>
          </a:prstGeom>
          <a:noFill/>
        </p:spPr>
        <p:txBody>
          <a:bodyPr wrap="square" rtlCol="0">
            <a:spAutoFit/>
          </a:bodyPr>
          <a:lstStyle/>
          <a:p>
            <a:r>
              <a:rPr lang="en-US" sz="3600" dirty="0">
                <a:cs typeface="Arial" pitchFamily="34" charset="0"/>
              </a:rPr>
              <a:t>Your text would go here. List your information on these lines. Your text would go here. </a:t>
            </a:r>
          </a:p>
        </p:txBody>
      </p:sp>
      <p:sp>
        <p:nvSpPr>
          <p:cNvPr id="29" name="TextBox 28"/>
          <p:cNvSpPr txBox="1"/>
          <p:nvPr/>
        </p:nvSpPr>
        <p:spPr>
          <a:xfrm>
            <a:off x="33525447" y="29063377"/>
            <a:ext cx="9970663" cy="1200328"/>
          </a:xfrm>
          <a:prstGeom prst="rect">
            <a:avLst/>
          </a:prstGeom>
          <a:noFill/>
        </p:spPr>
        <p:txBody>
          <a:bodyPr wrap="square" rtlCol="0">
            <a:spAutoFit/>
          </a:bodyPr>
          <a:lstStyle/>
          <a:p>
            <a:r>
              <a:rPr lang="en-US" sz="3600" dirty="0">
                <a:cs typeface="Arial" pitchFamily="34" charset="0"/>
              </a:rPr>
              <a:t>Your text would go here. List your information on these lines. Your text would go here. </a:t>
            </a:r>
          </a:p>
        </p:txBody>
      </p:sp>
      <p:sp>
        <p:nvSpPr>
          <p:cNvPr id="30" name="TextBox 29"/>
          <p:cNvSpPr txBox="1"/>
          <p:nvPr/>
        </p:nvSpPr>
        <p:spPr>
          <a:xfrm>
            <a:off x="395092" y="6560624"/>
            <a:ext cx="9834413" cy="72261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txBody>
          <a:bodyPr wrap="square" rtlCol="0">
            <a:spAutoFit/>
          </a:bodyPr>
          <a:lstStyle/>
          <a:p>
            <a:pPr algn="ctr"/>
            <a:r>
              <a:rPr lang="en-US" sz="4000" dirty="0">
                <a:solidFill>
                  <a:srgbClr val="008751"/>
                </a:solidFill>
                <a:latin typeface="Arial Black" pitchFamily="34" charset="0"/>
              </a:rPr>
              <a:t>Abstract</a:t>
            </a:r>
          </a:p>
        </p:txBody>
      </p:sp>
      <p:sp>
        <p:nvSpPr>
          <p:cNvPr id="31" name="TextBox 30"/>
          <p:cNvSpPr txBox="1"/>
          <p:nvPr/>
        </p:nvSpPr>
        <p:spPr>
          <a:xfrm>
            <a:off x="395093" y="19040810"/>
            <a:ext cx="9808900" cy="722087"/>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US" sz="4000" dirty="0">
                <a:solidFill>
                  <a:srgbClr val="008751"/>
                </a:solidFill>
                <a:latin typeface="Arial Black" pitchFamily="34" charset="0"/>
              </a:rPr>
              <a:t>Introduction</a:t>
            </a:r>
          </a:p>
        </p:txBody>
      </p:sp>
      <p:sp>
        <p:nvSpPr>
          <p:cNvPr id="32" name="TextBox 31"/>
          <p:cNvSpPr txBox="1"/>
          <p:nvPr/>
        </p:nvSpPr>
        <p:spPr>
          <a:xfrm>
            <a:off x="11364143" y="6560624"/>
            <a:ext cx="9952534" cy="72208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txBody>
          <a:bodyPr wrap="square" rtlCol="0">
            <a:spAutoFit/>
          </a:bodyPr>
          <a:lstStyle/>
          <a:p>
            <a:pPr algn="ctr"/>
            <a:r>
              <a:rPr lang="en-US" sz="4000" dirty="0">
                <a:solidFill>
                  <a:srgbClr val="008751"/>
                </a:solidFill>
                <a:latin typeface="Arial Black" pitchFamily="34" charset="0"/>
              </a:rPr>
              <a:t>Materials &amp; Methods</a:t>
            </a:r>
          </a:p>
        </p:txBody>
      </p:sp>
      <p:sp>
        <p:nvSpPr>
          <p:cNvPr id="33" name="TextBox 32"/>
          <p:cNvSpPr txBox="1"/>
          <p:nvPr/>
        </p:nvSpPr>
        <p:spPr>
          <a:xfrm>
            <a:off x="11251122" y="25306421"/>
            <a:ext cx="10364635" cy="722087"/>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US" sz="4000" dirty="0">
                <a:solidFill>
                  <a:srgbClr val="008751"/>
                </a:solidFill>
                <a:latin typeface="Arial Black" pitchFamily="34" charset="0"/>
              </a:rPr>
              <a:t>Results</a:t>
            </a:r>
          </a:p>
        </p:txBody>
      </p:sp>
      <p:sp>
        <p:nvSpPr>
          <p:cNvPr id="34" name="TextBox 33"/>
          <p:cNvSpPr txBox="1"/>
          <p:nvPr/>
        </p:nvSpPr>
        <p:spPr>
          <a:xfrm>
            <a:off x="22243693" y="6560624"/>
            <a:ext cx="10364635" cy="72208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txBody>
          <a:bodyPr wrap="square" rtlCol="0">
            <a:spAutoFit/>
          </a:bodyPr>
          <a:lstStyle/>
          <a:p>
            <a:pPr algn="ctr"/>
            <a:r>
              <a:rPr lang="en-US" sz="4000" dirty="0">
                <a:solidFill>
                  <a:srgbClr val="008751"/>
                </a:solidFill>
                <a:latin typeface="Arial Black" pitchFamily="34" charset="0"/>
              </a:rPr>
              <a:t>Results cont.</a:t>
            </a:r>
          </a:p>
        </p:txBody>
      </p:sp>
      <p:sp>
        <p:nvSpPr>
          <p:cNvPr id="35" name="TextBox 34"/>
          <p:cNvSpPr txBox="1"/>
          <p:nvPr/>
        </p:nvSpPr>
        <p:spPr>
          <a:xfrm>
            <a:off x="33525448" y="6560624"/>
            <a:ext cx="9970662" cy="72208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txBody>
          <a:bodyPr wrap="square" rtlCol="0">
            <a:spAutoFit/>
          </a:bodyPr>
          <a:lstStyle/>
          <a:p>
            <a:pPr algn="ctr"/>
            <a:r>
              <a:rPr lang="en-US" sz="4000" dirty="0">
                <a:solidFill>
                  <a:srgbClr val="008751"/>
                </a:solidFill>
                <a:latin typeface="Arial Black" pitchFamily="34" charset="0"/>
              </a:rPr>
              <a:t>Conclusion</a:t>
            </a:r>
          </a:p>
        </p:txBody>
      </p:sp>
      <p:sp>
        <p:nvSpPr>
          <p:cNvPr id="36" name="TextBox 35"/>
          <p:cNvSpPr txBox="1"/>
          <p:nvPr/>
        </p:nvSpPr>
        <p:spPr>
          <a:xfrm>
            <a:off x="11655966" y="19061495"/>
            <a:ext cx="8205665" cy="584775"/>
          </a:xfrm>
          <a:prstGeom prst="rect">
            <a:avLst/>
          </a:prstGeom>
          <a:solidFill>
            <a:srgbClr val="CEEBC3"/>
          </a:solidFill>
        </p:spPr>
        <p:txBody>
          <a:bodyPr wrap="square" rtlCol="0">
            <a:spAutoFit/>
          </a:bodyPr>
          <a:lstStyle/>
          <a:p>
            <a:r>
              <a:rPr lang="en-US" sz="3200" b="1" dirty="0">
                <a:solidFill>
                  <a:srgbClr val="008751"/>
                </a:solidFill>
              </a:rPr>
              <a:t>Participants</a:t>
            </a:r>
          </a:p>
        </p:txBody>
      </p:sp>
      <p:sp>
        <p:nvSpPr>
          <p:cNvPr id="37" name="TextBox 36"/>
          <p:cNvSpPr txBox="1"/>
          <p:nvPr/>
        </p:nvSpPr>
        <p:spPr>
          <a:xfrm>
            <a:off x="33499219" y="22526474"/>
            <a:ext cx="7893757" cy="584775"/>
          </a:xfrm>
          <a:prstGeom prst="rect">
            <a:avLst/>
          </a:prstGeom>
          <a:solidFill>
            <a:srgbClr val="CEEBC3"/>
          </a:solidFill>
        </p:spPr>
        <p:txBody>
          <a:bodyPr wrap="square" rtlCol="0">
            <a:spAutoFit/>
          </a:bodyPr>
          <a:lstStyle/>
          <a:p>
            <a:r>
              <a:rPr lang="en-US" sz="3200" b="1" dirty="0">
                <a:solidFill>
                  <a:srgbClr val="008751"/>
                </a:solidFill>
              </a:rPr>
              <a:t>Limitations</a:t>
            </a:r>
          </a:p>
        </p:txBody>
      </p:sp>
      <p:sp>
        <p:nvSpPr>
          <p:cNvPr id="38" name="TextBox 37"/>
          <p:cNvSpPr txBox="1"/>
          <p:nvPr/>
        </p:nvSpPr>
        <p:spPr>
          <a:xfrm>
            <a:off x="33499219" y="26496659"/>
            <a:ext cx="7893757" cy="584775"/>
          </a:xfrm>
          <a:prstGeom prst="rect">
            <a:avLst/>
          </a:prstGeom>
          <a:solidFill>
            <a:srgbClr val="CEEBC3"/>
          </a:solidFill>
        </p:spPr>
        <p:txBody>
          <a:bodyPr wrap="square" rtlCol="0">
            <a:spAutoFit/>
          </a:bodyPr>
          <a:lstStyle/>
          <a:p>
            <a:r>
              <a:rPr lang="en-US" sz="3200" b="1" dirty="0">
                <a:solidFill>
                  <a:srgbClr val="008751"/>
                </a:solidFill>
              </a:rPr>
              <a:t>Acknowledgments</a:t>
            </a:r>
          </a:p>
        </p:txBody>
      </p:sp>
      <p:sp>
        <p:nvSpPr>
          <p:cNvPr id="39" name="TextBox 38"/>
          <p:cNvSpPr txBox="1"/>
          <p:nvPr/>
        </p:nvSpPr>
        <p:spPr>
          <a:xfrm>
            <a:off x="33499219" y="28478602"/>
            <a:ext cx="7893757" cy="584775"/>
          </a:xfrm>
          <a:prstGeom prst="rect">
            <a:avLst/>
          </a:prstGeom>
          <a:solidFill>
            <a:srgbClr val="CEEBC3"/>
          </a:solidFill>
        </p:spPr>
        <p:txBody>
          <a:bodyPr wrap="square" rtlCol="0">
            <a:spAutoFit/>
          </a:bodyPr>
          <a:lstStyle/>
          <a:p>
            <a:r>
              <a:rPr lang="en-US" sz="3200" b="1" dirty="0">
                <a:solidFill>
                  <a:srgbClr val="008751"/>
                </a:solidFill>
              </a:rPr>
              <a:t>Contact Information</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 y="1055012"/>
            <a:ext cx="6323462" cy="3974188"/>
          </a:xfrm>
          <a:prstGeom prst="rect">
            <a:avLst/>
          </a:prstGeom>
        </p:spPr>
      </p:pic>
      <p:grpSp>
        <p:nvGrpSpPr>
          <p:cNvPr id="41" name="Group 44"/>
          <p:cNvGrpSpPr>
            <a:grpSpLocks/>
          </p:cNvGrpSpPr>
          <p:nvPr/>
        </p:nvGrpSpPr>
        <p:grpSpPr bwMode="auto">
          <a:xfrm>
            <a:off x="10560050" y="0"/>
            <a:ext cx="22745700" cy="32994600"/>
            <a:chOff x="10560050" y="0"/>
            <a:chExt cx="22745700" cy="32994600"/>
          </a:xfrm>
        </p:grpSpPr>
        <p:sp>
          <p:nvSpPr>
            <p:cNvPr id="42" name="Rectangle 50"/>
            <p:cNvSpPr>
              <a:spLocks noChangeArrowheads="1"/>
            </p:cNvSpPr>
            <p:nvPr/>
          </p:nvSpPr>
          <p:spPr bwMode="auto">
            <a:xfrm>
              <a:off x="10594975" y="0"/>
              <a:ext cx="328613" cy="32918400"/>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defTabSz="4703763"/>
              <a:endParaRPr lang="en-US" sz="3800"/>
            </a:p>
          </p:txBody>
        </p:sp>
        <p:sp>
          <p:nvSpPr>
            <p:cNvPr id="43" name="TextBox 51"/>
            <p:cNvSpPr txBox="1">
              <a:spLocks noChangeArrowheads="1"/>
            </p:cNvSpPr>
            <p:nvPr/>
          </p:nvSpPr>
          <p:spPr bwMode="auto">
            <a:xfrm rot="-5400000">
              <a:off x="-5648325" y="16414750"/>
              <a:ext cx="32786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600">
                  <a:solidFill>
                    <a:schemeClr val="tx1"/>
                  </a:solidFill>
                  <a:latin typeface="Times New Roman" pitchFamily="18" charset="0"/>
                </a:defRPr>
              </a:lvl1pPr>
              <a:lvl2pPr marL="742950" indent="-285750">
                <a:defRPr sz="12600">
                  <a:solidFill>
                    <a:schemeClr val="tx1"/>
                  </a:solidFill>
                  <a:latin typeface="Times New Roman" pitchFamily="18" charset="0"/>
                </a:defRPr>
              </a:lvl2pPr>
              <a:lvl3pPr marL="1143000" indent="-228600">
                <a:defRPr sz="12600">
                  <a:solidFill>
                    <a:schemeClr val="tx1"/>
                  </a:solidFill>
                  <a:latin typeface="Times New Roman" pitchFamily="18" charset="0"/>
                </a:defRPr>
              </a:lvl3pPr>
              <a:lvl4pPr marL="1600200" indent="-228600">
                <a:defRPr sz="12600">
                  <a:solidFill>
                    <a:schemeClr val="tx1"/>
                  </a:solidFill>
                  <a:latin typeface="Times New Roman" pitchFamily="18" charset="0"/>
                </a:defRPr>
              </a:lvl4pPr>
              <a:lvl5pPr marL="2057400" indent="-228600">
                <a:defRPr sz="12600">
                  <a:solidFill>
                    <a:schemeClr val="tx1"/>
                  </a:solidFill>
                  <a:latin typeface="Times New Roman" pitchFamily="18" charset="0"/>
                </a:defRPr>
              </a:lvl5pPr>
              <a:lvl6pPr marL="2514600" indent="-228600" eaLnBrk="0" fontAlgn="base" hangingPunct="0">
                <a:spcBef>
                  <a:spcPct val="0"/>
                </a:spcBef>
                <a:spcAft>
                  <a:spcPct val="0"/>
                </a:spcAft>
                <a:defRPr sz="12600">
                  <a:solidFill>
                    <a:schemeClr val="tx1"/>
                  </a:solidFill>
                  <a:latin typeface="Times New Roman" pitchFamily="18" charset="0"/>
                </a:defRPr>
              </a:lvl6pPr>
              <a:lvl7pPr marL="2971800" indent="-228600" eaLnBrk="0" fontAlgn="base" hangingPunct="0">
                <a:spcBef>
                  <a:spcPct val="0"/>
                </a:spcBef>
                <a:spcAft>
                  <a:spcPct val="0"/>
                </a:spcAft>
                <a:defRPr sz="12600">
                  <a:solidFill>
                    <a:schemeClr val="tx1"/>
                  </a:solidFill>
                  <a:latin typeface="Times New Roman" pitchFamily="18" charset="0"/>
                </a:defRPr>
              </a:lvl7pPr>
              <a:lvl8pPr marL="3429000" indent="-228600" eaLnBrk="0" fontAlgn="base" hangingPunct="0">
                <a:spcBef>
                  <a:spcPct val="0"/>
                </a:spcBef>
                <a:spcAft>
                  <a:spcPct val="0"/>
                </a:spcAft>
                <a:defRPr sz="12600">
                  <a:solidFill>
                    <a:schemeClr val="tx1"/>
                  </a:solidFill>
                  <a:latin typeface="Times New Roman" pitchFamily="18" charset="0"/>
                </a:defRPr>
              </a:lvl8pPr>
              <a:lvl9pPr marL="3886200" indent="-228600" eaLnBrk="0" fontAlgn="base" hangingPunct="0">
                <a:spcBef>
                  <a:spcPct val="0"/>
                </a:spcBef>
                <a:spcAft>
                  <a:spcPct val="0"/>
                </a:spcAft>
                <a:defRPr sz="12600">
                  <a:solidFill>
                    <a:schemeClr val="tx1"/>
                  </a:solidFill>
                  <a:latin typeface="Times New Roman" pitchFamily="18" charset="0"/>
                </a:defRPr>
              </a:lvl9pPr>
            </a:lstStyle>
            <a:p>
              <a:pPr eaLnBrk="1" hangingPunct="1"/>
              <a:r>
                <a:rPr lang="en-US" sz="1800" b="1">
                  <a:solidFill>
                    <a:schemeClr val="bg1"/>
                  </a:solidFill>
                  <a:latin typeface="Arial" charset="0"/>
                </a:rPr>
                <a:t>TRIFOLD AREA – THIS GUIDE WILL BE REMOVED BEFORE PRINTING – TRIFOLD AREA – THIS GUIDE WILL BE REMOVED BEFORE PRINTING – TRIFOLD AREA – THIS GUIDE WILL BE REMOVED BEFORE PRINTING – TRIFOLD AREA – THIS GUIDE WILL BE REMOVED BEFORE PRINTING – TRIFOLD </a:t>
              </a:r>
            </a:p>
          </p:txBody>
        </p:sp>
        <p:sp>
          <p:nvSpPr>
            <p:cNvPr id="44" name="Rectangle 48"/>
            <p:cNvSpPr>
              <a:spLocks noChangeArrowheads="1"/>
            </p:cNvSpPr>
            <p:nvPr/>
          </p:nvSpPr>
          <p:spPr bwMode="auto">
            <a:xfrm>
              <a:off x="32967613" y="0"/>
              <a:ext cx="330200" cy="32918400"/>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defTabSz="4703763"/>
              <a:endParaRPr lang="en-US" sz="3800"/>
            </a:p>
          </p:txBody>
        </p:sp>
        <p:sp>
          <p:nvSpPr>
            <p:cNvPr id="45" name="TextBox 49"/>
            <p:cNvSpPr txBox="1">
              <a:spLocks noChangeArrowheads="1"/>
            </p:cNvSpPr>
            <p:nvPr/>
          </p:nvSpPr>
          <p:spPr bwMode="auto">
            <a:xfrm rot="-5400000">
              <a:off x="16726694" y="16415544"/>
              <a:ext cx="32788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600">
                  <a:solidFill>
                    <a:schemeClr val="tx1"/>
                  </a:solidFill>
                  <a:latin typeface="Times New Roman" pitchFamily="18" charset="0"/>
                </a:defRPr>
              </a:lvl1pPr>
              <a:lvl2pPr marL="742950" indent="-285750">
                <a:defRPr sz="12600">
                  <a:solidFill>
                    <a:schemeClr val="tx1"/>
                  </a:solidFill>
                  <a:latin typeface="Times New Roman" pitchFamily="18" charset="0"/>
                </a:defRPr>
              </a:lvl2pPr>
              <a:lvl3pPr marL="1143000" indent="-228600">
                <a:defRPr sz="12600">
                  <a:solidFill>
                    <a:schemeClr val="tx1"/>
                  </a:solidFill>
                  <a:latin typeface="Times New Roman" pitchFamily="18" charset="0"/>
                </a:defRPr>
              </a:lvl3pPr>
              <a:lvl4pPr marL="1600200" indent="-228600">
                <a:defRPr sz="12600">
                  <a:solidFill>
                    <a:schemeClr val="tx1"/>
                  </a:solidFill>
                  <a:latin typeface="Times New Roman" pitchFamily="18" charset="0"/>
                </a:defRPr>
              </a:lvl4pPr>
              <a:lvl5pPr marL="2057400" indent="-228600">
                <a:defRPr sz="12600">
                  <a:solidFill>
                    <a:schemeClr val="tx1"/>
                  </a:solidFill>
                  <a:latin typeface="Times New Roman" pitchFamily="18" charset="0"/>
                </a:defRPr>
              </a:lvl5pPr>
              <a:lvl6pPr marL="2514600" indent="-228600" eaLnBrk="0" fontAlgn="base" hangingPunct="0">
                <a:spcBef>
                  <a:spcPct val="0"/>
                </a:spcBef>
                <a:spcAft>
                  <a:spcPct val="0"/>
                </a:spcAft>
                <a:defRPr sz="12600">
                  <a:solidFill>
                    <a:schemeClr val="tx1"/>
                  </a:solidFill>
                  <a:latin typeface="Times New Roman" pitchFamily="18" charset="0"/>
                </a:defRPr>
              </a:lvl6pPr>
              <a:lvl7pPr marL="2971800" indent="-228600" eaLnBrk="0" fontAlgn="base" hangingPunct="0">
                <a:spcBef>
                  <a:spcPct val="0"/>
                </a:spcBef>
                <a:spcAft>
                  <a:spcPct val="0"/>
                </a:spcAft>
                <a:defRPr sz="12600">
                  <a:solidFill>
                    <a:schemeClr val="tx1"/>
                  </a:solidFill>
                  <a:latin typeface="Times New Roman" pitchFamily="18" charset="0"/>
                </a:defRPr>
              </a:lvl7pPr>
              <a:lvl8pPr marL="3429000" indent="-228600" eaLnBrk="0" fontAlgn="base" hangingPunct="0">
                <a:spcBef>
                  <a:spcPct val="0"/>
                </a:spcBef>
                <a:spcAft>
                  <a:spcPct val="0"/>
                </a:spcAft>
                <a:defRPr sz="12600">
                  <a:solidFill>
                    <a:schemeClr val="tx1"/>
                  </a:solidFill>
                  <a:latin typeface="Times New Roman" pitchFamily="18" charset="0"/>
                </a:defRPr>
              </a:lvl8pPr>
              <a:lvl9pPr marL="3886200" indent="-228600" eaLnBrk="0" fontAlgn="base" hangingPunct="0">
                <a:spcBef>
                  <a:spcPct val="0"/>
                </a:spcBef>
                <a:spcAft>
                  <a:spcPct val="0"/>
                </a:spcAft>
                <a:defRPr sz="12600">
                  <a:solidFill>
                    <a:schemeClr val="tx1"/>
                  </a:solidFill>
                  <a:latin typeface="Times New Roman" pitchFamily="18" charset="0"/>
                </a:defRPr>
              </a:lvl9pPr>
            </a:lstStyle>
            <a:p>
              <a:pPr eaLnBrk="1" hangingPunct="1"/>
              <a:r>
                <a:rPr lang="en-US" sz="1800" b="1">
                  <a:solidFill>
                    <a:schemeClr val="bg1"/>
                  </a:solidFill>
                  <a:latin typeface="Arial" charset="0"/>
                </a:rPr>
                <a:t>TRIFOLD AREA – THIS GUIDE WILL BE REMOVED BEFORE PRINTING – TRIFOLD AREA – THIS GUIDE WILL BE REMOVED BEFORE PRINTING – TRIFOLD AREA – THIS GUIDE WILL BE REMOVED BEFORE PRINTING – TRIFOLD AREA – THIS GUIDE WILL BE REMOVED BEFORE PRINTING – TRIFOLD</a:t>
              </a:r>
            </a:p>
          </p:txBody>
        </p:sp>
      </p:grpSp>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85348" y="-3377755"/>
            <a:ext cx="5374458" cy="3377755"/>
          </a:xfrm>
          <a:prstGeom prst="rect">
            <a:avLst/>
          </a:prstGeom>
        </p:spPr>
      </p:pic>
      <p:pic>
        <p:nvPicPr>
          <p:cNvPr id="47" name="Picture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1025" y="-1973658"/>
            <a:ext cx="6904634" cy="2056486"/>
          </a:xfrm>
          <a:prstGeom prst="rect">
            <a:avLst/>
          </a:prstGeom>
        </p:spPr>
      </p:pic>
      <p:sp>
        <p:nvSpPr>
          <p:cNvPr id="48" name="Text Box 48"/>
          <p:cNvSpPr txBox="1">
            <a:spLocks noChangeArrowheads="1"/>
          </p:cNvSpPr>
          <p:nvPr/>
        </p:nvSpPr>
        <p:spPr bwMode="auto">
          <a:xfrm>
            <a:off x="9359785" y="8661195"/>
            <a:ext cx="24460200" cy="16773525"/>
          </a:xfrm>
          <a:prstGeom prst="rect">
            <a:avLst/>
          </a:prstGeom>
          <a:solidFill>
            <a:srgbClr val="EAEAEA"/>
          </a:solidFill>
          <a:ln w="381000">
            <a:solidFill>
              <a:srgbClr val="FF0000"/>
            </a:solidFill>
            <a:miter lim="800000"/>
            <a:headEnd/>
            <a:tailEnd/>
          </a:ln>
        </p:spPr>
        <p:txBody>
          <a:bodyPr lIns="365760" tIns="365760" rIns="365760" bIns="365760">
            <a:spAutoFit/>
          </a:bodyPr>
          <a:ls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a:lstStyle>
          <a:p>
            <a:pPr eaLnBrk="1" hangingPunct="1"/>
            <a:r>
              <a:rPr lang="en-US" altLang="ja-JP" sz="4600" dirty="0">
                <a:latin typeface="Calibri" pitchFamily="34" charset="0"/>
                <a:ea typeface="MS PGothic" pitchFamily="34" charset="-128"/>
              </a:rPr>
              <a:t>This research template complements of MakeSigns.com</a:t>
            </a:r>
          </a:p>
          <a:p>
            <a:pPr eaLnBrk="1" hangingPunct="1"/>
            <a:r>
              <a:rPr lang="en-US" altLang="ja-JP" sz="4600" dirty="0">
                <a:latin typeface="Calibri" pitchFamily="34" charset="0"/>
                <a:ea typeface="MS PGothic" pitchFamily="34" charset="-128"/>
              </a:rPr>
              <a:t> </a:t>
            </a:r>
          </a:p>
          <a:p>
            <a:pPr eaLnBrk="1" hangingPunct="1"/>
            <a:r>
              <a:rPr lang="en-US" altLang="ja-JP" sz="4600" dirty="0">
                <a:latin typeface="Calibri" pitchFamily="34" charset="0"/>
                <a:ea typeface="MS PGothic" pitchFamily="34" charset="-128"/>
              </a:rPr>
              <a:t>If you opened this file directly from a web browser, you’ll want to save it to your computer before adding your poster information.</a:t>
            </a:r>
            <a:br>
              <a:rPr lang="en-US" altLang="ja-JP" sz="4600" dirty="0">
                <a:latin typeface="Calibri" pitchFamily="34" charset="0"/>
                <a:ea typeface="MS PGothic" pitchFamily="34" charset="-128"/>
              </a:rPr>
            </a:br>
            <a:endParaRPr lang="en-US" altLang="ja-JP" sz="4600" dirty="0">
              <a:latin typeface="Calibri" pitchFamily="34" charset="0"/>
              <a:ea typeface="MS PGothic" pitchFamily="34" charset="-128"/>
            </a:endParaRPr>
          </a:p>
          <a:p>
            <a:pPr eaLnBrk="1" hangingPunct="1"/>
            <a:r>
              <a:rPr lang="en-US" altLang="ja-JP" sz="4600">
                <a:latin typeface="Calibri" pitchFamily="34" charset="0"/>
                <a:ea typeface="MS PGothic" pitchFamily="34" charset="-128"/>
              </a:rPr>
              <a:t>The </a:t>
            </a:r>
            <a:r>
              <a:rPr lang="en-US" altLang="ja-JP" sz="4600" smtClean="0">
                <a:latin typeface="Calibri" pitchFamily="34" charset="0"/>
                <a:ea typeface="MS PGothic" pitchFamily="34" charset="-128"/>
              </a:rPr>
              <a:t>most common size </a:t>
            </a:r>
            <a:r>
              <a:rPr lang="en-US" altLang="ja-JP" sz="4600" dirty="0">
                <a:latin typeface="Calibri" pitchFamily="34" charset="0"/>
                <a:ea typeface="MS PGothic" pitchFamily="34" charset="-128"/>
              </a:rPr>
              <a:t>for Tri-Fold boards is </a:t>
            </a:r>
            <a:r>
              <a:rPr lang="en-US" altLang="ja-JP" sz="4600" b="1" dirty="0">
                <a:latin typeface="Calibri" pitchFamily="34" charset="0"/>
                <a:ea typeface="MS PGothic" pitchFamily="34" charset="-128"/>
              </a:rPr>
              <a:t>36” by </a:t>
            </a:r>
            <a:r>
              <a:rPr lang="en-US" altLang="ja-JP" sz="4600" b="1">
                <a:latin typeface="Calibri" pitchFamily="34" charset="0"/>
                <a:ea typeface="MS PGothic" pitchFamily="34" charset="-128"/>
              </a:rPr>
              <a:t>48</a:t>
            </a:r>
            <a:r>
              <a:rPr lang="en-US" altLang="ja-JP" sz="4600" b="1" smtClean="0">
                <a:latin typeface="Calibri" pitchFamily="34" charset="0"/>
                <a:ea typeface="MS PGothic" pitchFamily="34" charset="-128"/>
              </a:rPr>
              <a:t>”</a:t>
            </a:r>
            <a:r>
              <a:rPr lang="en-US" altLang="ja-JP" sz="4600" smtClean="0">
                <a:latin typeface="Calibri" pitchFamily="34" charset="0"/>
                <a:ea typeface="MS PGothic" pitchFamily="34" charset="-128"/>
              </a:rPr>
              <a:t>.</a:t>
            </a:r>
            <a:endParaRPr lang="en-US" altLang="ja-JP" sz="4600" dirty="0">
              <a:latin typeface="Calibri" pitchFamily="34" charset="0"/>
              <a:ea typeface="MS PGothic" pitchFamily="34" charset="-128"/>
            </a:endParaRPr>
          </a:p>
          <a:p>
            <a:pPr eaLnBrk="1" hangingPunct="1"/>
            <a:endParaRPr lang="en-US" altLang="ja-JP" sz="4600" dirty="0">
              <a:latin typeface="Calibri" pitchFamily="34" charset="0"/>
              <a:ea typeface="MS PGothic" pitchFamily="34" charset="-128"/>
            </a:endParaRPr>
          </a:p>
          <a:p>
            <a:pPr eaLnBrk="1" hangingPunct="1"/>
            <a:r>
              <a:rPr lang="en-US" altLang="ja-JP" sz="4600" dirty="0">
                <a:latin typeface="Calibri" pitchFamily="34" charset="0"/>
                <a:ea typeface="MS PGothic" pitchFamily="34" charset="-128"/>
              </a:rPr>
              <a:t>This template has a page size of </a:t>
            </a:r>
            <a:r>
              <a:rPr lang="en-US" altLang="ja-JP" sz="4600" b="1" dirty="0">
                <a:latin typeface="Calibri" pitchFamily="34" charset="0"/>
                <a:ea typeface="MS PGothic" pitchFamily="34" charset="-128"/>
              </a:rPr>
              <a:t>36”x 48”</a:t>
            </a:r>
            <a:r>
              <a:rPr lang="en-US" altLang="ja-JP" sz="4600" dirty="0">
                <a:latin typeface="Calibri" pitchFamily="34" charset="0"/>
                <a:ea typeface="MS PGothic" pitchFamily="34" charset="-128"/>
              </a:rPr>
              <a:t>. When uploaded at MakeSigns.com, this template can be used to order posters in the following sizes: </a:t>
            </a:r>
            <a:r>
              <a:rPr lang="en-US" altLang="ja-JP" sz="4600" b="1" dirty="0">
                <a:latin typeface="Calibri" pitchFamily="34" charset="0"/>
                <a:ea typeface="MS PGothic" pitchFamily="34" charset="-128"/>
              </a:rPr>
              <a:t>36”x 48” (recommended) , 42”x 56”, 48”x 64”, 31.5” x 42” and 27”x 36”.</a:t>
            </a:r>
            <a:br>
              <a:rPr lang="en-US" altLang="ja-JP" sz="4600" b="1" dirty="0">
                <a:latin typeface="Calibri" pitchFamily="34" charset="0"/>
                <a:ea typeface="MS PGothic" pitchFamily="34" charset="-128"/>
              </a:rPr>
            </a:br>
            <a:endParaRPr lang="en-US" altLang="ja-JP" sz="4600" dirty="0">
              <a:latin typeface="Calibri" pitchFamily="34" charset="0"/>
              <a:ea typeface="MS PGothic" pitchFamily="34" charset="-128"/>
            </a:endParaRPr>
          </a:p>
          <a:p>
            <a:pPr eaLnBrk="1" hangingPunct="1"/>
            <a:r>
              <a:rPr lang="en-US" altLang="ja-JP" sz="4600" dirty="0">
                <a:latin typeface="Calibri" pitchFamily="34" charset="0"/>
                <a:ea typeface="MS PGothic" pitchFamily="34" charset="-128"/>
              </a:rPr>
              <a:t>We recommend that you avoid changing the page size of the template. Please keep in mind, if you do change the page size it will alter the available print sizes listed above.</a:t>
            </a:r>
          </a:p>
          <a:p>
            <a:pPr eaLnBrk="1" hangingPunct="1"/>
            <a:r>
              <a:rPr lang="en-US" altLang="ja-JP" sz="4600" dirty="0">
                <a:latin typeface="Calibri" pitchFamily="34" charset="0"/>
                <a:ea typeface="MS PGothic" pitchFamily="34" charset="-128"/>
              </a:rPr>
              <a:t>Any changes to the template size should be done before entering your information.</a:t>
            </a:r>
          </a:p>
          <a:p>
            <a:pPr eaLnBrk="1" hangingPunct="1"/>
            <a:r>
              <a:rPr lang="en-US" altLang="ja-JP" sz="4600" dirty="0">
                <a:latin typeface="Calibri" pitchFamily="34" charset="0"/>
                <a:ea typeface="MS PGothic" pitchFamily="34" charset="-128"/>
              </a:rPr>
              <a:t>If you have any questions about </a:t>
            </a:r>
            <a:r>
              <a:rPr lang="en-US" altLang="ja-JP" sz="4600" dirty="0">
                <a:latin typeface="Calibri" pitchFamily="34" charset="0"/>
                <a:ea typeface="MS PGothic" pitchFamily="34" charset="-128"/>
                <a:hlinkClick r:id="rId8"/>
              </a:rPr>
              <a:t>creating a scientific poster</a:t>
            </a:r>
            <a:r>
              <a:rPr lang="en-US" altLang="ja-JP" sz="4600" dirty="0">
                <a:latin typeface="Calibri" pitchFamily="34" charset="0"/>
                <a:ea typeface="MS PGothic" pitchFamily="34" charset="-128"/>
              </a:rPr>
              <a:t>, visit MakeSigns.com or email us at </a:t>
            </a:r>
            <a:r>
              <a:rPr lang="en-US" altLang="ja-JP" sz="4600" dirty="0">
                <a:latin typeface="Calibri" pitchFamily="34" charset="0"/>
                <a:ea typeface="MS PGothic" pitchFamily="34" charset="-128"/>
                <a:hlinkClick r:id="rId9"/>
              </a:rPr>
              <a:t>support@graphicsland.com</a:t>
            </a:r>
            <a:r>
              <a:rPr lang="en-US" altLang="ja-JP" sz="4600" dirty="0">
                <a:latin typeface="Calibri" pitchFamily="34" charset="0"/>
                <a:ea typeface="MS PGothic" pitchFamily="34" charset="-128"/>
              </a:rPr>
              <a:t> </a:t>
            </a:r>
          </a:p>
          <a:p>
            <a:pPr eaLnBrk="1" hangingPunct="1"/>
            <a:endParaRPr lang="en-US" altLang="ja-JP" sz="4600" dirty="0">
              <a:latin typeface="Calibri" pitchFamily="34" charset="0"/>
              <a:ea typeface="MS PGothic" pitchFamily="34" charset="-128"/>
            </a:endParaRPr>
          </a:p>
          <a:p>
            <a:pPr eaLnBrk="1" hangingPunct="1"/>
            <a:r>
              <a:rPr lang="en-US" altLang="ja-JP" sz="4600" dirty="0">
                <a:latin typeface="Calibri" pitchFamily="34" charset="0"/>
                <a:ea typeface="MS PGothic" pitchFamily="34" charset="-128"/>
              </a:rPr>
              <a:t>We offer these scientific poster templates free of charge to help you create and design a poster presentation with ease.</a:t>
            </a:r>
          </a:p>
          <a:p>
            <a:pPr eaLnBrk="1" hangingPunct="1"/>
            <a:endParaRPr lang="en-US" altLang="ja-JP" sz="4600" dirty="0">
              <a:latin typeface="Calibri" pitchFamily="34" charset="0"/>
              <a:ea typeface="MS PGothic" pitchFamily="34" charset="-128"/>
            </a:endParaRPr>
          </a:p>
          <a:p>
            <a:pPr eaLnBrk="1" hangingPunct="1"/>
            <a:r>
              <a:rPr lang="en-US" altLang="ja-JP" sz="4600" b="1" dirty="0">
                <a:solidFill>
                  <a:srgbClr val="FF0000"/>
                </a:solidFill>
                <a:latin typeface="Calibri" pitchFamily="34" charset="0"/>
                <a:ea typeface="MS PGothic" pitchFamily="34" charset="-128"/>
              </a:rPr>
              <a:t>TO DELETE THIS BOX, CLICK ON THE RED BORDER AND PRESS THE DELETE KEY ON YOUR KEYBOARD.</a:t>
            </a:r>
          </a:p>
          <a:p>
            <a:pPr algn="r" eaLnBrk="1" hangingPunct="1"/>
            <a:r>
              <a:rPr lang="en-US" altLang="ja-JP" sz="3000" dirty="0">
                <a:latin typeface="Calibri" pitchFamily="34" charset="0"/>
                <a:ea typeface="MS PGothic" pitchFamily="34" charset="-128"/>
              </a:rPr>
              <a:t>©</a:t>
            </a:r>
            <a:r>
              <a:rPr lang="en-US" altLang="ja-JP" sz="3000" dirty="0" smtClean="0">
                <a:latin typeface="Calibri" pitchFamily="34" charset="0"/>
                <a:ea typeface="MS PGothic" pitchFamily="34" charset="-128"/>
              </a:rPr>
              <a:t>2013 </a:t>
            </a:r>
            <a:r>
              <a:rPr lang="en-US" altLang="ja-JP" sz="3000" dirty="0" err="1">
                <a:latin typeface="Calibri" pitchFamily="34" charset="0"/>
                <a:ea typeface="MS PGothic" pitchFamily="34" charset="-128"/>
              </a:rPr>
              <a:t>Graphicsland</a:t>
            </a:r>
            <a:endParaRPr lang="en-US" sz="3000" dirty="0">
              <a:latin typeface="Calibri" pitchFamily="34" charset="0"/>
            </a:endParaRPr>
          </a:p>
        </p:txBody>
      </p:sp>
    </p:spTree>
    <p:extLst>
      <p:ext uri="{BB962C8B-B14F-4D97-AF65-F5344CB8AC3E}">
        <p14:creationId xmlns:p14="http://schemas.microsoft.com/office/powerpoint/2010/main" val="2033402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TotalTime>
  <Words>1297</Words>
  <Application>Microsoft Office PowerPoint</Application>
  <PresentationFormat>Custom</PresentationFormat>
  <Paragraphs>106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Juice</dc:creator>
  <cp:lastModifiedBy>jessie</cp:lastModifiedBy>
  <cp:revision>3</cp:revision>
  <dcterms:created xsi:type="dcterms:W3CDTF">2016-10-04T16:31:42Z</dcterms:created>
  <dcterms:modified xsi:type="dcterms:W3CDTF">2016-10-05T15:57:20Z</dcterms:modified>
</cp:coreProperties>
</file>