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Lst>
  <p:sldSz cx="43891200" cy="384048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2096" userDrawn="1">
          <p15:clr>
            <a:srgbClr val="A4A3A4"/>
          </p15:clr>
        </p15:guide>
        <p15:guide id="2" pos="1382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20" d="100"/>
          <a:sy n="20" d="100"/>
        </p:scale>
        <p:origin x="-1956" y="-720"/>
      </p:cViewPr>
      <p:guideLst>
        <p:guide orient="horz" pos="12096"/>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Series 1</c:v>
                </c:pt>
              </c:strCache>
            </c:strRef>
          </c:tx>
          <c:spPr>
            <a:solidFill>
              <a:schemeClr val="accent5">
                <a:lumMod val="60000"/>
                <a:lumOff val="40000"/>
              </a:schemeClr>
            </a:solidFill>
            <a:scene3d>
              <a:camera prst="orthographicFront"/>
              <a:lightRig rig="threePt" dir="t"/>
            </a:scene3d>
            <a:sp3d>
              <a:bevelT w="25400" h="25400"/>
            </a:sp3d>
          </c:spPr>
          <c:invertIfNegative val="0"/>
          <c:dPt>
            <c:idx val="0"/>
            <c:invertIfNegative val="0"/>
            <c:bubble3D val="0"/>
            <c:extLst xmlns:c16r2="http://schemas.microsoft.com/office/drawing/2015/06/chart">
              <c:ext xmlns:c16="http://schemas.microsoft.com/office/drawing/2014/chart" uri="{C3380CC4-5D6E-409C-BE32-E72D297353CC}">
                <c16:uniqueId val="{00000000-4FCE-42BE-8B1C-FFBDE3C1BFC4}"/>
              </c:ext>
            </c:extLst>
          </c:dPt>
          <c:dPt>
            <c:idx val="1"/>
            <c:invertIfNegative val="0"/>
            <c:bubble3D val="0"/>
            <c:extLst xmlns:c16r2="http://schemas.microsoft.com/office/drawing/2015/06/chart">
              <c:ext xmlns:c16="http://schemas.microsoft.com/office/drawing/2014/chart" uri="{C3380CC4-5D6E-409C-BE32-E72D297353CC}">
                <c16:uniqueId val="{00000001-4FCE-42BE-8B1C-FFBDE3C1BFC4}"/>
              </c:ext>
            </c:extLst>
          </c:dPt>
          <c:dPt>
            <c:idx val="2"/>
            <c:invertIfNegative val="0"/>
            <c:bubble3D val="0"/>
            <c:extLst xmlns:c16r2="http://schemas.microsoft.com/office/drawing/2015/06/chart">
              <c:ext xmlns:c16="http://schemas.microsoft.com/office/drawing/2014/chart" uri="{C3380CC4-5D6E-409C-BE32-E72D297353CC}">
                <c16:uniqueId val="{00000002-4FCE-42BE-8B1C-FFBDE3C1BFC4}"/>
              </c:ext>
            </c:extLst>
          </c:dPt>
          <c:dPt>
            <c:idx val="3"/>
            <c:invertIfNegative val="0"/>
            <c:bubble3D val="0"/>
            <c:extLst xmlns:c16r2="http://schemas.microsoft.com/office/drawing/2015/06/chart">
              <c:ext xmlns:c16="http://schemas.microsoft.com/office/drawing/2014/chart" uri="{C3380CC4-5D6E-409C-BE32-E72D297353CC}">
                <c16:uniqueId val="{00000003-4FCE-42BE-8B1C-FFBDE3C1BFC4}"/>
              </c:ext>
            </c:extLst>
          </c:dPt>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Sheet1!$B$2:$B$9</c:f>
              <c:numCache>
                <c:formatCode>General</c:formatCode>
                <c:ptCount val="8"/>
                <c:pt idx="0">
                  <c:v>4.3</c:v>
                </c:pt>
                <c:pt idx="1">
                  <c:v>2.5</c:v>
                </c:pt>
                <c:pt idx="2">
                  <c:v>3.5</c:v>
                </c:pt>
                <c:pt idx="3">
                  <c:v>4.5</c:v>
                </c:pt>
                <c:pt idx="4">
                  <c:v>4.3</c:v>
                </c:pt>
                <c:pt idx="5">
                  <c:v>2.5</c:v>
                </c:pt>
                <c:pt idx="6">
                  <c:v>3.5</c:v>
                </c:pt>
                <c:pt idx="7">
                  <c:v>4.5</c:v>
                </c:pt>
              </c:numCache>
            </c:numRef>
          </c:val>
          <c:extLst xmlns:c16r2="http://schemas.microsoft.com/office/drawing/2015/06/chart">
            <c:ext xmlns:c16="http://schemas.microsoft.com/office/drawing/2014/chart" uri="{C3380CC4-5D6E-409C-BE32-E72D297353CC}">
              <c16:uniqueId val="{00000004-4FCE-42BE-8B1C-FFBDE3C1BFC4}"/>
            </c:ext>
          </c:extLst>
        </c:ser>
        <c:ser>
          <c:idx val="1"/>
          <c:order val="1"/>
          <c:tx>
            <c:strRef>
              <c:f>Sheet1!$C$1</c:f>
              <c:strCache>
                <c:ptCount val="1"/>
                <c:pt idx="0">
                  <c:v>Series 2</c:v>
                </c:pt>
              </c:strCache>
            </c:strRef>
          </c:tx>
          <c:spPr>
            <a:solidFill>
              <a:srgbClr val="FF0000"/>
            </a:solidFill>
            <a:scene3d>
              <a:camera prst="orthographicFront"/>
              <a:lightRig rig="threePt" dir="t"/>
            </a:scene3d>
            <a:sp3d>
              <a:bevelT w="25400" h="25400"/>
            </a:sp3d>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Sheet1!$C$2:$C$9</c:f>
              <c:numCache>
                <c:formatCode>General</c:formatCode>
                <c:ptCount val="8"/>
                <c:pt idx="0">
                  <c:v>2.4</c:v>
                </c:pt>
                <c:pt idx="1">
                  <c:v>4.4000000000000004</c:v>
                </c:pt>
                <c:pt idx="2">
                  <c:v>1.8</c:v>
                </c:pt>
                <c:pt idx="3">
                  <c:v>2.8</c:v>
                </c:pt>
                <c:pt idx="4">
                  <c:v>2.4</c:v>
                </c:pt>
                <c:pt idx="5">
                  <c:v>4.4000000000000004</c:v>
                </c:pt>
                <c:pt idx="6">
                  <c:v>1.8</c:v>
                </c:pt>
                <c:pt idx="7">
                  <c:v>2.8</c:v>
                </c:pt>
              </c:numCache>
            </c:numRef>
          </c:val>
          <c:extLst xmlns:c16r2="http://schemas.microsoft.com/office/drawing/2015/06/chart">
            <c:ext xmlns:c16="http://schemas.microsoft.com/office/drawing/2014/chart" uri="{C3380CC4-5D6E-409C-BE32-E72D297353CC}">
              <c16:uniqueId val="{00000005-4FCE-42BE-8B1C-FFBDE3C1BFC4}"/>
            </c:ext>
          </c:extLst>
        </c:ser>
        <c:ser>
          <c:idx val="2"/>
          <c:order val="2"/>
          <c:tx>
            <c:strRef>
              <c:f>Sheet1!$D$1</c:f>
              <c:strCache>
                <c:ptCount val="1"/>
                <c:pt idx="0">
                  <c:v>Series 3</c:v>
                </c:pt>
              </c:strCache>
            </c:strRef>
          </c:tx>
          <c:spPr>
            <a:solidFill>
              <a:srgbClr val="92D050"/>
            </a:solidFill>
            <a:scene3d>
              <a:camera prst="orthographicFront"/>
              <a:lightRig rig="threePt" dir="t"/>
            </a:scene3d>
            <a:sp3d>
              <a:bevelT w="25400" h="25400"/>
            </a:sp3d>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Sheet1!$D$2:$D$9</c:f>
              <c:numCache>
                <c:formatCode>General</c:formatCode>
                <c:ptCount val="8"/>
                <c:pt idx="0">
                  <c:v>2</c:v>
                </c:pt>
                <c:pt idx="1">
                  <c:v>2</c:v>
                </c:pt>
                <c:pt idx="2">
                  <c:v>3</c:v>
                </c:pt>
                <c:pt idx="3">
                  <c:v>5</c:v>
                </c:pt>
                <c:pt idx="4">
                  <c:v>2</c:v>
                </c:pt>
                <c:pt idx="5">
                  <c:v>2</c:v>
                </c:pt>
                <c:pt idx="6">
                  <c:v>3</c:v>
                </c:pt>
                <c:pt idx="7">
                  <c:v>5</c:v>
                </c:pt>
              </c:numCache>
            </c:numRef>
          </c:val>
          <c:extLst xmlns:c16r2="http://schemas.microsoft.com/office/drawing/2015/06/chart">
            <c:ext xmlns:c16="http://schemas.microsoft.com/office/drawing/2014/chart" uri="{C3380CC4-5D6E-409C-BE32-E72D297353CC}">
              <c16:uniqueId val="{00000006-4FCE-42BE-8B1C-FFBDE3C1BFC4}"/>
            </c:ext>
          </c:extLst>
        </c:ser>
        <c:dLbls>
          <c:showLegendKey val="0"/>
          <c:showVal val="0"/>
          <c:showCatName val="0"/>
          <c:showSerName val="0"/>
          <c:showPercent val="0"/>
          <c:showBubbleSize val="0"/>
        </c:dLbls>
        <c:gapWidth val="150"/>
        <c:shape val="box"/>
        <c:axId val="463640832"/>
        <c:axId val="463646720"/>
        <c:axId val="0"/>
      </c:bar3DChart>
      <c:catAx>
        <c:axId val="463640832"/>
        <c:scaling>
          <c:orientation val="minMax"/>
        </c:scaling>
        <c:delete val="0"/>
        <c:axPos val="b"/>
        <c:numFmt formatCode="General" sourceLinked="0"/>
        <c:majorTickMark val="out"/>
        <c:minorTickMark val="none"/>
        <c:tickLblPos val="nextTo"/>
        <c:crossAx val="463646720"/>
        <c:crosses val="autoZero"/>
        <c:auto val="1"/>
        <c:lblAlgn val="ctr"/>
        <c:lblOffset val="100"/>
        <c:noMultiLvlLbl val="0"/>
      </c:catAx>
      <c:valAx>
        <c:axId val="463646720"/>
        <c:scaling>
          <c:orientation val="minMax"/>
        </c:scaling>
        <c:delete val="0"/>
        <c:axPos val="l"/>
        <c:majorGridlines/>
        <c:numFmt formatCode="General" sourceLinked="1"/>
        <c:majorTickMark val="out"/>
        <c:minorTickMark val="none"/>
        <c:tickLblPos val="nextTo"/>
        <c:crossAx val="463640832"/>
        <c:crosses val="autoZero"/>
        <c:crossBetween val="between"/>
      </c:valAx>
    </c:plotArea>
    <c:legend>
      <c:legendPos val="r"/>
      <c:layout/>
      <c:overlay val="0"/>
    </c:legend>
    <c:plotVisOnly val="1"/>
    <c:dispBlanksAs val="gap"/>
    <c:showDLblsOverMax val="0"/>
  </c:chart>
  <c:spPr>
    <a:noFill/>
    <a:ln>
      <a:noFill/>
    </a:ln>
  </c:spPr>
  <c:txPr>
    <a:bodyPr/>
    <a:lstStyle/>
    <a:p>
      <a:pPr>
        <a:defRPr sz="1800">
          <a:solidFill>
            <a:schemeClr val="tx1">
              <a:lumMod val="65000"/>
              <a:lumOff val="35000"/>
            </a:schemeClr>
          </a:solidFil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Series 1</c:v>
                </c:pt>
              </c:strCache>
            </c:strRef>
          </c:tx>
          <c:spPr>
            <a:ln>
              <a:solidFill>
                <a:schemeClr val="accent1">
                  <a:lumMod val="20000"/>
                  <a:lumOff val="80000"/>
                </a:schemeClr>
              </a:solidFill>
            </a:ln>
          </c:spPr>
          <c:marker>
            <c:spPr>
              <a:solidFill>
                <a:schemeClr val="tx2">
                  <a:lumMod val="20000"/>
                  <a:lumOff val="80000"/>
                </a:schemeClr>
              </a:solidFill>
              <a:ln>
                <a:solidFill>
                  <a:schemeClr val="accent1">
                    <a:lumMod val="20000"/>
                    <a:lumOff val="80000"/>
                  </a:schemeClr>
                </a:solidFill>
              </a:ln>
              <a:scene3d>
                <a:camera prst="orthographicFront"/>
                <a:lightRig rig="threePt" dir="t"/>
              </a:scene3d>
              <a:sp3d>
                <a:bevelT/>
              </a:sp3d>
            </c:spPr>
          </c:marker>
          <c:cat>
            <c:strRef>
              <c:f>Sheet1!$A$2:$A$6</c:f>
              <c:strCache>
                <c:ptCount val="4"/>
                <c:pt idx="0">
                  <c:v>Category 1</c:v>
                </c:pt>
                <c:pt idx="1">
                  <c:v>Category 2</c:v>
                </c:pt>
                <c:pt idx="2">
                  <c:v>Category 3</c:v>
                </c:pt>
                <c:pt idx="3">
                  <c:v>Category 4</c:v>
                </c:pt>
              </c:strCache>
            </c:strRef>
          </c:cat>
          <c:val>
            <c:numRef>
              <c:f>Sheet1!$B$2:$B$6</c:f>
              <c:numCache>
                <c:formatCode>General</c:formatCode>
                <c:ptCount val="5"/>
                <c:pt idx="0">
                  <c:v>4.3</c:v>
                </c:pt>
                <c:pt idx="1">
                  <c:v>2.5</c:v>
                </c:pt>
                <c:pt idx="2">
                  <c:v>3.5</c:v>
                </c:pt>
                <c:pt idx="3">
                  <c:v>4.5</c:v>
                </c:pt>
              </c:numCache>
            </c:numRef>
          </c:val>
          <c:smooth val="0"/>
          <c:extLst xmlns:c16r2="http://schemas.microsoft.com/office/drawing/2015/06/chart">
            <c:ext xmlns:c16="http://schemas.microsoft.com/office/drawing/2014/chart" uri="{C3380CC4-5D6E-409C-BE32-E72D297353CC}">
              <c16:uniqueId val="{00000000-C823-48AB-81CF-9B6B315D53C8}"/>
            </c:ext>
          </c:extLst>
        </c:ser>
        <c:ser>
          <c:idx val="1"/>
          <c:order val="1"/>
          <c:tx>
            <c:strRef>
              <c:f>Sheet1!$C$1</c:f>
              <c:strCache>
                <c:ptCount val="1"/>
                <c:pt idx="0">
                  <c:v>Series 2</c:v>
                </c:pt>
              </c:strCache>
            </c:strRef>
          </c:tx>
          <c:spPr>
            <a:ln>
              <a:solidFill>
                <a:schemeClr val="accent5">
                  <a:lumMod val="75000"/>
                </a:schemeClr>
              </a:solidFill>
            </a:ln>
          </c:spPr>
          <c:marker>
            <c:spPr>
              <a:solidFill>
                <a:schemeClr val="accent5">
                  <a:lumMod val="75000"/>
                </a:schemeClr>
              </a:solidFill>
              <a:ln>
                <a:solidFill>
                  <a:schemeClr val="accent5">
                    <a:lumMod val="75000"/>
                  </a:schemeClr>
                </a:solidFill>
              </a:ln>
              <a:scene3d>
                <a:camera prst="orthographicFront"/>
                <a:lightRig rig="threePt" dir="t"/>
              </a:scene3d>
              <a:sp3d>
                <a:bevelT/>
              </a:sp3d>
            </c:spPr>
          </c:marker>
          <c:cat>
            <c:strRef>
              <c:f>Sheet1!$A$2:$A$6</c:f>
              <c:strCache>
                <c:ptCount val="4"/>
                <c:pt idx="0">
                  <c:v>Category 1</c:v>
                </c:pt>
                <c:pt idx="1">
                  <c:v>Category 2</c:v>
                </c:pt>
                <c:pt idx="2">
                  <c:v>Category 3</c:v>
                </c:pt>
                <c:pt idx="3">
                  <c:v>Category 4</c:v>
                </c:pt>
              </c:strCache>
            </c:strRef>
          </c:cat>
          <c:val>
            <c:numRef>
              <c:f>Sheet1!$C$2:$C$6</c:f>
              <c:numCache>
                <c:formatCode>General</c:formatCode>
                <c:ptCount val="5"/>
                <c:pt idx="0">
                  <c:v>2.4</c:v>
                </c:pt>
                <c:pt idx="1">
                  <c:v>4.4000000000000004</c:v>
                </c:pt>
                <c:pt idx="2">
                  <c:v>1.8</c:v>
                </c:pt>
                <c:pt idx="3">
                  <c:v>2.8</c:v>
                </c:pt>
              </c:numCache>
            </c:numRef>
          </c:val>
          <c:smooth val="0"/>
          <c:extLst xmlns:c16r2="http://schemas.microsoft.com/office/drawing/2015/06/chart">
            <c:ext xmlns:c16="http://schemas.microsoft.com/office/drawing/2014/chart" uri="{C3380CC4-5D6E-409C-BE32-E72D297353CC}">
              <c16:uniqueId val="{00000001-C823-48AB-81CF-9B6B315D53C8}"/>
            </c:ext>
          </c:extLst>
        </c:ser>
        <c:ser>
          <c:idx val="2"/>
          <c:order val="2"/>
          <c:tx>
            <c:strRef>
              <c:f>Sheet1!$D$1</c:f>
              <c:strCache>
                <c:ptCount val="1"/>
                <c:pt idx="0">
                  <c:v>Series 3</c:v>
                </c:pt>
              </c:strCache>
            </c:strRef>
          </c:tx>
          <c:spPr>
            <a:ln>
              <a:solidFill>
                <a:srgbClr val="7030A0"/>
              </a:solidFill>
            </a:ln>
          </c:spPr>
          <c:marker>
            <c:spPr>
              <a:solidFill>
                <a:srgbClr val="7030A0"/>
              </a:solidFill>
              <a:ln>
                <a:solidFill>
                  <a:srgbClr val="7030A0"/>
                </a:solidFill>
              </a:ln>
              <a:scene3d>
                <a:camera prst="orthographicFront"/>
                <a:lightRig rig="threePt" dir="t"/>
              </a:scene3d>
              <a:sp3d>
                <a:bevelT/>
              </a:sp3d>
            </c:spPr>
          </c:marker>
          <c:cat>
            <c:strRef>
              <c:f>Sheet1!$A$2:$A$6</c:f>
              <c:strCache>
                <c:ptCount val="4"/>
                <c:pt idx="0">
                  <c:v>Category 1</c:v>
                </c:pt>
                <c:pt idx="1">
                  <c:v>Category 2</c:v>
                </c:pt>
                <c:pt idx="2">
                  <c:v>Category 3</c:v>
                </c:pt>
                <c:pt idx="3">
                  <c:v>Category 4</c:v>
                </c:pt>
              </c:strCache>
            </c:strRef>
          </c:cat>
          <c:val>
            <c:numRef>
              <c:f>Sheet1!$D$2:$D$6</c:f>
              <c:numCache>
                <c:formatCode>General</c:formatCode>
                <c:ptCount val="5"/>
                <c:pt idx="0">
                  <c:v>2</c:v>
                </c:pt>
                <c:pt idx="1">
                  <c:v>2</c:v>
                </c:pt>
                <c:pt idx="2">
                  <c:v>3</c:v>
                </c:pt>
                <c:pt idx="3">
                  <c:v>5</c:v>
                </c:pt>
              </c:numCache>
            </c:numRef>
          </c:val>
          <c:smooth val="0"/>
          <c:extLst xmlns:c16r2="http://schemas.microsoft.com/office/drawing/2015/06/chart">
            <c:ext xmlns:c16="http://schemas.microsoft.com/office/drawing/2014/chart" uri="{C3380CC4-5D6E-409C-BE32-E72D297353CC}">
              <c16:uniqueId val="{00000002-C823-48AB-81CF-9B6B315D53C8}"/>
            </c:ext>
          </c:extLst>
        </c:ser>
        <c:ser>
          <c:idx val="3"/>
          <c:order val="3"/>
          <c:tx>
            <c:strRef>
              <c:f>Sheet1!$E$1</c:f>
              <c:strCache>
                <c:ptCount val="1"/>
                <c:pt idx="0">
                  <c:v>Series 4</c:v>
                </c:pt>
              </c:strCache>
            </c:strRef>
          </c:tx>
          <c:spPr>
            <a:ln>
              <a:solidFill>
                <a:srgbClr val="92D050"/>
              </a:solidFill>
            </a:ln>
          </c:spPr>
          <c:marker>
            <c:spPr>
              <a:ln>
                <a:solidFill>
                  <a:srgbClr val="92D050"/>
                </a:solidFill>
              </a:ln>
              <a:scene3d>
                <a:camera prst="orthographicFront"/>
                <a:lightRig rig="threePt" dir="t"/>
              </a:scene3d>
              <a:sp3d>
                <a:bevelT/>
              </a:sp3d>
            </c:spPr>
          </c:marker>
          <c:cat>
            <c:strRef>
              <c:f>Sheet1!$A$2:$A$6</c:f>
              <c:strCache>
                <c:ptCount val="4"/>
                <c:pt idx="0">
                  <c:v>Category 1</c:v>
                </c:pt>
                <c:pt idx="1">
                  <c:v>Category 2</c:v>
                </c:pt>
                <c:pt idx="2">
                  <c:v>Category 3</c:v>
                </c:pt>
                <c:pt idx="3">
                  <c:v>Category 4</c:v>
                </c:pt>
              </c:strCache>
            </c:strRef>
          </c:cat>
          <c:val>
            <c:numRef>
              <c:f>Sheet1!$E$2:$E$6</c:f>
              <c:numCache>
                <c:formatCode>General</c:formatCode>
                <c:ptCount val="5"/>
                <c:pt idx="0">
                  <c:v>4</c:v>
                </c:pt>
                <c:pt idx="1">
                  <c:v>2</c:v>
                </c:pt>
                <c:pt idx="2">
                  <c:v>4.2</c:v>
                </c:pt>
                <c:pt idx="3">
                  <c:v>1.4</c:v>
                </c:pt>
              </c:numCache>
            </c:numRef>
          </c:val>
          <c:smooth val="0"/>
          <c:extLst xmlns:c16r2="http://schemas.microsoft.com/office/drawing/2015/06/chart">
            <c:ext xmlns:c16="http://schemas.microsoft.com/office/drawing/2014/chart" uri="{C3380CC4-5D6E-409C-BE32-E72D297353CC}">
              <c16:uniqueId val="{00000003-C823-48AB-81CF-9B6B315D53C8}"/>
            </c:ext>
          </c:extLst>
        </c:ser>
        <c:ser>
          <c:idx val="4"/>
          <c:order val="4"/>
          <c:tx>
            <c:strRef>
              <c:f>Sheet1!$F$1</c:f>
              <c:strCache>
                <c:ptCount val="1"/>
                <c:pt idx="0">
                  <c:v>Series 5</c:v>
                </c:pt>
              </c:strCache>
            </c:strRef>
          </c:tx>
          <c:spPr>
            <a:ln>
              <a:solidFill>
                <a:srgbClr val="0070C0"/>
              </a:solidFill>
            </a:ln>
          </c:spPr>
          <c:marker>
            <c:spPr>
              <a:solidFill>
                <a:srgbClr val="0070C0"/>
              </a:solidFill>
              <a:ln>
                <a:solidFill>
                  <a:srgbClr val="0070C0"/>
                </a:solidFill>
              </a:ln>
            </c:spPr>
          </c:marker>
          <c:cat>
            <c:strRef>
              <c:f>Sheet1!$A$2:$A$6</c:f>
              <c:strCache>
                <c:ptCount val="4"/>
                <c:pt idx="0">
                  <c:v>Category 1</c:v>
                </c:pt>
                <c:pt idx="1">
                  <c:v>Category 2</c:v>
                </c:pt>
                <c:pt idx="2">
                  <c:v>Category 3</c:v>
                </c:pt>
                <c:pt idx="3">
                  <c:v>Category 4</c:v>
                </c:pt>
              </c:strCache>
            </c:strRef>
          </c:cat>
          <c:val>
            <c:numRef>
              <c:f>Sheet1!$F$2:$F$6</c:f>
              <c:numCache>
                <c:formatCode>General</c:formatCode>
                <c:ptCount val="5"/>
                <c:pt idx="0">
                  <c:v>5.8</c:v>
                </c:pt>
                <c:pt idx="1">
                  <c:v>3.8</c:v>
                </c:pt>
                <c:pt idx="2">
                  <c:v>3</c:v>
                </c:pt>
                <c:pt idx="3">
                  <c:v>2.9</c:v>
                </c:pt>
              </c:numCache>
            </c:numRef>
          </c:val>
          <c:smooth val="0"/>
          <c:extLst xmlns:c16r2="http://schemas.microsoft.com/office/drawing/2015/06/chart">
            <c:ext xmlns:c16="http://schemas.microsoft.com/office/drawing/2014/chart" uri="{C3380CC4-5D6E-409C-BE32-E72D297353CC}">
              <c16:uniqueId val="{00000004-C823-48AB-81CF-9B6B315D53C8}"/>
            </c:ext>
          </c:extLst>
        </c:ser>
        <c:ser>
          <c:idx val="5"/>
          <c:order val="5"/>
          <c:tx>
            <c:strRef>
              <c:f>Sheet1!$G$1</c:f>
              <c:strCache>
                <c:ptCount val="1"/>
                <c:pt idx="0">
                  <c:v>Series 6</c:v>
                </c:pt>
              </c:strCache>
            </c:strRef>
          </c:tx>
          <c:spPr>
            <a:ln>
              <a:solidFill>
                <a:schemeClr val="accent6">
                  <a:lumMod val="75000"/>
                </a:schemeClr>
              </a:solidFill>
            </a:ln>
          </c:spPr>
          <c:marker>
            <c:spPr>
              <a:solidFill>
                <a:schemeClr val="accent6">
                  <a:lumMod val="75000"/>
                </a:schemeClr>
              </a:solidFill>
              <a:ln>
                <a:solidFill>
                  <a:schemeClr val="accent6">
                    <a:lumMod val="75000"/>
                  </a:schemeClr>
                </a:solidFill>
              </a:ln>
              <a:scene3d>
                <a:camera prst="orthographicFront"/>
                <a:lightRig rig="threePt" dir="t"/>
              </a:scene3d>
              <a:sp3d>
                <a:bevelT/>
              </a:sp3d>
            </c:spPr>
          </c:marker>
          <c:cat>
            <c:strRef>
              <c:f>Sheet1!$A$2:$A$6</c:f>
              <c:strCache>
                <c:ptCount val="4"/>
                <c:pt idx="0">
                  <c:v>Category 1</c:v>
                </c:pt>
                <c:pt idx="1">
                  <c:v>Category 2</c:v>
                </c:pt>
                <c:pt idx="2">
                  <c:v>Category 3</c:v>
                </c:pt>
                <c:pt idx="3">
                  <c:v>Category 4</c:v>
                </c:pt>
              </c:strCache>
            </c:strRef>
          </c:cat>
          <c:val>
            <c:numRef>
              <c:f>Sheet1!$G$2:$G$6</c:f>
              <c:numCache>
                <c:formatCode>General</c:formatCode>
                <c:ptCount val="5"/>
                <c:pt idx="0">
                  <c:v>3</c:v>
                </c:pt>
                <c:pt idx="1">
                  <c:v>1</c:v>
                </c:pt>
                <c:pt idx="2">
                  <c:v>5</c:v>
                </c:pt>
                <c:pt idx="3">
                  <c:v>3</c:v>
                </c:pt>
              </c:numCache>
            </c:numRef>
          </c:val>
          <c:smooth val="0"/>
          <c:extLst xmlns:c16r2="http://schemas.microsoft.com/office/drawing/2015/06/chart">
            <c:ext xmlns:c16="http://schemas.microsoft.com/office/drawing/2014/chart" uri="{C3380CC4-5D6E-409C-BE32-E72D297353CC}">
              <c16:uniqueId val="{00000005-C823-48AB-81CF-9B6B315D53C8}"/>
            </c:ext>
          </c:extLst>
        </c:ser>
        <c:dLbls>
          <c:showLegendKey val="0"/>
          <c:showVal val="0"/>
          <c:showCatName val="0"/>
          <c:showSerName val="0"/>
          <c:showPercent val="0"/>
          <c:showBubbleSize val="0"/>
        </c:dLbls>
        <c:marker val="1"/>
        <c:smooth val="0"/>
        <c:axId val="498116096"/>
        <c:axId val="498118016"/>
      </c:lineChart>
      <c:catAx>
        <c:axId val="498116096"/>
        <c:scaling>
          <c:orientation val="minMax"/>
        </c:scaling>
        <c:delete val="0"/>
        <c:axPos val="b"/>
        <c:numFmt formatCode="General" sourceLinked="0"/>
        <c:majorTickMark val="out"/>
        <c:minorTickMark val="none"/>
        <c:tickLblPos val="nextTo"/>
        <c:crossAx val="498118016"/>
        <c:crosses val="autoZero"/>
        <c:auto val="1"/>
        <c:lblAlgn val="ctr"/>
        <c:lblOffset val="100"/>
        <c:noMultiLvlLbl val="0"/>
      </c:catAx>
      <c:valAx>
        <c:axId val="498118016"/>
        <c:scaling>
          <c:orientation val="minMax"/>
        </c:scaling>
        <c:delete val="0"/>
        <c:axPos val="l"/>
        <c:majorGridlines/>
        <c:numFmt formatCode="General" sourceLinked="1"/>
        <c:majorTickMark val="out"/>
        <c:minorTickMark val="none"/>
        <c:tickLblPos val="nextTo"/>
        <c:crossAx val="498116096"/>
        <c:crosses val="autoZero"/>
        <c:crossBetween val="between"/>
      </c:valAx>
    </c:plotArea>
    <c:legend>
      <c:legendPos val="r"/>
      <c:layout/>
      <c:overlay val="0"/>
    </c:legend>
    <c:plotVisOnly val="1"/>
    <c:dispBlanksAs val="gap"/>
    <c:showDLblsOverMax val="0"/>
  </c:chart>
  <c:spPr>
    <a:noFill/>
    <a:ln>
      <a:noFill/>
    </a:ln>
  </c:spPr>
  <c:txPr>
    <a:bodyPr/>
    <a:lstStyle/>
    <a:p>
      <a:pPr>
        <a:defRPr sz="1800">
          <a:solidFill>
            <a:schemeClr val="tx1">
              <a:lumMod val="65000"/>
              <a:lumOff val="35000"/>
            </a:schemeClr>
          </a:solidFill>
        </a:defRPr>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6285233"/>
            <a:ext cx="37307520" cy="13370560"/>
          </a:xfrm>
        </p:spPr>
        <p:txBody>
          <a:bodyPr anchor="b"/>
          <a:lstStyle>
            <a:lvl1pPr algn="ctr">
              <a:defRPr sz="28800"/>
            </a:lvl1pPr>
          </a:lstStyle>
          <a:p>
            <a:r>
              <a:rPr lang="en-US"/>
              <a:t>Click to edit Master title style</a:t>
            </a:r>
            <a:endParaRPr lang="en-US" dirty="0"/>
          </a:p>
        </p:txBody>
      </p:sp>
      <p:sp>
        <p:nvSpPr>
          <p:cNvPr id="3" name="Subtitle 2"/>
          <p:cNvSpPr>
            <a:spLocks noGrp="1"/>
          </p:cNvSpPr>
          <p:nvPr>
            <p:ph type="subTitle" idx="1"/>
          </p:nvPr>
        </p:nvSpPr>
        <p:spPr>
          <a:xfrm>
            <a:off x="5486400" y="20171413"/>
            <a:ext cx="32918400" cy="9272267"/>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4E049F4-3C73-4F9F-BA87-91321CCBEBDC}"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61CB97-3FF8-41E1-B015-22B38A758420}" type="slidenum">
              <a:rPr lang="en-US" smtClean="0"/>
              <a:t>‹#›</a:t>
            </a:fld>
            <a:endParaRPr lang="en-US"/>
          </a:p>
        </p:txBody>
      </p:sp>
    </p:spTree>
    <p:extLst>
      <p:ext uri="{BB962C8B-B14F-4D97-AF65-F5344CB8AC3E}">
        <p14:creationId xmlns:p14="http://schemas.microsoft.com/office/powerpoint/2010/main" val="1005875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E049F4-3C73-4F9F-BA87-91321CCBEBDC}"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61CB97-3FF8-41E1-B015-22B38A758420}" type="slidenum">
              <a:rPr lang="en-US" smtClean="0"/>
              <a:t>‹#›</a:t>
            </a:fld>
            <a:endParaRPr lang="en-US"/>
          </a:p>
        </p:txBody>
      </p:sp>
    </p:spTree>
    <p:extLst>
      <p:ext uri="{BB962C8B-B14F-4D97-AF65-F5344CB8AC3E}">
        <p14:creationId xmlns:p14="http://schemas.microsoft.com/office/powerpoint/2010/main" val="316962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2044700"/>
            <a:ext cx="9464040" cy="3254629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2044700"/>
            <a:ext cx="27843480" cy="3254629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E049F4-3C73-4F9F-BA87-91321CCBEBDC}"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61CB97-3FF8-41E1-B015-22B38A758420}" type="slidenum">
              <a:rPr lang="en-US" smtClean="0"/>
              <a:t>‹#›</a:t>
            </a:fld>
            <a:endParaRPr lang="en-US"/>
          </a:p>
        </p:txBody>
      </p:sp>
    </p:spTree>
    <p:extLst>
      <p:ext uri="{BB962C8B-B14F-4D97-AF65-F5344CB8AC3E}">
        <p14:creationId xmlns:p14="http://schemas.microsoft.com/office/powerpoint/2010/main" val="1768386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E049F4-3C73-4F9F-BA87-91321CCBEBDC}"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61CB97-3FF8-41E1-B015-22B38A758420}" type="slidenum">
              <a:rPr lang="en-US" smtClean="0"/>
              <a:t>‹#›</a:t>
            </a:fld>
            <a:endParaRPr lang="en-US"/>
          </a:p>
        </p:txBody>
      </p:sp>
    </p:spTree>
    <p:extLst>
      <p:ext uri="{BB962C8B-B14F-4D97-AF65-F5344CB8AC3E}">
        <p14:creationId xmlns:p14="http://schemas.microsoft.com/office/powerpoint/2010/main" val="787853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9574541"/>
            <a:ext cx="37856160" cy="15975327"/>
          </a:xfrm>
        </p:spPr>
        <p:txBody>
          <a:bodyPr anchor="b"/>
          <a:lstStyle>
            <a:lvl1pPr>
              <a:defRPr sz="28800"/>
            </a:lvl1pPr>
          </a:lstStyle>
          <a:p>
            <a:r>
              <a:rPr lang="en-US"/>
              <a:t>Click to edit Master title style</a:t>
            </a:r>
            <a:endParaRPr lang="en-US" dirty="0"/>
          </a:p>
        </p:txBody>
      </p:sp>
      <p:sp>
        <p:nvSpPr>
          <p:cNvPr id="3" name="Text Placeholder 2"/>
          <p:cNvSpPr>
            <a:spLocks noGrp="1"/>
          </p:cNvSpPr>
          <p:nvPr>
            <p:ph type="body" idx="1"/>
          </p:nvPr>
        </p:nvSpPr>
        <p:spPr>
          <a:xfrm>
            <a:off x="2994662" y="25701001"/>
            <a:ext cx="37856160" cy="8401047"/>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4E049F4-3C73-4F9F-BA87-91321CCBEBDC}"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61CB97-3FF8-41E1-B015-22B38A758420}" type="slidenum">
              <a:rPr lang="en-US" smtClean="0"/>
              <a:t>‹#›</a:t>
            </a:fld>
            <a:endParaRPr lang="en-US"/>
          </a:p>
        </p:txBody>
      </p:sp>
    </p:spTree>
    <p:extLst>
      <p:ext uri="{BB962C8B-B14F-4D97-AF65-F5344CB8AC3E}">
        <p14:creationId xmlns:p14="http://schemas.microsoft.com/office/powerpoint/2010/main" val="2240754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10223500"/>
            <a:ext cx="18653760" cy="2436749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10223500"/>
            <a:ext cx="18653760" cy="2436749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4E049F4-3C73-4F9F-BA87-91321CCBEBDC}"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61CB97-3FF8-41E1-B015-22B38A758420}" type="slidenum">
              <a:rPr lang="en-US" smtClean="0"/>
              <a:t>‹#›</a:t>
            </a:fld>
            <a:endParaRPr lang="en-US"/>
          </a:p>
        </p:txBody>
      </p:sp>
    </p:spTree>
    <p:extLst>
      <p:ext uri="{BB962C8B-B14F-4D97-AF65-F5344CB8AC3E}">
        <p14:creationId xmlns:p14="http://schemas.microsoft.com/office/powerpoint/2010/main" val="326733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044708"/>
            <a:ext cx="37856160" cy="7423153"/>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9414513"/>
            <a:ext cx="18568032" cy="4613907"/>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Edit Master text styles</a:t>
            </a:r>
          </a:p>
        </p:txBody>
      </p:sp>
      <p:sp>
        <p:nvSpPr>
          <p:cNvPr id="4" name="Content Placeholder 3"/>
          <p:cNvSpPr>
            <a:spLocks noGrp="1"/>
          </p:cNvSpPr>
          <p:nvPr>
            <p:ph sz="half" idx="2"/>
          </p:nvPr>
        </p:nvSpPr>
        <p:spPr>
          <a:xfrm>
            <a:off x="3023242" y="14028420"/>
            <a:ext cx="18568032" cy="2063369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2" y="9414513"/>
            <a:ext cx="18659477" cy="4613907"/>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Edit Master text styles</a:t>
            </a:r>
          </a:p>
        </p:txBody>
      </p:sp>
      <p:sp>
        <p:nvSpPr>
          <p:cNvPr id="6" name="Content Placeholder 5"/>
          <p:cNvSpPr>
            <a:spLocks noGrp="1"/>
          </p:cNvSpPr>
          <p:nvPr>
            <p:ph sz="quarter" idx="4"/>
          </p:nvPr>
        </p:nvSpPr>
        <p:spPr>
          <a:xfrm>
            <a:off x="22219922" y="14028420"/>
            <a:ext cx="18659477" cy="2063369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4E049F4-3C73-4F9F-BA87-91321CCBEBDC}" type="datetimeFigureOut">
              <a:rPr lang="en-US" smtClean="0"/>
              <a:t>10/5/2016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61CB97-3FF8-41E1-B015-22B38A758420}" type="slidenum">
              <a:rPr lang="en-US" smtClean="0"/>
              <a:t>‹#›</a:t>
            </a:fld>
            <a:endParaRPr lang="en-US"/>
          </a:p>
        </p:txBody>
      </p:sp>
    </p:spTree>
    <p:extLst>
      <p:ext uri="{BB962C8B-B14F-4D97-AF65-F5344CB8AC3E}">
        <p14:creationId xmlns:p14="http://schemas.microsoft.com/office/powerpoint/2010/main" val="1078734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4E049F4-3C73-4F9F-BA87-91321CCBEBDC}" type="datetimeFigureOut">
              <a:rPr lang="en-US" smtClean="0"/>
              <a:t>10/5/2016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61CB97-3FF8-41E1-B015-22B38A758420}" type="slidenum">
              <a:rPr lang="en-US" smtClean="0"/>
              <a:t>‹#›</a:t>
            </a:fld>
            <a:endParaRPr lang="en-US"/>
          </a:p>
        </p:txBody>
      </p:sp>
    </p:spTree>
    <p:extLst>
      <p:ext uri="{BB962C8B-B14F-4D97-AF65-F5344CB8AC3E}">
        <p14:creationId xmlns:p14="http://schemas.microsoft.com/office/powerpoint/2010/main" val="1340388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E049F4-3C73-4F9F-BA87-91321CCBEBDC}" type="datetimeFigureOut">
              <a:rPr lang="en-US" smtClean="0"/>
              <a:t>10/5/2016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61CB97-3FF8-41E1-B015-22B38A758420}" type="slidenum">
              <a:rPr lang="en-US" smtClean="0"/>
              <a:t>‹#›</a:t>
            </a:fld>
            <a:endParaRPr lang="en-US"/>
          </a:p>
        </p:txBody>
      </p:sp>
    </p:spTree>
    <p:extLst>
      <p:ext uri="{BB962C8B-B14F-4D97-AF65-F5344CB8AC3E}">
        <p14:creationId xmlns:p14="http://schemas.microsoft.com/office/powerpoint/2010/main" val="610204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560320"/>
            <a:ext cx="14156054" cy="8961120"/>
          </a:xfr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18659477" y="5529588"/>
            <a:ext cx="22219920" cy="272923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11521440"/>
            <a:ext cx="14156054" cy="21344893"/>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Edit Master text styles</a:t>
            </a:r>
          </a:p>
        </p:txBody>
      </p:sp>
      <p:sp>
        <p:nvSpPr>
          <p:cNvPr id="5" name="Date Placeholder 4"/>
          <p:cNvSpPr>
            <a:spLocks noGrp="1"/>
          </p:cNvSpPr>
          <p:nvPr>
            <p:ph type="dt" sz="half" idx="10"/>
          </p:nvPr>
        </p:nvSpPr>
        <p:spPr/>
        <p:txBody>
          <a:bodyPr/>
          <a:lstStyle/>
          <a:p>
            <a:fld id="{A4E049F4-3C73-4F9F-BA87-91321CCBEBDC}"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61CB97-3FF8-41E1-B015-22B38A758420}" type="slidenum">
              <a:rPr lang="en-US" smtClean="0"/>
              <a:t>‹#›</a:t>
            </a:fld>
            <a:endParaRPr lang="en-US"/>
          </a:p>
        </p:txBody>
      </p:sp>
    </p:spTree>
    <p:extLst>
      <p:ext uri="{BB962C8B-B14F-4D97-AF65-F5344CB8AC3E}">
        <p14:creationId xmlns:p14="http://schemas.microsoft.com/office/powerpoint/2010/main" val="5518084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560320"/>
            <a:ext cx="14156054" cy="8961120"/>
          </a:xfr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5529588"/>
            <a:ext cx="22219920" cy="272923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3023237" y="11521440"/>
            <a:ext cx="14156054" cy="21344893"/>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Edit Master text styles</a:t>
            </a:r>
          </a:p>
        </p:txBody>
      </p:sp>
      <p:sp>
        <p:nvSpPr>
          <p:cNvPr id="5" name="Date Placeholder 4"/>
          <p:cNvSpPr>
            <a:spLocks noGrp="1"/>
          </p:cNvSpPr>
          <p:nvPr>
            <p:ph type="dt" sz="half" idx="10"/>
          </p:nvPr>
        </p:nvSpPr>
        <p:spPr/>
        <p:txBody>
          <a:bodyPr/>
          <a:lstStyle/>
          <a:p>
            <a:fld id="{A4E049F4-3C73-4F9F-BA87-91321CCBEBDC}"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61CB97-3FF8-41E1-B015-22B38A758420}" type="slidenum">
              <a:rPr lang="en-US" smtClean="0"/>
              <a:t>‹#›</a:t>
            </a:fld>
            <a:endParaRPr lang="en-US"/>
          </a:p>
        </p:txBody>
      </p:sp>
    </p:spTree>
    <p:extLst>
      <p:ext uri="{BB962C8B-B14F-4D97-AF65-F5344CB8AC3E}">
        <p14:creationId xmlns:p14="http://schemas.microsoft.com/office/powerpoint/2010/main" val="3152162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2044708"/>
            <a:ext cx="37856160" cy="742315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10223500"/>
            <a:ext cx="37856160" cy="2436749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35595568"/>
            <a:ext cx="9875520" cy="2044700"/>
          </a:xfrm>
          <a:prstGeom prst="rect">
            <a:avLst/>
          </a:prstGeom>
        </p:spPr>
        <p:txBody>
          <a:bodyPr vert="horz" lIns="91440" tIns="45720" rIns="91440" bIns="45720" rtlCol="0" anchor="ctr"/>
          <a:lstStyle>
            <a:lvl1pPr algn="l">
              <a:defRPr sz="5760">
                <a:solidFill>
                  <a:schemeClr val="tx1">
                    <a:tint val="75000"/>
                  </a:schemeClr>
                </a:solidFill>
              </a:defRPr>
            </a:lvl1pPr>
          </a:lstStyle>
          <a:p>
            <a:fld id="{A4E049F4-3C73-4F9F-BA87-91321CCBEBDC}" type="datetimeFigureOut">
              <a:rPr lang="en-US" smtClean="0"/>
              <a:t>10/5/2016</a:t>
            </a:fld>
            <a:endParaRPr lang="en-US"/>
          </a:p>
        </p:txBody>
      </p:sp>
      <p:sp>
        <p:nvSpPr>
          <p:cNvPr id="5" name="Footer Placeholder 4"/>
          <p:cNvSpPr>
            <a:spLocks noGrp="1"/>
          </p:cNvSpPr>
          <p:nvPr>
            <p:ph type="ftr" sz="quarter" idx="3"/>
          </p:nvPr>
        </p:nvSpPr>
        <p:spPr>
          <a:xfrm>
            <a:off x="14538960" y="35595568"/>
            <a:ext cx="14813280" cy="20447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5595568"/>
            <a:ext cx="9875520" cy="2044700"/>
          </a:xfrm>
          <a:prstGeom prst="rect">
            <a:avLst/>
          </a:prstGeom>
        </p:spPr>
        <p:txBody>
          <a:bodyPr vert="horz" lIns="91440" tIns="45720" rIns="91440" bIns="45720" rtlCol="0" anchor="ctr"/>
          <a:lstStyle>
            <a:lvl1pPr algn="r">
              <a:defRPr sz="5760">
                <a:solidFill>
                  <a:schemeClr val="tx1">
                    <a:tint val="75000"/>
                  </a:schemeClr>
                </a:solidFill>
              </a:defRPr>
            </a:lvl1pPr>
          </a:lstStyle>
          <a:p>
            <a:fld id="{A061CB97-3FF8-41E1-B015-22B38A758420}" type="slidenum">
              <a:rPr lang="en-US" smtClean="0"/>
              <a:t>‹#›</a:t>
            </a:fld>
            <a:endParaRPr lang="en-US"/>
          </a:p>
        </p:txBody>
      </p:sp>
    </p:spTree>
    <p:extLst>
      <p:ext uri="{BB962C8B-B14F-4D97-AF65-F5344CB8AC3E}">
        <p14:creationId xmlns:p14="http://schemas.microsoft.com/office/powerpoint/2010/main" val="292514853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3.wmf"/><Relationship Id="rId5" Type="http://schemas.openxmlformats.org/officeDocument/2006/relationships/chart" Target="../charts/char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Q:\Customer Images\RUimage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3891200" cy="38404800"/>
          </a:xfrm>
          <a:prstGeom prst="rect">
            <a:avLst/>
          </a:prstGeom>
          <a:noFill/>
          <a:extLst>
            <a:ext uri="{909E8E84-426E-40DD-AFC4-6F175D3DCCD1}">
              <a14:hiddenFill xmlns:a14="http://schemas.microsoft.com/office/drawing/2010/main">
                <a:solidFill>
                  <a:srgbClr val="FFFFFF"/>
                </a:solidFill>
              </a14:hiddenFill>
            </a:ext>
          </a:extLst>
        </p:spPr>
      </p:pic>
      <p:sp>
        <p:nvSpPr>
          <p:cNvPr id="3" name="Subtitle 2"/>
          <p:cNvSpPr>
            <a:spLocks noGrp="1"/>
          </p:cNvSpPr>
          <p:nvPr>
            <p:ph type="subTitle" idx="1"/>
          </p:nvPr>
        </p:nvSpPr>
        <p:spPr/>
        <p:txBody>
          <a:bodyPr/>
          <a:lstStyle/>
          <a:p>
            <a:endParaRPr lang="en-US"/>
          </a:p>
        </p:txBody>
      </p:sp>
      <p:sp>
        <p:nvSpPr>
          <p:cNvPr id="5" name="Rounded Rectangle 7"/>
          <p:cNvSpPr/>
          <p:nvPr/>
        </p:nvSpPr>
        <p:spPr>
          <a:xfrm>
            <a:off x="651985" y="5776375"/>
            <a:ext cx="13476970" cy="29500214"/>
          </a:xfrm>
          <a:prstGeom prst="roundRect">
            <a:avLst>
              <a:gd name="adj" fmla="val 7365"/>
            </a:avLst>
          </a:prstGeom>
          <a:solidFill>
            <a:srgbClr val="FFFFFF">
              <a:alpha val="80000"/>
            </a:srgb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defPPr>
              <a:defRPr lang="en-US"/>
            </a:defPPr>
            <a:lvl1pPr marL="0" algn="l" defTabSz="4389120" rtl="0" eaLnBrk="1" latinLnBrk="0" hangingPunct="1">
              <a:defRPr sz="8600" kern="1200">
                <a:solidFill>
                  <a:schemeClr val="lt1"/>
                </a:solidFill>
                <a:latin typeface="+mn-lt"/>
                <a:ea typeface="+mn-ea"/>
                <a:cs typeface="+mn-cs"/>
              </a:defRPr>
            </a:lvl1pPr>
            <a:lvl2pPr marL="2194560" algn="l" defTabSz="4389120" rtl="0" eaLnBrk="1" latinLnBrk="0" hangingPunct="1">
              <a:defRPr sz="8600" kern="1200">
                <a:solidFill>
                  <a:schemeClr val="lt1"/>
                </a:solidFill>
                <a:latin typeface="+mn-lt"/>
                <a:ea typeface="+mn-ea"/>
                <a:cs typeface="+mn-cs"/>
              </a:defRPr>
            </a:lvl2pPr>
            <a:lvl3pPr marL="4389120" algn="l" defTabSz="4389120" rtl="0" eaLnBrk="1" latinLnBrk="0" hangingPunct="1">
              <a:defRPr sz="8600" kern="1200">
                <a:solidFill>
                  <a:schemeClr val="lt1"/>
                </a:solidFill>
                <a:latin typeface="+mn-lt"/>
                <a:ea typeface="+mn-ea"/>
                <a:cs typeface="+mn-cs"/>
              </a:defRPr>
            </a:lvl3pPr>
            <a:lvl4pPr marL="6583680" algn="l" defTabSz="4389120" rtl="0" eaLnBrk="1" latinLnBrk="0" hangingPunct="1">
              <a:defRPr sz="8600" kern="1200">
                <a:solidFill>
                  <a:schemeClr val="lt1"/>
                </a:solidFill>
                <a:latin typeface="+mn-lt"/>
                <a:ea typeface="+mn-ea"/>
                <a:cs typeface="+mn-cs"/>
              </a:defRPr>
            </a:lvl4pPr>
            <a:lvl5pPr marL="8778240" algn="l" defTabSz="4389120" rtl="0" eaLnBrk="1" latinLnBrk="0" hangingPunct="1">
              <a:defRPr sz="8600" kern="1200">
                <a:solidFill>
                  <a:schemeClr val="lt1"/>
                </a:solidFill>
                <a:latin typeface="+mn-lt"/>
                <a:ea typeface="+mn-ea"/>
                <a:cs typeface="+mn-cs"/>
              </a:defRPr>
            </a:lvl5pPr>
            <a:lvl6pPr marL="10972800" algn="l" defTabSz="4389120" rtl="0" eaLnBrk="1" latinLnBrk="0" hangingPunct="1">
              <a:defRPr sz="8600" kern="1200">
                <a:solidFill>
                  <a:schemeClr val="lt1"/>
                </a:solidFill>
                <a:latin typeface="+mn-lt"/>
                <a:ea typeface="+mn-ea"/>
                <a:cs typeface="+mn-cs"/>
              </a:defRPr>
            </a:lvl6pPr>
            <a:lvl7pPr marL="13167360" algn="l" defTabSz="4389120" rtl="0" eaLnBrk="1" latinLnBrk="0" hangingPunct="1">
              <a:defRPr sz="8600" kern="1200">
                <a:solidFill>
                  <a:schemeClr val="lt1"/>
                </a:solidFill>
                <a:latin typeface="+mn-lt"/>
                <a:ea typeface="+mn-ea"/>
                <a:cs typeface="+mn-cs"/>
              </a:defRPr>
            </a:lvl7pPr>
            <a:lvl8pPr marL="15361920" algn="l" defTabSz="4389120" rtl="0" eaLnBrk="1" latinLnBrk="0" hangingPunct="1">
              <a:defRPr sz="8600" kern="1200">
                <a:solidFill>
                  <a:schemeClr val="lt1"/>
                </a:solidFill>
                <a:latin typeface="+mn-lt"/>
                <a:ea typeface="+mn-ea"/>
                <a:cs typeface="+mn-cs"/>
              </a:defRPr>
            </a:lvl8pPr>
            <a:lvl9pPr marL="17556480" algn="l" defTabSz="4389120" rtl="0" eaLnBrk="1" latinLnBrk="0" hangingPunct="1">
              <a:defRPr sz="8600" kern="1200">
                <a:solidFill>
                  <a:schemeClr val="lt1"/>
                </a:solidFill>
                <a:latin typeface="+mn-lt"/>
                <a:ea typeface="+mn-ea"/>
                <a:cs typeface="+mn-cs"/>
              </a:defRPr>
            </a:lvl9pPr>
          </a:lstStyle>
          <a:p>
            <a:pPr algn="ctr"/>
            <a:endParaRPr lang="en-US" sz="5734"/>
          </a:p>
        </p:txBody>
      </p:sp>
      <p:sp>
        <p:nvSpPr>
          <p:cNvPr id="12" name="TextBox 17"/>
          <p:cNvSpPr txBox="1"/>
          <p:nvPr/>
        </p:nvSpPr>
        <p:spPr>
          <a:xfrm>
            <a:off x="753359" y="6425836"/>
            <a:ext cx="13237493" cy="6740307"/>
          </a:xfrm>
          <a:prstGeom prst="rect">
            <a:avLst/>
          </a:prstGeom>
          <a:noFill/>
        </p:spPr>
        <p:txBody>
          <a:bodyPr wrap="square" rtlCol="0">
            <a:spAutoFit/>
          </a:bodyPr>
          <a:ls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a:lstStyle>
          <a:p>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2400" dirty="0">
                <a:cs typeface="Arial" pitchFamily="34" charset="0"/>
              </a:rPr>
              <a:t>Your text would go here. List your information on these lines. Your text would go here</a:t>
            </a:r>
          </a:p>
          <a:p>
            <a:endParaRPr lang="en-US" sz="2400" dirty="0">
              <a:cs typeface="Arial" pitchFamily="34" charset="0"/>
            </a:endParaRPr>
          </a:p>
          <a:p>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endParaRPr lang="en-US" sz="2400" dirty="0">
              <a:cs typeface="Arial" pitchFamily="34" charset="0"/>
            </a:endParaRPr>
          </a:p>
          <a:p>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endParaRPr lang="en-US" sz="2400" dirty="0">
              <a:cs typeface="Arial" pitchFamily="34" charset="0"/>
            </a:endParaRPr>
          </a:p>
        </p:txBody>
      </p:sp>
      <p:sp>
        <p:nvSpPr>
          <p:cNvPr id="13" name="TextBox 18"/>
          <p:cNvSpPr txBox="1"/>
          <p:nvPr/>
        </p:nvSpPr>
        <p:spPr>
          <a:xfrm>
            <a:off x="745596" y="16769395"/>
            <a:ext cx="13245256" cy="14865608"/>
          </a:xfrm>
          <a:prstGeom prst="rect">
            <a:avLst/>
          </a:prstGeom>
          <a:noFill/>
        </p:spPr>
        <p:txBody>
          <a:bodyPr wrap="square" rtlCol="0">
            <a:spAutoFit/>
          </a:bodyPr>
          <a:ls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a:lstStyle>
          <a:p>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endParaRPr lang="en-US" sz="2400" dirty="0">
              <a:cs typeface="Arial" pitchFamily="34" charset="0"/>
            </a:endParaRPr>
          </a:p>
          <a:p>
            <a:r>
              <a:rPr lang="en-US" sz="2400" dirty="0">
                <a:cs typeface="Arial" pitchFamily="34" charset="0"/>
              </a:rPr>
              <a:t>Your text would go here. List your information on these lines. Your text would go here. List your information on these lines. </a:t>
            </a:r>
          </a:p>
          <a:p>
            <a:endParaRPr lang="en-US" sz="2400" dirty="0">
              <a:cs typeface="Arial" pitchFamily="34" charset="0"/>
            </a:endParaRPr>
          </a:p>
          <a:p>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2400" dirty="0">
                <a:cs typeface="Arial" pitchFamily="34" charset="0"/>
              </a:rPr>
              <a:t>Your text would go here. List your information on these lines. Your text would go here</a:t>
            </a:r>
          </a:p>
          <a:p>
            <a:endParaRPr lang="en-US" sz="2400" dirty="0">
              <a:cs typeface="Arial" pitchFamily="34" charset="0"/>
            </a:endParaRPr>
          </a:p>
          <a:p>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endParaRPr lang="en-US" sz="2400" dirty="0">
              <a:cs typeface="Arial" pitchFamily="34" charset="0"/>
            </a:endParaRPr>
          </a:p>
          <a:p>
            <a:r>
              <a:rPr lang="en-US" sz="2400" dirty="0">
                <a:cs typeface="Arial" pitchFamily="34" charset="0"/>
              </a:rPr>
              <a:t>Your text would go here. List your information on these lines. Your text would go here. List your information on these lines. </a:t>
            </a:r>
          </a:p>
          <a:p>
            <a:endParaRPr lang="en-US" sz="2400" dirty="0">
              <a:cs typeface="Arial" pitchFamily="34" charset="0"/>
            </a:endParaRPr>
          </a:p>
          <a:p>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2400" dirty="0">
                <a:cs typeface="Arial" pitchFamily="34" charset="0"/>
              </a:rPr>
              <a:t>Your text would go here. List your information on these lines. Your text would go here</a:t>
            </a:r>
          </a:p>
          <a:p>
            <a:endParaRPr lang="en-US" sz="2400" dirty="0">
              <a:cs typeface="Arial" pitchFamily="34" charset="0"/>
            </a:endParaRPr>
          </a:p>
          <a:p>
            <a:endParaRPr lang="en-US" sz="2400" dirty="0">
              <a:cs typeface="Arial" pitchFamily="34" charset="0"/>
            </a:endParaRPr>
          </a:p>
          <a:p>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endParaRPr lang="en-US" sz="2400" dirty="0">
              <a:cs typeface="Arial" pitchFamily="34" charset="0"/>
            </a:endParaRPr>
          </a:p>
          <a:p>
            <a:r>
              <a:rPr lang="en-US" sz="2400" dirty="0">
                <a:cs typeface="Arial" pitchFamily="34" charset="0"/>
              </a:rPr>
              <a:t>Your text would go here. List your information on these lines. Your text would go here. List your information on these lines. </a:t>
            </a:r>
          </a:p>
          <a:p>
            <a:endParaRPr lang="en-US" sz="2400" dirty="0">
              <a:cs typeface="Arial" pitchFamily="34" charset="0"/>
            </a:endParaRPr>
          </a:p>
          <a:p>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2400" dirty="0">
                <a:cs typeface="Arial" pitchFamily="34" charset="0"/>
              </a:rPr>
              <a:t>Your text would go here. List your information on these lines. Your text would go here</a:t>
            </a:r>
          </a:p>
          <a:p>
            <a:endParaRPr lang="en-US" sz="2400" dirty="0">
              <a:cs typeface="Arial" pitchFamily="34" charset="0"/>
            </a:endParaRPr>
          </a:p>
        </p:txBody>
      </p:sp>
      <p:sp>
        <p:nvSpPr>
          <p:cNvPr id="28" name="TextBox 34"/>
          <p:cNvSpPr txBox="1"/>
          <p:nvPr/>
        </p:nvSpPr>
        <p:spPr>
          <a:xfrm>
            <a:off x="550787" y="5650407"/>
            <a:ext cx="13778016" cy="556252"/>
          </a:xfrm>
          <a:prstGeom prst="roundRect">
            <a:avLst/>
          </a:prstGeom>
          <a:solidFill>
            <a:srgbClr val="A9E1D2"/>
          </a:solidFill>
          <a:ln>
            <a:noFill/>
          </a:ln>
        </p:spPr>
        <p:txBody>
          <a:bodyPr wrap="square" rtlCol="0">
            <a:spAutoFit/>
          </a:bodyPr>
          <a:ls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a:lstStyle>
          <a:p>
            <a:pPr algn="ctr"/>
            <a:r>
              <a:rPr lang="en-US" sz="2667" dirty="0">
                <a:latin typeface="Arial Black" pitchFamily="34" charset="0"/>
              </a:rPr>
              <a:t>Abstract</a:t>
            </a:r>
          </a:p>
        </p:txBody>
      </p:sp>
      <p:sp>
        <p:nvSpPr>
          <p:cNvPr id="29" name="TextBox 35"/>
          <p:cNvSpPr txBox="1"/>
          <p:nvPr/>
        </p:nvSpPr>
        <p:spPr>
          <a:xfrm>
            <a:off x="549936" y="15960666"/>
            <a:ext cx="13778016" cy="556252"/>
          </a:xfrm>
          <a:prstGeom prst="roundRect">
            <a:avLst/>
          </a:prstGeom>
          <a:solidFill>
            <a:srgbClr val="A9E1D2"/>
          </a:solidFill>
          <a:ln>
            <a:noFill/>
          </a:ln>
        </p:spPr>
        <p:txBody>
          <a:bodyPr wrap="square" rtlCol="0">
            <a:spAutoFit/>
          </a:bodyPr>
          <a:ls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a:lstStyle>
          <a:p>
            <a:pPr algn="ctr"/>
            <a:r>
              <a:rPr lang="en-US" sz="2667" dirty="0">
                <a:latin typeface="Arial Black" pitchFamily="34" charset="0"/>
              </a:rPr>
              <a:t>Introduction</a:t>
            </a:r>
          </a:p>
        </p:txBody>
      </p:sp>
      <p:pic>
        <p:nvPicPr>
          <p:cNvPr id="34" name="Picture 3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134942" y="836442"/>
            <a:ext cx="10172297" cy="3029731"/>
          </a:xfrm>
          <a:prstGeom prst="rect">
            <a:avLst/>
          </a:prstGeom>
        </p:spPr>
      </p:pic>
      <p:sp>
        <p:nvSpPr>
          <p:cNvPr id="35" name="TextBox 42"/>
          <p:cNvSpPr txBox="1"/>
          <p:nvPr/>
        </p:nvSpPr>
        <p:spPr>
          <a:xfrm>
            <a:off x="2356403" y="547979"/>
            <a:ext cx="31909534" cy="2246769"/>
          </a:xfrm>
          <a:prstGeom prst="rect">
            <a:avLst/>
          </a:prstGeom>
          <a:noFill/>
        </p:spPr>
        <p:txBody>
          <a:bodyPr wrap="square" rtlCol="0">
            <a:spAutoFit/>
          </a:bodyPr>
          <a:ls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a:lstStyle>
          <a:p>
            <a:r>
              <a:rPr lang="en-US" sz="7000" dirty="0">
                <a:latin typeface="Franklin Gothic Medium" pitchFamily="34" charset="0"/>
              </a:rPr>
              <a:t>Your poster title goes here.</a:t>
            </a:r>
          </a:p>
          <a:p>
            <a:r>
              <a:rPr lang="en-US" sz="7000" dirty="0">
                <a:latin typeface="Franklin Gothic Medium" pitchFamily="34" charset="0"/>
              </a:rPr>
              <a:t>This template was created for Roosevelt University by MakeSigns.com</a:t>
            </a:r>
          </a:p>
        </p:txBody>
      </p:sp>
      <p:sp>
        <p:nvSpPr>
          <p:cNvPr id="36" name="TextBox 43"/>
          <p:cNvSpPr txBox="1"/>
          <p:nvPr/>
        </p:nvSpPr>
        <p:spPr>
          <a:xfrm>
            <a:off x="2356403" y="3079592"/>
            <a:ext cx="24462401" cy="1631216"/>
          </a:xfrm>
          <a:prstGeom prst="rect">
            <a:avLst/>
          </a:prstGeom>
          <a:noFill/>
        </p:spPr>
        <p:txBody>
          <a:bodyPr wrap="square" rtlCol="0">
            <a:spAutoFit/>
          </a:bodyPr>
          <a:ls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a:lstStyle>
          <a:p>
            <a:r>
              <a:rPr lang="en-US" sz="5000" i="1" dirty="0"/>
              <a:t>Authors go here</a:t>
            </a:r>
          </a:p>
          <a:p>
            <a:r>
              <a:rPr lang="en-US" sz="5000" i="1" dirty="0"/>
              <a:t>Roosevelt University</a:t>
            </a:r>
          </a:p>
        </p:txBody>
      </p:sp>
      <p:sp>
        <p:nvSpPr>
          <p:cNvPr id="62" name="Rounded Rectangle 7"/>
          <p:cNvSpPr/>
          <p:nvPr/>
        </p:nvSpPr>
        <p:spPr>
          <a:xfrm>
            <a:off x="15210483" y="5776375"/>
            <a:ext cx="13476970" cy="29500214"/>
          </a:xfrm>
          <a:prstGeom prst="roundRect">
            <a:avLst>
              <a:gd name="adj" fmla="val 7365"/>
            </a:avLst>
          </a:prstGeom>
          <a:solidFill>
            <a:srgbClr val="FFFFFF">
              <a:alpha val="80000"/>
            </a:srgb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defPPr>
              <a:defRPr lang="en-US"/>
            </a:defPPr>
            <a:lvl1pPr marL="0" algn="l" defTabSz="4389120" rtl="0" eaLnBrk="1" latinLnBrk="0" hangingPunct="1">
              <a:defRPr sz="8600" kern="1200">
                <a:solidFill>
                  <a:schemeClr val="lt1"/>
                </a:solidFill>
                <a:latin typeface="+mn-lt"/>
                <a:ea typeface="+mn-ea"/>
                <a:cs typeface="+mn-cs"/>
              </a:defRPr>
            </a:lvl1pPr>
            <a:lvl2pPr marL="2194560" algn="l" defTabSz="4389120" rtl="0" eaLnBrk="1" latinLnBrk="0" hangingPunct="1">
              <a:defRPr sz="8600" kern="1200">
                <a:solidFill>
                  <a:schemeClr val="lt1"/>
                </a:solidFill>
                <a:latin typeface="+mn-lt"/>
                <a:ea typeface="+mn-ea"/>
                <a:cs typeface="+mn-cs"/>
              </a:defRPr>
            </a:lvl2pPr>
            <a:lvl3pPr marL="4389120" algn="l" defTabSz="4389120" rtl="0" eaLnBrk="1" latinLnBrk="0" hangingPunct="1">
              <a:defRPr sz="8600" kern="1200">
                <a:solidFill>
                  <a:schemeClr val="lt1"/>
                </a:solidFill>
                <a:latin typeface="+mn-lt"/>
                <a:ea typeface="+mn-ea"/>
                <a:cs typeface="+mn-cs"/>
              </a:defRPr>
            </a:lvl3pPr>
            <a:lvl4pPr marL="6583680" algn="l" defTabSz="4389120" rtl="0" eaLnBrk="1" latinLnBrk="0" hangingPunct="1">
              <a:defRPr sz="8600" kern="1200">
                <a:solidFill>
                  <a:schemeClr val="lt1"/>
                </a:solidFill>
                <a:latin typeface="+mn-lt"/>
                <a:ea typeface="+mn-ea"/>
                <a:cs typeface="+mn-cs"/>
              </a:defRPr>
            </a:lvl4pPr>
            <a:lvl5pPr marL="8778240" algn="l" defTabSz="4389120" rtl="0" eaLnBrk="1" latinLnBrk="0" hangingPunct="1">
              <a:defRPr sz="8600" kern="1200">
                <a:solidFill>
                  <a:schemeClr val="lt1"/>
                </a:solidFill>
                <a:latin typeface="+mn-lt"/>
                <a:ea typeface="+mn-ea"/>
                <a:cs typeface="+mn-cs"/>
              </a:defRPr>
            </a:lvl5pPr>
            <a:lvl6pPr marL="10972800" algn="l" defTabSz="4389120" rtl="0" eaLnBrk="1" latinLnBrk="0" hangingPunct="1">
              <a:defRPr sz="8600" kern="1200">
                <a:solidFill>
                  <a:schemeClr val="lt1"/>
                </a:solidFill>
                <a:latin typeface="+mn-lt"/>
                <a:ea typeface="+mn-ea"/>
                <a:cs typeface="+mn-cs"/>
              </a:defRPr>
            </a:lvl6pPr>
            <a:lvl7pPr marL="13167360" algn="l" defTabSz="4389120" rtl="0" eaLnBrk="1" latinLnBrk="0" hangingPunct="1">
              <a:defRPr sz="8600" kern="1200">
                <a:solidFill>
                  <a:schemeClr val="lt1"/>
                </a:solidFill>
                <a:latin typeface="+mn-lt"/>
                <a:ea typeface="+mn-ea"/>
                <a:cs typeface="+mn-cs"/>
              </a:defRPr>
            </a:lvl7pPr>
            <a:lvl8pPr marL="15361920" algn="l" defTabSz="4389120" rtl="0" eaLnBrk="1" latinLnBrk="0" hangingPunct="1">
              <a:defRPr sz="8600" kern="1200">
                <a:solidFill>
                  <a:schemeClr val="lt1"/>
                </a:solidFill>
                <a:latin typeface="+mn-lt"/>
                <a:ea typeface="+mn-ea"/>
                <a:cs typeface="+mn-cs"/>
              </a:defRPr>
            </a:lvl8pPr>
            <a:lvl9pPr marL="17556480" algn="l" defTabSz="4389120" rtl="0" eaLnBrk="1" latinLnBrk="0" hangingPunct="1">
              <a:defRPr sz="8600" kern="1200">
                <a:solidFill>
                  <a:schemeClr val="lt1"/>
                </a:solidFill>
                <a:latin typeface="+mn-lt"/>
                <a:ea typeface="+mn-ea"/>
                <a:cs typeface="+mn-cs"/>
              </a:defRPr>
            </a:lvl9pPr>
          </a:lstStyle>
          <a:p>
            <a:pPr algn="ctr"/>
            <a:endParaRPr lang="en-US" sz="5734"/>
          </a:p>
        </p:txBody>
      </p:sp>
      <p:sp>
        <p:nvSpPr>
          <p:cNvPr id="63" name="TextBox 34"/>
          <p:cNvSpPr txBox="1"/>
          <p:nvPr/>
        </p:nvSpPr>
        <p:spPr>
          <a:xfrm>
            <a:off x="15109285" y="5650407"/>
            <a:ext cx="13778016" cy="556252"/>
          </a:xfrm>
          <a:prstGeom prst="roundRect">
            <a:avLst/>
          </a:prstGeom>
          <a:solidFill>
            <a:srgbClr val="A9E1D2"/>
          </a:solidFill>
          <a:ln>
            <a:noFill/>
          </a:ln>
        </p:spPr>
        <p:txBody>
          <a:bodyPr wrap="square" rtlCol="0">
            <a:spAutoFit/>
          </a:bodyPr>
          <a:ls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a:lstStyle>
          <a:p>
            <a:pPr algn="ctr"/>
            <a:r>
              <a:rPr lang="en-US" sz="2667" dirty="0">
                <a:latin typeface="Arial Black" pitchFamily="34" charset="0"/>
              </a:rPr>
              <a:t>Results</a:t>
            </a:r>
          </a:p>
        </p:txBody>
      </p:sp>
      <p:sp>
        <p:nvSpPr>
          <p:cNvPr id="65" name="Rounded Rectangle 7"/>
          <p:cNvSpPr/>
          <p:nvPr/>
        </p:nvSpPr>
        <p:spPr>
          <a:xfrm>
            <a:off x="29668634" y="5776375"/>
            <a:ext cx="13476970" cy="29500214"/>
          </a:xfrm>
          <a:prstGeom prst="roundRect">
            <a:avLst>
              <a:gd name="adj" fmla="val 7365"/>
            </a:avLst>
          </a:prstGeom>
          <a:solidFill>
            <a:srgbClr val="FFFFFF">
              <a:alpha val="80000"/>
            </a:srgb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defPPr>
              <a:defRPr lang="en-US"/>
            </a:defPPr>
            <a:lvl1pPr marL="0" algn="l" defTabSz="4389120" rtl="0" eaLnBrk="1" latinLnBrk="0" hangingPunct="1">
              <a:defRPr sz="8600" kern="1200">
                <a:solidFill>
                  <a:schemeClr val="lt1"/>
                </a:solidFill>
                <a:latin typeface="+mn-lt"/>
                <a:ea typeface="+mn-ea"/>
                <a:cs typeface="+mn-cs"/>
              </a:defRPr>
            </a:lvl1pPr>
            <a:lvl2pPr marL="2194560" algn="l" defTabSz="4389120" rtl="0" eaLnBrk="1" latinLnBrk="0" hangingPunct="1">
              <a:defRPr sz="8600" kern="1200">
                <a:solidFill>
                  <a:schemeClr val="lt1"/>
                </a:solidFill>
                <a:latin typeface="+mn-lt"/>
                <a:ea typeface="+mn-ea"/>
                <a:cs typeface="+mn-cs"/>
              </a:defRPr>
            </a:lvl2pPr>
            <a:lvl3pPr marL="4389120" algn="l" defTabSz="4389120" rtl="0" eaLnBrk="1" latinLnBrk="0" hangingPunct="1">
              <a:defRPr sz="8600" kern="1200">
                <a:solidFill>
                  <a:schemeClr val="lt1"/>
                </a:solidFill>
                <a:latin typeface="+mn-lt"/>
                <a:ea typeface="+mn-ea"/>
                <a:cs typeface="+mn-cs"/>
              </a:defRPr>
            </a:lvl3pPr>
            <a:lvl4pPr marL="6583680" algn="l" defTabSz="4389120" rtl="0" eaLnBrk="1" latinLnBrk="0" hangingPunct="1">
              <a:defRPr sz="8600" kern="1200">
                <a:solidFill>
                  <a:schemeClr val="lt1"/>
                </a:solidFill>
                <a:latin typeface="+mn-lt"/>
                <a:ea typeface="+mn-ea"/>
                <a:cs typeface="+mn-cs"/>
              </a:defRPr>
            </a:lvl4pPr>
            <a:lvl5pPr marL="8778240" algn="l" defTabSz="4389120" rtl="0" eaLnBrk="1" latinLnBrk="0" hangingPunct="1">
              <a:defRPr sz="8600" kern="1200">
                <a:solidFill>
                  <a:schemeClr val="lt1"/>
                </a:solidFill>
                <a:latin typeface="+mn-lt"/>
                <a:ea typeface="+mn-ea"/>
                <a:cs typeface="+mn-cs"/>
              </a:defRPr>
            </a:lvl5pPr>
            <a:lvl6pPr marL="10972800" algn="l" defTabSz="4389120" rtl="0" eaLnBrk="1" latinLnBrk="0" hangingPunct="1">
              <a:defRPr sz="8600" kern="1200">
                <a:solidFill>
                  <a:schemeClr val="lt1"/>
                </a:solidFill>
                <a:latin typeface="+mn-lt"/>
                <a:ea typeface="+mn-ea"/>
                <a:cs typeface="+mn-cs"/>
              </a:defRPr>
            </a:lvl6pPr>
            <a:lvl7pPr marL="13167360" algn="l" defTabSz="4389120" rtl="0" eaLnBrk="1" latinLnBrk="0" hangingPunct="1">
              <a:defRPr sz="8600" kern="1200">
                <a:solidFill>
                  <a:schemeClr val="lt1"/>
                </a:solidFill>
                <a:latin typeface="+mn-lt"/>
                <a:ea typeface="+mn-ea"/>
                <a:cs typeface="+mn-cs"/>
              </a:defRPr>
            </a:lvl7pPr>
            <a:lvl8pPr marL="15361920" algn="l" defTabSz="4389120" rtl="0" eaLnBrk="1" latinLnBrk="0" hangingPunct="1">
              <a:defRPr sz="8600" kern="1200">
                <a:solidFill>
                  <a:schemeClr val="lt1"/>
                </a:solidFill>
                <a:latin typeface="+mn-lt"/>
                <a:ea typeface="+mn-ea"/>
                <a:cs typeface="+mn-cs"/>
              </a:defRPr>
            </a:lvl8pPr>
            <a:lvl9pPr marL="17556480" algn="l" defTabSz="4389120" rtl="0" eaLnBrk="1" latinLnBrk="0" hangingPunct="1">
              <a:defRPr sz="8600" kern="1200">
                <a:solidFill>
                  <a:schemeClr val="lt1"/>
                </a:solidFill>
                <a:latin typeface="+mn-lt"/>
                <a:ea typeface="+mn-ea"/>
                <a:cs typeface="+mn-cs"/>
              </a:defRPr>
            </a:lvl9pPr>
          </a:lstStyle>
          <a:p>
            <a:pPr algn="ctr"/>
            <a:endParaRPr lang="en-US" sz="5734"/>
          </a:p>
        </p:txBody>
      </p:sp>
      <p:sp>
        <p:nvSpPr>
          <p:cNvPr id="66" name="TextBox 34"/>
          <p:cNvSpPr txBox="1"/>
          <p:nvPr/>
        </p:nvSpPr>
        <p:spPr>
          <a:xfrm>
            <a:off x="29567436" y="5650407"/>
            <a:ext cx="13778016" cy="556252"/>
          </a:xfrm>
          <a:prstGeom prst="roundRect">
            <a:avLst/>
          </a:prstGeom>
          <a:solidFill>
            <a:srgbClr val="A9E1D2"/>
          </a:solidFill>
          <a:ln>
            <a:noFill/>
          </a:ln>
        </p:spPr>
        <p:txBody>
          <a:bodyPr wrap="square" rtlCol="0">
            <a:spAutoFit/>
          </a:bodyPr>
          <a:ls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a:lstStyle>
          <a:p>
            <a:pPr algn="ctr"/>
            <a:r>
              <a:rPr lang="en-US" sz="2667" dirty="0">
                <a:latin typeface="Arial Black" pitchFamily="34" charset="0"/>
              </a:rPr>
              <a:t>Conclusion</a:t>
            </a:r>
          </a:p>
        </p:txBody>
      </p:sp>
      <p:sp>
        <p:nvSpPr>
          <p:cNvPr id="20" name="TextBox 25"/>
          <p:cNvSpPr txBox="1"/>
          <p:nvPr/>
        </p:nvSpPr>
        <p:spPr>
          <a:xfrm>
            <a:off x="29766949" y="6425835"/>
            <a:ext cx="13267908" cy="8956298"/>
          </a:xfrm>
          <a:prstGeom prst="rect">
            <a:avLst/>
          </a:prstGeom>
          <a:noFill/>
        </p:spPr>
        <p:txBody>
          <a:bodyPr wrap="square" rtlCol="0">
            <a:spAutoFit/>
          </a:bodyPr>
          <a:ls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a:lstStyle>
          <a:p>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endParaRPr lang="en-US" sz="2400" dirty="0">
              <a:cs typeface="Arial" pitchFamily="34" charset="0"/>
            </a:endParaRPr>
          </a:p>
          <a:p>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endParaRPr lang="en-US" sz="2400" dirty="0">
              <a:cs typeface="Arial" pitchFamily="34" charset="0"/>
            </a:endParaRPr>
          </a:p>
        </p:txBody>
      </p:sp>
      <p:sp>
        <p:nvSpPr>
          <p:cNvPr id="21" name="TextBox 26"/>
          <p:cNvSpPr txBox="1"/>
          <p:nvPr/>
        </p:nvSpPr>
        <p:spPr>
          <a:xfrm>
            <a:off x="29766949" y="29471190"/>
            <a:ext cx="13267908" cy="1200329"/>
          </a:xfrm>
          <a:prstGeom prst="rect">
            <a:avLst/>
          </a:prstGeom>
          <a:noFill/>
        </p:spPr>
        <p:txBody>
          <a:bodyPr wrap="square" rtlCol="0">
            <a:spAutoFit/>
          </a:bodyPr>
          <a:ls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a:lstStyle>
          <a:p>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22" name="TextBox 27"/>
          <p:cNvSpPr txBox="1"/>
          <p:nvPr/>
        </p:nvSpPr>
        <p:spPr>
          <a:xfrm>
            <a:off x="29766949" y="31745165"/>
            <a:ext cx="13267908" cy="461665"/>
          </a:xfrm>
          <a:prstGeom prst="rect">
            <a:avLst/>
          </a:prstGeom>
          <a:noFill/>
        </p:spPr>
        <p:txBody>
          <a:bodyPr wrap="square" rtlCol="0">
            <a:spAutoFit/>
          </a:bodyPr>
          <a:ls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a:lstStyle>
          <a:p>
            <a:r>
              <a:rPr lang="en-US" sz="2400" dirty="0">
                <a:cs typeface="Arial" pitchFamily="34" charset="0"/>
              </a:rPr>
              <a:t>Your text would go here. List your information on these lines. Your text would go here. </a:t>
            </a:r>
          </a:p>
        </p:txBody>
      </p:sp>
      <p:sp>
        <p:nvSpPr>
          <p:cNvPr id="23" name="TextBox 28"/>
          <p:cNvSpPr txBox="1"/>
          <p:nvPr/>
        </p:nvSpPr>
        <p:spPr>
          <a:xfrm>
            <a:off x="29766949" y="33278256"/>
            <a:ext cx="13267908" cy="461665"/>
          </a:xfrm>
          <a:prstGeom prst="rect">
            <a:avLst/>
          </a:prstGeom>
          <a:noFill/>
        </p:spPr>
        <p:txBody>
          <a:bodyPr wrap="square" rtlCol="0">
            <a:spAutoFit/>
          </a:bodyPr>
          <a:ls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a:lstStyle>
          <a:p>
            <a:r>
              <a:rPr lang="en-US" sz="2400" dirty="0">
                <a:cs typeface="Arial" pitchFamily="34" charset="0"/>
              </a:rPr>
              <a:t>Your text would go here. List your information on these lines. Your text would go here. </a:t>
            </a:r>
          </a:p>
        </p:txBody>
      </p:sp>
      <p:sp>
        <p:nvSpPr>
          <p:cNvPr id="24" name="TextBox 29"/>
          <p:cNvSpPr txBox="1"/>
          <p:nvPr/>
        </p:nvSpPr>
        <p:spPr>
          <a:xfrm>
            <a:off x="33219223" y="29137358"/>
            <a:ext cx="5811459" cy="461665"/>
          </a:xfrm>
          <a:prstGeom prst="rect">
            <a:avLst/>
          </a:prstGeom>
          <a:noFill/>
        </p:spPr>
        <p:txBody>
          <a:bodyPr wrap="square" rtlCol="0">
            <a:spAutoFit/>
          </a:bodyPr>
          <a:ls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a:lstStyle>
          <a:p>
            <a:pPr algn="ctr"/>
            <a:r>
              <a:rPr lang="en-US" sz="2400" b="1" dirty="0">
                <a:solidFill>
                  <a:srgbClr val="022778"/>
                </a:solidFill>
              </a:rPr>
              <a:t>Limitations</a:t>
            </a:r>
          </a:p>
        </p:txBody>
      </p:sp>
      <p:sp>
        <p:nvSpPr>
          <p:cNvPr id="25" name="TextBox 30"/>
          <p:cNvSpPr txBox="1"/>
          <p:nvPr/>
        </p:nvSpPr>
        <p:spPr>
          <a:xfrm>
            <a:off x="33304158" y="31361172"/>
            <a:ext cx="5811459" cy="461665"/>
          </a:xfrm>
          <a:prstGeom prst="rect">
            <a:avLst/>
          </a:prstGeom>
          <a:noFill/>
        </p:spPr>
        <p:txBody>
          <a:bodyPr wrap="square" rtlCol="0">
            <a:spAutoFit/>
          </a:bodyPr>
          <a:ls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a:lstStyle>
          <a:p>
            <a:pPr algn="ctr"/>
            <a:r>
              <a:rPr lang="en-US" sz="2400" b="1" dirty="0">
                <a:solidFill>
                  <a:srgbClr val="022778"/>
                </a:solidFill>
              </a:rPr>
              <a:t>Acknowledgements</a:t>
            </a:r>
          </a:p>
        </p:txBody>
      </p:sp>
      <p:sp>
        <p:nvSpPr>
          <p:cNvPr id="26" name="TextBox 31"/>
          <p:cNvSpPr txBox="1"/>
          <p:nvPr/>
        </p:nvSpPr>
        <p:spPr>
          <a:xfrm>
            <a:off x="33329077" y="32878396"/>
            <a:ext cx="5811459" cy="461665"/>
          </a:xfrm>
          <a:prstGeom prst="rect">
            <a:avLst/>
          </a:prstGeom>
          <a:noFill/>
        </p:spPr>
        <p:txBody>
          <a:bodyPr wrap="square" rtlCol="0">
            <a:spAutoFit/>
          </a:bodyPr>
          <a:ls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a:lstStyle>
          <a:p>
            <a:pPr algn="ctr"/>
            <a:r>
              <a:rPr lang="en-US" sz="2400" b="1" dirty="0">
                <a:solidFill>
                  <a:srgbClr val="022778"/>
                </a:solidFill>
              </a:rPr>
              <a:t>Contact Information</a:t>
            </a:r>
          </a:p>
        </p:txBody>
      </p:sp>
      <p:graphicFrame>
        <p:nvGraphicFramePr>
          <p:cNvPr id="47" name="Table 46"/>
          <p:cNvGraphicFramePr>
            <a:graphicFrameLocks noGrp="1"/>
          </p:cNvGraphicFramePr>
          <p:nvPr>
            <p:extLst>
              <p:ext uri="{D42A27DB-BD31-4B8C-83A1-F6EECF244321}">
                <p14:modId xmlns:p14="http://schemas.microsoft.com/office/powerpoint/2010/main" val="2105822868"/>
              </p:ext>
            </p:extLst>
          </p:nvPr>
        </p:nvGraphicFramePr>
        <p:xfrm>
          <a:off x="30851455" y="16022388"/>
          <a:ext cx="11098897" cy="5064136"/>
        </p:xfrm>
        <a:graphic>
          <a:graphicData uri="http://schemas.openxmlformats.org/drawingml/2006/table">
            <a:tbl>
              <a:tblPr firstRow="1" bandRow="1">
                <a:tableStyleId>{5FD0F851-EC5A-4D38-B0AD-8093EC10F338}</a:tableStyleId>
              </a:tblPr>
              <a:tblGrid>
                <a:gridCol w="3155569">
                  <a:extLst>
                    <a:ext uri="{9D8B030D-6E8A-4147-A177-3AD203B41FA5}">
                      <a16:colId xmlns="" xmlns:a16="http://schemas.microsoft.com/office/drawing/2014/main" val="20000"/>
                    </a:ext>
                  </a:extLst>
                </a:gridCol>
                <a:gridCol w="1820468">
                  <a:extLst>
                    <a:ext uri="{9D8B030D-6E8A-4147-A177-3AD203B41FA5}">
                      <a16:colId xmlns="" xmlns:a16="http://schemas.microsoft.com/office/drawing/2014/main" val="20001"/>
                    </a:ext>
                  </a:extLst>
                </a:gridCol>
                <a:gridCol w="2834658">
                  <a:extLst>
                    <a:ext uri="{9D8B030D-6E8A-4147-A177-3AD203B41FA5}">
                      <a16:colId xmlns="" xmlns:a16="http://schemas.microsoft.com/office/drawing/2014/main" val="20002"/>
                    </a:ext>
                  </a:extLst>
                </a:gridCol>
                <a:gridCol w="3288202">
                  <a:extLst>
                    <a:ext uri="{9D8B030D-6E8A-4147-A177-3AD203B41FA5}">
                      <a16:colId xmlns="" xmlns:a16="http://schemas.microsoft.com/office/drawing/2014/main" val="20003"/>
                    </a:ext>
                  </a:extLst>
                </a:gridCol>
              </a:tblGrid>
              <a:tr h="554170">
                <a:tc>
                  <a:txBody>
                    <a:bodyPr/>
                    <a:lstStyle/>
                    <a:p>
                      <a:endParaRPr lang="en-US" sz="1900" dirty="0"/>
                    </a:p>
                  </a:txBody>
                  <a:tcPr marL="60960" marR="60960" marT="30480" marB="30480"/>
                </a:tc>
                <a:tc>
                  <a:txBody>
                    <a:bodyPr/>
                    <a:lstStyle/>
                    <a:p>
                      <a:r>
                        <a:rPr lang="en-US" sz="1900" dirty="0"/>
                        <a:t>Pre-test</a:t>
                      </a:r>
                    </a:p>
                  </a:txBody>
                  <a:tcPr marL="60960" marR="60960" marT="30480" marB="30480"/>
                </a:tc>
                <a:tc>
                  <a:txBody>
                    <a:bodyPr/>
                    <a:lstStyle/>
                    <a:p>
                      <a:r>
                        <a:rPr lang="en-US" sz="1900" dirty="0"/>
                        <a:t>6 </a:t>
                      </a:r>
                      <a:r>
                        <a:rPr lang="en-US" sz="1900" dirty="0" err="1"/>
                        <a:t>mo</a:t>
                      </a:r>
                      <a:r>
                        <a:rPr lang="en-US" sz="1900" dirty="0"/>
                        <a:t> Post-Test</a:t>
                      </a:r>
                    </a:p>
                  </a:txBody>
                  <a:tcPr marL="60960" marR="60960" marT="30480" marB="30480"/>
                </a:tc>
                <a:tc>
                  <a:txBody>
                    <a:bodyPr/>
                    <a:lstStyle/>
                    <a:p>
                      <a:r>
                        <a:rPr lang="en-US" sz="1900" dirty="0"/>
                        <a:t>12-mo Post-Test</a:t>
                      </a:r>
                    </a:p>
                  </a:txBody>
                  <a:tcPr marL="60960" marR="60960" marT="30480" marB="30480"/>
                </a:tc>
                <a:extLst>
                  <a:ext uri="{0D108BD9-81ED-4DB2-BD59-A6C34878D82A}">
                    <a16:rowId xmlns="" xmlns:a16="http://schemas.microsoft.com/office/drawing/2014/main" val="10000"/>
                  </a:ext>
                </a:extLst>
              </a:tr>
              <a:tr h="554170">
                <a:tc>
                  <a:txBody>
                    <a:bodyPr/>
                    <a:lstStyle/>
                    <a:p>
                      <a:r>
                        <a:rPr lang="en-US" sz="1900" dirty="0"/>
                        <a:t>Male</a:t>
                      </a:r>
                      <a:r>
                        <a:rPr lang="en-US" sz="1900" baseline="0" dirty="0"/>
                        <a:t> Patients</a:t>
                      </a:r>
                      <a:endParaRPr lang="en-US" sz="1900" dirty="0"/>
                    </a:p>
                  </a:txBody>
                  <a:tcPr marL="60960" marR="60960" marT="30480" marB="30480"/>
                </a:tc>
                <a:tc>
                  <a:txBody>
                    <a:bodyPr/>
                    <a:lstStyle/>
                    <a:p>
                      <a:r>
                        <a:rPr lang="en-US" sz="1900" dirty="0"/>
                        <a:t>61%</a:t>
                      </a:r>
                    </a:p>
                  </a:txBody>
                  <a:tcPr marL="60960" marR="60960" marT="30480" marB="30480"/>
                </a:tc>
                <a:tc>
                  <a:txBody>
                    <a:bodyPr/>
                    <a:lstStyle/>
                    <a:p>
                      <a:r>
                        <a:rPr lang="en-US" sz="1900" dirty="0"/>
                        <a:t>-</a:t>
                      </a:r>
                    </a:p>
                  </a:txBody>
                  <a:tcPr marL="60960" marR="60960" marT="30480" marB="30480"/>
                </a:tc>
                <a:tc>
                  <a:txBody>
                    <a:bodyPr/>
                    <a:lstStyle/>
                    <a:p>
                      <a:r>
                        <a:rPr lang="en-US" sz="1900" dirty="0"/>
                        <a:t>-</a:t>
                      </a:r>
                    </a:p>
                  </a:txBody>
                  <a:tcPr marL="60960" marR="60960" marT="30480" marB="30480"/>
                </a:tc>
                <a:extLst>
                  <a:ext uri="{0D108BD9-81ED-4DB2-BD59-A6C34878D82A}">
                    <a16:rowId xmlns="" xmlns:a16="http://schemas.microsoft.com/office/drawing/2014/main" val="10001"/>
                  </a:ext>
                </a:extLst>
              </a:tr>
              <a:tr h="566150">
                <a:tc>
                  <a:txBody>
                    <a:bodyPr/>
                    <a:lstStyle/>
                    <a:p>
                      <a:r>
                        <a:rPr lang="en-US" sz="1900" dirty="0"/>
                        <a:t>Female Patients</a:t>
                      </a:r>
                    </a:p>
                  </a:txBody>
                  <a:tcPr marL="60960" marR="60960" marT="30480" marB="30480"/>
                </a:tc>
                <a:tc>
                  <a:txBody>
                    <a:bodyPr/>
                    <a:lstStyle/>
                    <a:p>
                      <a:r>
                        <a:rPr lang="en-US" sz="1900" dirty="0"/>
                        <a:t>39%</a:t>
                      </a:r>
                    </a:p>
                  </a:txBody>
                  <a:tcPr marL="60960" marR="60960" marT="30480" marB="30480"/>
                </a:tc>
                <a:tc>
                  <a:txBody>
                    <a:bodyPr/>
                    <a:lstStyle/>
                    <a:p>
                      <a:r>
                        <a:rPr lang="en-US" sz="1900" dirty="0"/>
                        <a:t>-</a:t>
                      </a:r>
                    </a:p>
                  </a:txBody>
                  <a:tcPr marL="60960" marR="60960" marT="30480" marB="30480"/>
                </a:tc>
                <a:tc>
                  <a:txBody>
                    <a:bodyPr/>
                    <a:lstStyle/>
                    <a:p>
                      <a:r>
                        <a:rPr lang="en-US" sz="1900" dirty="0"/>
                        <a:t>-</a:t>
                      </a:r>
                    </a:p>
                  </a:txBody>
                  <a:tcPr marL="60960" marR="60960" marT="30480" marB="30480"/>
                </a:tc>
                <a:extLst>
                  <a:ext uri="{0D108BD9-81ED-4DB2-BD59-A6C34878D82A}">
                    <a16:rowId xmlns="" xmlns:a16="http://schemas.microsoft.com/office/drawing/2014/main" val="10002"/>
                  </a:ext>
                </a:extLst>
              </a:tr>
              <a:tr h="593752">
                <a:tc>
                  <a:txBody>
                    <a:bodyPr/>
                    <a:lstStyle/>
                    <a:p>
                      <a:r>
                        <a:rPr lang="en-US" sz="1900" dirty="0"/>
                        <a:t>Hypertension</a:t>
                      </a:r>
                    </a:p>
                  </a:txBody>
                  <a:tcPr marL="60960" marR="60960" marT="30480" marB="30480"/>
                </a:tc>
                <a:tc>
                  <a:txBody>
                    <a:bodyPr/>
                    <a:lstStyle/>
                    <a:p>
                      <a:r>
                        <a:rPr lang="en-US" sz="1900" dirty="0"/>
                        <a:t>2.6%</a:t>
                      </a:r>
                    </a:p>
                  </a:txBody>
                  <a:tcPr marL="60960" marR="60960" marT="30480" marB="30480"/>
                </a:tc>
                <a:tc>
                  <a:txBody>
                    <a:bodyPr/>
                    <a:lstStyle/>
                    <a:p>
                      <a:r>
                        <a:rPr lang="en-US" sz="1900" dirty="0"/>
                        <a:t>42.1%</a:t>
                      </a:r>
                    </a:p>
                  </a:txBody>
                  <a:tcPr marL="60960" marR="60960" marT="30480" marB="30480"/>
                </a:tc>
                <a:tc>
                  <a:txBody>
                    <a:bodyPr/>
                    <a:lstStyle/>
                    <a:p>
                      <a:r>
                        <a:rPr lang="en-US" sz="1900" dirty="0"/>
                        <a:t>12.4%</a:t>
                      </a:r>
                    </a:p>
                  </a:txBody>
                  <a:tcPr marL="60960" marR="60960" marT="30480" marB="30480"/>
                </a:tc>
                <a:extLst>
                  <a:ext uri="{0D108BD9-81ED-4DB2-BD59-A6C34878D82A}">
                    <a16:rowId xmlns="" xmlns:a16="http://schemas.microsoft.com/office/drawing/2014/main" val="10003"/>
                  </a:ext>
                </a:extLst>
              </a:tr>
              <a:tr h="554170">
                <a:tc>
                  <a:txBody>
                    <a:bodyPr/>
                    <a:lstStyle/>
                    <a:p>
                      <a:r>
                        <a:rPr lang="en-US" sz="1900" dirty="0"/>
                        <a:t>Snoring</a:t>
                      </a:r>
                    </a:p>
                  </a:txBody>
                  <a:tcPr marL="60960" marR="60960" marT="30480" marB="30480"/>
                </a:tc>
                <a:tc>
                  <a:txBody>
                    <a:bodyPr/>
                    <a:lstStyle/>
                    <a:p>
                      <a:r>
                        <a:rPr lang="en-US" sz="1900" dirty="0"/>
                        <a:t>11.35%</a:t>
                      </a:r>
                    </a:p>
                  </a:txBody>
                  <a:tcPr marL="60960" marR="60960" marT="30480" marB="30480"/>
                </a:tc>
                <a:tc>
                  <a:txBody>
                    <a:bodyPr/>
                    <a:lstStyle/>
                    <a:p>
                      <a:r>
                        <a:rPr lang="en-US" sz="1900" dirty="0"/>
                        <a:t>10.2%</a:t>
                      </a:r>
                    </a:p>
                  </a:txBody>
                  <a:tcPr marL="60960" marR="60960" marT="30480" marB="30480"/>
                </a:tc>
                <a:tc>
                  <a:txBody>
                    <a:bodyPr/>
                    <a:lstStyle/>
                    <a:p>
                      <a:r>
                        <a:rPr lang="en-US" sz="1900" dirty="0"/>
                        <a:t>15.8%</a:t>
                      </a:r>
                    </a:p>
                  </a:txBody>
                  <a:tcPr marL="60960" marR="60960" marT="30480" marB="30480"/>
                </a:tc>
                <a:extLst>
                  <a:ext uri="{0D108BD9-81ED-4DB2-BD59-A6C34878D82A}">
                    <a16:rowId xmlns="" xmlns:a16="http://schemas.microsoft.com/office/drawing/2014/main" val="10004"/>
                  </a:ext>
                </a:extLst>
              </a:tr>
              <a:tr h="554170">
                <a:tc>
                  <a:txBody>
                    <a:bodyPr/>
                    <a:lstStyle/>
                    <a:p>
                      <a:r>
                        <a:rPr lang="en-US" sz="1900" dirty="0"/>
                        <a:t>Medications</a:t>
                      </a:r>
                    </a:p>
                  </a:txBody>
                  <a:tcPr marL="60960" marR="60960" marT="30480" marB="30480"/>
                </a:tc>
                <a:tc>
                  <a:txBody>
                    <a:bodyPr/>
                    <a:lstStyle/>
                    <a:p>
                      <a:r>
                        <a:rPr lang="en-US" sz="1900" dirty="0"/>
                        <a:t>45.2%</a:t>
                      </a:r>
                    </a:p>
                  </a:txBody>
                  <a:tcPr marL="60960" marR="60960" marT="30480" marB="30480"/>
                </a:tc>
                <a:tc>
                  <a:txBody>
                    <a:bodyPr/>
                    <a:lstStyle/>
                    <a:p>
                      <a:r>
                        <a:rPr lang="en-US" sz="1900" dirty="0"/>
                        <a:t>42.1%</a:t>
                      </a:r>
                    </a:p>
                  </a:txBody>
                  <a:tcPr marL="60960" marR="60960" marT="30480" marB="30480"/>
                </a:tc>
                <a:tc>
                  <a:txBody>
                    <a:bodyPr/>
                    <a:lstStyle/>
                    <a:p>
                      <a:r>
                        <a:rPr lang="en-US" sz="1900" dirty="0"/>
                        <a:t>40%</a:t>
                      </a:r>
                    </a:p>
                  </a:txBody>
                  <a:tcPr marL="60960" marR="60960" marT="30480" marB="30480"/>
                </a:tc>
                <a:extLst>
                  <a:ext uri="{0D108BD9-81ED-4DB2-BD59-A6C34878D82A}">
                    <a16:rowId xmlns="" xmlns:a16="http://schemas.microsoft.com/office/drawing/2014/main" val="10005"/>
                  </a:ext>
                </a:extLst>
              </a:tr>
              <a:tr h="579214">
                <a:tc>
                  <a:txBody>
                    <a:bodyPr/>
                    <a:lstStyle/>
                    <a:p>
                      <a:r>
                        <a:rPr lang="en-US" sz="1900" dirty="0"/>
                        <a:t>Smoking</a:t>
                      </a:r>
                    </a:p>
                  </a:txBody>
                  <a:tcPr marL="60960" marR="60960" marT="30480" marB="30480"/>
                </a:tc>
                <a:tc>
                  <a:txBody>
                    <a:bodyPr/>
                    <a:lstStyle/>
                    <a:p>
                      <a:r>
                        <a:rPr lang="en-US" sz="1900" dirty="0"/>
                        <a:t>16.5%</a:t>
                      </a:r>
                    </a:p>
                  </a:txBody>
                  <a:tcPr marL="60960" marR="60960" marT="30480" marB="30480"/>
                </a:tc>
                <a:tc>
                  <a:txBody>
                    <a:bodyPr/>
                    <a:lstStyle/>
                    <a:p>
                      <a:r>
                        <a:rPr lang="en-US" sz="1900" dirty="0"/>
                        <a:t>14.5%</a:t>
                      </a:r>
                    </a:p>
                  </a:txBody>
                  <a:tcPr marL="60960" marR="60960" marT="30480" marB="30480"/>
                </a:tc>
                <a:tc>
                  <a:txBody>
                    <a:bodyPr/>
                    <a:lstStyle/>
                    <a:p>
                      <a:r>
                        <a:rPr lang="en-US" sz="1900" dirty="0"/>
                        <a:t>10.14%</a:t>
                      </a:r>
                    </a:p>
                  </a:txBody>
                  <a:tcPr marL="60960" marR="60960" marT="30480" marB="30480"/>
                </a:tc>
                <a:extLst>
                  <a:ext uri="{0D108BD9-81ED-4DB2-BD59-A6C34878D82A}">
                    <a16:rowId xmlns="" xmlns:a16="http://schemas.microsoft.com/office/drawing/2014/main" val="10006"/>
                  </a:ext>
                </a:extLst>
              </a:tr>
              <a:tr h="554170">
                <a:tc>
                  <a:txBody>
                    <a:bodyPr/>
                    <a:lstStyle/>
                    <a:p>
                      <a:r>
                        <a:rPr lang="en-US" sz="1900" dirty="0"/>
                        <a:t>Pregnancy</a:t>
                      </a:r>
                    </a:p>
                  </a:txBody>
                  <a:tcPr marL="60960" marR="60960" marT="30480" marB="30480"/>
                </a:tc>
                <a:tc>
                  <a:txBody>
                    <a:bodyPr/>
                    <a:lstStyle/>
                    <a:p>
                      <a:r>
                        <a:rPr lang="en-US" sz="1900" dirty="0"/>
                        <a:t>.3%</a:t>
                      </a:r>
                    </a:p>
                  </a:txBody>
                  <a:tcPr marL="60960" marR="60960" marT="30480" marB="30480"/>
                </a:tc>
                <a:tc>
                  <a:txBody>
                    <a:bodyPr/>
                    <a:lstStyle/>
                    <a:p>
                      <a:r>
                        <a:rPr lang="en-US" sz="1900" dirty="0"/>
                        <a:t>15%</a:t>
                      </a:r>
                    </a:p>
                  </a:txBody>
                  <a:tcPr marL="60960" marR="60960" marT="30480" marB="30480"/>
                </a:tc>
                <a:tc>
                  <a:txBody>
                    <a:bodyPr/>
                    <a:lstStyle/>
                    <a:p>
                      <a:r>
                        <a:rPr lang="en-US" sz="1900" dirty="0"/>
                        <a:t>12%</a:t>
                      </a:r>
                    </a:p>
                  </a:txBody>
                  <a:tcPr marL="60960" marR="60960" marT="30480" marB="30480"/>
                </a:tc>
                <a:extLst>
                  <a:ext uri="{0D108BD9-81ED-4DB2-BD59-A6C34878D82A}">
                    <a16:rowId xmlns="" xmlns:a16="http://schemas.microsoft.com/office/drawing/2014/main" val="10007"/>
                  </a:ext>
                </a:extLst>
              </a:tr>
              <a:tr h="554170">
                <a:tc>
                  <a:txBody>
                    <a:bodyPr/>
                    <a:lstStyle/>
                    <a:p>
                      <a:r>
                        <a:rPr lang="en-US" sz="1900" dirty="0"/>
                        <a:t>Alcoholism</a:t>
                      </a:r>
                    </a:p>
                  </a:txBody>
                  <a:tcPr marL="60960" marR="60960" marT="30480" marB="30480"/>
                </a:tc>
                <a:tc>
                  <a:txBody>
                    <a:bodyPr/>
                    <a:lstStyle/>
                    <a:p>
                      <a:r>
                        <a:rPr lang="en-US" sz="1900" dirty="0"/>
                        <a:t>2.5%</a:t>
                      </a:r>
                    </a:p>
                  </a:txBody>
                  <a:tcPr marL="60960" marR="60960" marT="30480" marB="30480"/>
                </a:tc>
                <a:tc>
                  <a:txBody>
                    <a:bodyPr/>
                    <a:lstStyle/>
                    <a:p>
                      <a:r>
                        <a:rPr lang="en-US" sz="1900" dirty="0"/>
                        <a:t>36.47%</a:t>
                      </a:r>
                    </a:p>
                  </a:txBody>
                  <a:tcPr marL="60960" marR="60960" marT="30480" marB="30480"/>
                </a:tc>
                <a:tc>
                  <a:txBody>
                    <a:bodyPr/>
                    <a:lstStyle/>
                    <a:p>
                      <a:r>
                        <a:rPr lang="en-US" sz="1900" dirty="0"/>
                        <a:t>11.6%</a:t>
                      </a:r>
                    </a:p>
                  </a:txBody>
                  <a:tcPr marL="60960" marR="60960" marT="30480" marB="30480"/>
                </a:tc>
                <a:extLst>
                  <a:ext uri="{0D108BD9-81ED-4DB2-BD59-A6C34878D82A}">
                    <a16:rowId xmlns="" xmlns:a16="http://schemas.microsoft.com/office/drawing/2014/main" val="10008"/>
                  </a:ext>
                </a:extLst>
              </a:tr>
            </a:tbl>
          </a:graphicData>
        </a:graphic>
      </p:graphicFrame>
      <p:graphicFrame>
        <p:nvGraphicFramePr>
          <p:cNvPr id="10" name="Chart 9"/>
          <p:cNvGraphicFramePr/>
          <p:nvPr>
            <p:extLst>
              <p:ext uri="{D42A27DB-BD31-4B8C-83A1-F6EECF244321}">
                <p14:modId xmlns:p14="http://schemas.microsoft.com/office/powerpoint/2010/main" val="1424492683"/>
              </p:ext>
            </p:extLst>
          </p:nvPr>
        </p:nvGraphicFramePr>
        <p:xfrm>
          <a:off x="15866455" y="12164545"/>
          <a:ext cx="11932382" cy="440583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1" name="Chart 10"/>
          <p:cNvGraphicFramePr/>
          <p:nvPr>
            <p:extLst>
              <p:ext uri="{D42A27DB-BD31-4B8C-83A1-F6EECF244321}">
                <p14:modId xmlns:p14="http://schemas.microsoft.com/office/powerpoint/2010/main" val="767549805"/>
              </p:ext>
            </p:extLst>
          </p:nvPr>
        </p:nvGraphicFramePr>
        <p:xfrm>
          <a:off x="15866455" y="23922290"/>
          <a:ext cx="11932382" cy="5225502"/>
        </p:xfrm>
        <a:graphic>
          <a:graphicData uri="http://schemas.openxmlformats.org/drawingml/2006/chart">
            <c:chart xmlns:c="http://schemas.openxmlformats.org/drawingml/2006/chart" xmlns:r="http://schemas.openxmlformats.org/officeDocument/2006/relationships" r:id="rId5"/>
          </a:graphicData>
        </a:graphic>
      </p:graphicFrame>
      <p:sp>
        <p:nvSpPr>
          <p:cNvPr id="17" name="TextBox 22"/>
          <p:cNvSpPr txBox="1"/>
          <p:nvPr/>
        </p:nvSpPr>
        <p:spPr>
          <a:xfrm>
            <a:off x="15334023" y="6457976"/>
            <a:ext cx="13130364" cy="5262979"/>
          </a:xfrm>
          <a:prstGeom prst="rect">
            <a:avLst/>
          </a:prstGeom>
          <a:noFill/>
        </p:spPr>
        <p:txBody>
          <a:bodyPr wrap="square" rtlCol="0">
            <a:spAutoFit/>
          </a:bodyPr>
          <a:ls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a:lstStyle>
          <a:p>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2400" dirty="0">
                <a:cs typeface="Arial" pitchFamily="34" charset="0"/>
              </a:rPr>
              <a:t>Your text would go here. List your information on these lines. Your text would go here. List your information on these lines. Your text would go here. List your information on these lines. Your text would</a:t>
            </a:r>
          </a:p>
          <a:p>
            <a:endParaRPr lang="en-US" sz="2400" dirty="0">
              <a:cs typeface="Arial" pitchFamily="34" charset="0"/>
            </a:endParaRPr>
          </a:p>
          <a:p>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endParaRPr lang="en-US" sz="2400" dirty="0">
              <a:cs typeface="Arial" pitchFamily="34" charset="0"/>
            </a:endParaRPr>
          </a:p>
          <a:p>
            <a:endParaRPr lang="en-US" sz="2400" dirty="0">
              <a:cs typeface="Arial" pitchFamily="34" charset="0"/>
            </a:endParaRPr>
          </a:p>
        </p:txBody>
      </p:sp>
      <p:sp>
        <p:nvSpPr>
          <p:cNvPr id="18" name="TextBox 23"/>
          <p:cNvSpPr txBox="1"/>
          <p:nvPr/>
        </p:nvSpPr>
        <p:spPr>
          <a:xfrm>
            <a:off x="15334023" y="17736526"/>
            <a:ext cx="13130364" cy="4893647"/>
          </a:xfrm>
          <a:prstGeom prst="rect">
            <a:avLst/>
          </a:prstGeom>
          <a:noFill/>
        </p:spPr>
        <p:txBody>
          <a:bodyPr wrap="square" rtlCol="0">
            <a:spAutoFit/>
          </a:bodyPr>
          <a:ls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a:lstStyle>
          <a:p>
            <a:r>
              <a:rPr lang="en-US" sz="2400" dirty="0">
                <a:cs typeface="Arial" pitchFamily="34" charset="0"/>
              </a:rPr>
              <a:t>Your text would go here. List your information on these lines. Your text would go here. List your information on these lines. Your text would go here. </a:t>
            </a:r>
          </a:p>
          <a:p>
            <a:endParaRPr lang="en-US" sz="2400" dirty="0">
              <a:cs typeface="Arial" pitchFamily="34" charset="0"/>
            </a:endParaRPr>
          </a:p>
          <a:p>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2400" dirty="0">
                <a:cs typeface="Arial" pitchFamily="34" charset="0"/>
              </a:rPr>
              <a:t>Your text would go here. List your information on these lines. Your text would go here</a:t>
            </a:r>
          </a:p>
          <a:p>
            <a:endParaRPr lang="en-US" sz="2400" dirty="0">
              <a:cs typeface="Arial" pitchFamily="34" charset="0"/>
            </a:endParaRPr>
          </a:p>
          <a:p>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endParaRPr lang="en-US" sz="2400" dirty="0">
              <a:cs typeface="Arial" pitchFamily="34" charset="0"/>
            </a:endParaRPr>
          </a:p>
        </p:txBody>
      </p:sp>
      <p:sp>
        <p:nvSpPr>
          <p:cNvPr id="19" name="TextBox 24"/>
          <p:cNvSpPr txBox="1"/>
          <p:nvPr/>
        </p:nvSpPr>
        <p:spPr>
          <a:xfrm>
            <a:off x="17126372" y="30549598"/>
            <a:ext cx="9638455" cy="3374642"/>
          </a:xfrm>
          <a:prstGeom prst="rect">
            <a:avLst/>
          </a:prstGeom>
          <a:noFill/>
        </p:spPr>
        <p:txBody>
          <a:bodyPr wrap="square" rtlCol="0">
            <a:spAutoFit/>
          </a:bodyPr>
          <a:ls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a:lstStyle>
          <a:p>
            <a:pPr algn="ctr"/>
            <a:r>
              <a:rPr lang="en-US" sz="2133" dirty="0"/>
              <a:t>KMnO4 + </a:t>
            </a:r>
            <a:r>
              <a:rPr lang="en-US" sz="2133" dirty="0" err="1"/>
              <a:t>HCl</a:t>
            </a:r>
            <a:r>
              <a:rPr lang="en-US" sz="2133" dirty="0"/>
              <a:t> = </a:t>
            </a:r>
            <a:r>
              <a:rPr lang="en-US" sz="2133" dirty="0" err="1"/>
              <a:t>KCl</a:t>
            </a:r>
            <a:r>
              <a:rPr lang="en-US" sz="2133" dirty="0"/>
              <a:t> + MnCl2 + H2O + Cl2</a:t>
            </a:r>
          </a:p>
          <a:p>
            <a:pPr algn="ctr"/>
            <a:r>
              <a:rPr lang="en-US" sz="2133" dirty="0"/>
              <a:t>K4Fe(CN)6 + H2SO4 + H2O = K2SO4 + FeSO4 + (NH4)2SO4 + CO</a:t>
            </a:r>
          </a:p>
          <a:p>
            <a:pPr algn="ctr"/>
            <a:endParaRPr lang="en-US" sz="2133" dirty="0"/>
          </a:p>
          <a:p>
            <a:pPr algn="ctr"/>
            <a:r>
              <a:rPr lang="en-US" sz="2133" dirty="0">
                <a:cs typeface="Arial" pitchFamily="34" charset="0"/>
              </a:rPr>
              <a:t>Your text would go here. List your information on these lines. Your text would go here.</a:t>
            </a:r>
            <a:endParaRPr lang="en-US" sz="2133" dirty="0"/>
          </a:p>
          <a:p>
            <a:pPr algn="ctr"/>
            <a:r>
              <a:rPr lang="en-US" sz="2133" dirty="0"/>
              <a:t>K4Fe(CN)6 + KMnO4 + H2SO4 = </a:t>
            </a:r>
          </a:p>
          <a:p>
            <a:pPr algn="ctr"/>
            <a:r>
              <a:rPr lang="en-US" sz="2133" dirty="0"/>
              <a:t>KHSO4 + Fe2(SO4)3 + MnSO4 + HNO3 + CO2 + H2O</a:t>
            </a:r>
          </a:p>
          <a:p>
            <a:pPr algn="ctr"/>
            <a:endParaRPr lang="en-US" sz="2133" dirty="0"/>
          </a:p>
          <a:p>
            <a:pPr algn="ctr"/>
            <a:r>
              <a:rPr lang="en-US" sz="2133" dirty="0">
                <a:cs typeface="Arial" pitchFamily="34" charset="0"/>
              </a:rPr>
              <a:t>Your text would go here. List your information on these lines.</a:t>
            </a:r>
            <a:endParaRPr lang="en-US" sz="2133" dirty="0"/>
          </a:p>
          <a:p>
            <a:pPr algn="ctr"/>
            <a:r>
              <a:rPr lang="en-US" sz="2133" dirty="0"/>
              <a:t>PhCH3 + KMnO4 + H2SO4 = </a:t>
            </a:r>
            <a:r>
              <a:rPr lang="en-US" sz="2133" dirty="0" err="1"/>
              <a:t>PhCOOH</a:t>
            </a:r>
            <a:r>
              <a:rPr lang="en-US" sz="2133" dirty="0"/>
              <a:t> + K2SO4 + MnSO4 + H2O</a:t>
            </a:r>
          </a:p>
          <a:p>
            <a:pPr algn="ctr"/>
            <a:r>
              <a:rPr lang="en-US" sz="2133" dirty="0"/>
              <a:t>CuSO4*5H2O = CuSO4 + H2O</a:t>
            </a:r>
          </a:p>
        </p:txBody>
      </p:sp>
      <p:sp>
        <p:nvSpPr>
          <p:cNvPr id="68" name="TextBox 22"/>
          <p:cNvSpPr txBox="1"/>
          <p:nvPr/>
        </p:nvSpPr>
        <p:spPr>
          <a:xfrm>
            <a:off x="29766949" y="22649087"/>
            <a:ext cx="13130364" cy="5262979"/>
          </a:xfrm>
          <a:prstGeom prst="rect">
            <a:avLst/>
          </a:prstGeom>
          <a:noFill/>
        </p:spPr>
        <p:txBody>
          <a:bodyPr wrap="square" rtlCol="0">
            <a:spAutoFit/>
          </a:bodyPr>
          <a:ls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a:lstStyle>
          <a:p>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2400" dirty="0">
                <a:cs typeface="Arial" pitchFamily="34" charset="0"/>
              </a:rPr>
              <a:t>Your text would go here. List your information on these lines. Your text would go here. List your information on these lines. Your text would go here. List your information on these lines. Your text would</a:t>
            </a:r>
          </a:p>
          <a:p>
            <a:endParaRPr lang="en-US" sz="2400" dirty="0">
              <a:cs typeface="Arial" pitchFamily="34" charset="0"/>
            </a:endParaRPr>
          </a:p>
          <a:p>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endParaRPr lang="en-US" sz="2400" dirty="0">
              <a:cs typeface="Arial" pitchFamily="34" charset="0"/>
            </a:endParaRPr>
          </a:p>
          <a:p>
            <a:endParaRPr lang="en-US" sz="2400" dirty="0">
              <a:cs typeface="Arial" pitchFamily="34" charset="0"/>
            </a:endParaRPr>
          </a:p>
        </p:txBody>
      </p:sp>
      <p:pic>
        <p:nvPicPr>
          <p:cNvPr id="30" name="Picture 2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785348" y="-3714637"/>
            <a:ext cx="5374458" cy="3377755"/>
          </a:xfrm>
          <a:prstGeom prst="rect">
            <a:avLst/>
          </a:prstGeom>
        </p:spPr>
      </p:pic>
      <p:pic>
        <p:nvPicPr>
          <p:cNvPr id="31" name="Picture 3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1025" y="-2310540"/>
            <a:ext cx="6904634" cy="2056486"/>
          </a:xfrm>
          <a:prstGeom prst="rect">
            <a:avLst/>
          </a:prstGeom>
        </p:spPr>
      </p:pic>
      <p:sp>
        <p:nvSpPr>
          <p:cNvPr id="32" name="Text Box 29"/>
          <p:cNvSpPr txBox="1">
            <a:spLocks noChangeArrowheads="1"/>
          </p:cNvSpPr>
          <p:nvPr/>
        </p:nvSpPr>
        <p:spPr bwMode="auto">
          <a:xfrm>
            <a:off x="9715500" y="13767594"/>
            <a:ext cx="24460200" cy="10869613"/>
          </a:xfrm>
          <a:prstGeom prst="rect">
            <a:avLst/>
          </a:prstGeom>
          <a:solidFill>
            <a:schemeClr val="tx1">
              <a:lumMod val="75000"/>
              <a:lumOff val="25000"/>
            </a:schemeClr>
          </a:solidFill>
          <a:ln w="9525">
            <a:solidFill>
              <a:schemeClr val="tx1"/>
            </a:solidFill>
            <a:miter lim="800000"/>
            <a:headEnd/>
            <a:tailEnd/>
          </a:ln>
          <a:effectLst/>
        </p:spPr>
        <p:txBody>
          <a:bodyPr lIns="228600" tIns="228600" rIns="228600" bIns="228600">
            <a:spAutoFit/>
          </a:bodyPr>
          <a:lstStyle/>
          <a:p>
            <a:pPr defTabSz="3762375"/>
            <a:r>
              <a:rPr lang="en-US" altLang="ja-JP" sz="4600" dirty="0">
                <a:solidFill>
                  <a:srgbClr val="F2F2F2"/>
                </a:solidFill>
                <a:ea typeface="MS PGothic" pitchFamily="34" charset="-128"/>
              </a:rPr>
              <a:t>This template complements of MakeSigns.com</a:t>
            </a:r>
          </a:p>
          <a:p>
            <a:pPr defTabSz="3762375"/>
            <a:endParaRPr lang="en-US" altLang="ja-JP" sz="4600" dirty="0">
              <a:solidFill>
                <a:srgbClr val="F2F2F2"/>
              </a:solidFill>
              <a:ea typeface="MS PGothic" pitchFamily="34" charset="-128"/>
            </a:endParaRPr>
          </a:p>
          <a:p>
            <a:pPr defTabSz="3762375"/>
            <a:r>
              <a:rPr lang="en-US" altLang="ja-JP" sz="4600" dirty="0">
                <a:solidFill>
                  <a:srgbClr val="F2F2F2"/>
                </a:solidFill>
                <a:ea typeface="MS PGothic" pitchFamily="34" charset="-128"/>
              </a:rPr>
              <a:t>If you opened this file directly from a web browser, you’ll want to save it to your computer before adding your poster information.</a:t>
            </a:r>
            <a:br>
              <a:rPr lang="en-US" altLang="ja-JP" sz="4600" dirty="0">
                <a:solidFill>
                  <a:srgbClr val="F2F2F2"/>
                </a:solidFill>
                <a:ea typeface="MS PGothic" pitchFamily="34" charset="-128"/>
              </a:rPr>
            </a:br>
            <a:endParaRPr lang="en-US" altLang="ja-JP" sz="4600" dirty="0">
              <a:solidFill>
                <a:srgbClr val="F2F2F2"/>
              </a:solidFill>
              <a:ea typeface="MS PGothic" pitchFamily="34" charset="-128"/>
            </a:endParaRPr>
          </a:p>
          <a:p>
            <a:pPr defTabSz="3762375"/>
            <a:r>
              <a:rPr lang="en-US" altLang="ja-JP" sz="4600" dirty="0">
                <a:solidFill>
                  <a:srgbClr val="F2F2F2"/>
                </a:solidFill>
                <a:ea typeface="MS PGothic" pitchFamily="34" charset="-128"/>
              </a:rPr>
              <a:t>This template has a page size of </a:t>
            </a:r>
            <a:r>
              <a:rPr lang="en-US" altLang="ja-JP" sz="4600" b="1" dirty="0">
                <a:solidFill>
                  <a:srgbClr val="F2F2F2"/>
                </a:solidFill>
                <a:ea typeface="MS PGothic" pitchFamily="34" charset="-128"/>
              </a:rPr>
              <a:t>42”x 48”</a:t>
            </a:r>
            <a:r>
              <a:rPr lang="en-US" altLang="ja-JP" sz="4600" dirty="0">
                <a:solidFill>
                  <a:srgbClr val="F2F2F2"/>
                </a:solidFill>
                <a:ea typeface="MS PGothic" pitchFamily="34" charset="-128"/>
              </a:rPr>
              <a:t>. When uploaded at MakeSigns.com, this template can be used to order posters in the following sizes: </a:t>
            </a:r>
            <a:r>
              <a:rPr lang="en-US" altLang="ja-JP" sz="4600" b="1" dirty="0">
                <a:solidFill>
                  <a:srgbClr val="F2F2F2"/>
                </a:solidFill>
                <a:ea typeface="MS PGothic" pitchFamily="34" charset="-128"/>
              </a:rPr>
              <a:t>42”x 48”</a:t>
            </a:r>
            <a:r>
              <a:rPr lang="en-US" altLang="ja-JP" sz="4600" dirty="0">
                <a:solidFill>
                  <a:srgbClr val="F2F2F2"/>
                </a:solidFill>
                <a:ea typeface="MS PGothic" pitchFamily="34" charset="-128"/>
              </a:rPr>
              <a:t>, </a:t>
            </a:r>
            <a:r>
              <a:rPr lang="en-US" altLang="ja-JP" sz="4600" b="1" dirty="0">
                <a:solidFill>
                  <a:srgbClr val="F2F2F2"/>
                </a:solidFill>
                <a:ea typeface="MS PGothic" pitchFamily="34" charset="-128"/>
              </a:rPr>
              <a:t>36.75”x 42”, 31.5”x 36”, and 36”x 41.14”.</a:t>
            </a:r>
            <a:br>
              <a:rPr lang="en-US" altLang="ja-JP" sz="4600" b="1" dirty="0">
                <a:solidFill>
                  <a:srgbClr val="F2F2F2"/>
                </a:solidFill>
                <a:ea typeface="MS PGothic" pitchFamily="34" charset="-128"/>
              </a:rPr>
            </a:br>
            <a:endParaRPr lang="en-US" altLang="ja-JP" sz="4600" dirty="0">
              <a:solidFill>
                <a:srgbClr val="F2F2F2"/>
              </a:solidFill>
              <a:ea typeface="MS PGothic" pitchFamily="34" charset="-128"/>
            </a:endParaRPr>
          </a:p>
          <a:p>
            <a:pPr defTabSz="3762375"/>
            <a:r>
              <a:rPr lang="en-US" altLang="ja-JP" sz="4600" dirty="0">
                <a:solidFill>
                  <a:srgbClr val="F2F2F2"/>
                </a:solidFill>
                <a:ea typeface="MS PGothic" pitchFamily="34" charset="-128"/>
              </a:rPr>
              <a:t>We recommend that you avoid changing the page size of the template. Please keep in mind, if you do change the page size it will alter the available print sizes listed above.</a:t>
            </a:r>
          </a:p>
          <a:p>
            <a:pPr defTabSz="3762375"/>
            <a:r>
              <a:rPr lang="en-US" altLang="ja-JP" sz="4600" dirty="0">
                <a:solidFill>
                  <a:srgbClr val="F2F2F2"/>
                </a:solidFill>
                <a:ea typeface="MS PGothic" pitchFamily="34" charset="-128"/>
              </a:rPr>
              <a:t>Any changes to the template size should be done before entering your information.</a:t>
            </a:r>
          </a:p>
          <a:p>
            <a:pPr defTabSz="3762375"/>
            <a:r>
              <a:rPr lang="en-US" altLang="ja-JP" sz="4600" dirty="0">
                <a:solidFill>
                  <a:srgbClr val="F2F2F2"/>
                </a:solidFill>
                <a:ea typeface="MS PGothic" pitchFamily="34" charset="-128"/>
              </a:rPr>
              <a:t>If you have any questions about creating a scientific poster, visit MakeSigns.com or email us at support@graphicsland.com</a:t>
            </a:r>
          </a:p>
          <a:p>
            <a:pPr algn="r" defTabSz="3762375"/>
            <a:r>
              <a:rPr lang="en-US" altLang="ja-JP" sz="3800" dirty="0">
                <a:solidFill>
                  <a:srgbClr val="F2F2F2"/>
                </a:solidFill>
                <a:ea typeface="MS PGothic" pitchFamily="34" charset="-128"/>
              </a:rPr>
              <a:t>©2010 </a:t>
            </a:r>
            <a:r>
              <a:rPr lang="en-US" altLang="ja-JP" sz="3800" dirty="0" err="1">
                <a:solidFill>
                  <a:srgbClr val="F2F2F2"/>
                </a:solidFill>
                <a:ea typeface="MS PGothic" pitchFamily="34" charset="-128"/>
              </a:rPr>
              <a:t>Graphicsland</a:t>
            </a:r>
            <a:endParaRPr lang="en-US" sz="3800" dirty="0">
              <a:solidFill>
                <a:srgbClr val="F2F2F2"/>
              </a:solidFill>
              <a:ea typeface="MS PGothic" pitchFamily="34" charset="-128"/>
            </a:endParaRPr>
          </a:p>
        </p:txBody>
      </p:sp>
    </p:spTree>
    <p:extLst>
      <p:ext uri="{BB962C8B-B14F-4D97-AF65-F5344CB8AC3E}">
        <p14:creationId xmlns:p14="http://schemas.microsoft.com/office/powerpoint/2010/main" val="396361503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79</TotalTime>
  <Words>2145</Words>
  <Application>Microsoft Office PowerPoint</Application>
  <PresentationFormat>Custom</PresentationFormat>
  <Paragraphs>116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Juice</dc:creator>
  <cp:lastModifiedBy>jessie</cp:lastModifiedBy>
  <cp:revision>14</cp:revision>
  <dcterms:created xsi:type="dcterms:W3CDTF">2016-10-04T14:52:27Z</dcterms:created>
  <dcterms:modified xsi:type="dcterms:W3CDTF">2016-10-05T15:58:40Z</dcterms:modified>
</cp:coreProperties>
</file>