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16459200"/>
  <p:notesSz cx="6858000" cy="9144000"/>
  <p:defaultTextStyle>
    <a:defPPr>
      <a:defRPr lang="en-US"/>
    </a:defPPr>
    <a:lvl1pPr algn="l" rtl="0" fontAlgn="base">
      <a:spcBef>
        <a:spcPct val="0"/>
      </a:spcBef>
      <a:spcAft>
        <a:spcPct val="0"/>
      </a:spcAft>
      <a:defRPr sz="1700" kern="1200">
        <a:solidFill>
          <a:schemeClr val="tx1"/>
        </a:solidFill>
        <a:latin typeface="Arial Black" pitchFamily="68" charset="0"/>
        <a:ea typeface="+mn-ea"/>
        <a:cs typeface="+mn-cs"/>
      </a:defRPr>
    </a:lvl1pPr>
    <a:lvl2pPr marL="238521" algn="l" rtl="0" fontAlgn="base">
      <a:spcBef>
        <a:spcPct val="0"/>
      </a:spcBef>
      <a:spcAft>
        <a:spcPct val="0"/>
      </a:spcAft>
      <a:defRPr sz="1700" kern="1200">
        <a:solidFill>
          <a:schemeClr val="tx1"/>
        </a:solidFill>
        <a:latin typeface="Arial Black" pitchFamily="68" charset="0"/>
        <a:ea typeface="+mn-ea"/>
        <a:cs typeface="+mn-cs"/>
      </a:defRPr>
    </a:lvl2pPr>
    <a:lvl3pPr marL="477042" algn="l" rtl="0" fontAlgn="base">
      <a:spcBef>
        <a:spcPct val="0"/>
      </a:spcBef>
      <a:spcAft>
        <a:spcPct val="0"/>
      </a:spcAft>
      <a:defRPr sz="1700" kern="1200">
        <a:solidFill>
          <a:schemeClr val="tx1"/>
        </a:solidFill>
        <a:latin typeface="Arial Black" pitchFamily="68" charset="0"/>
        <a:ea typeface="+mn-ea"/>
        <a:cs typeface="+mn-cs"/>
      </a:defRPr>
    </a:lvl3pPr>
    <a:lvl4pPr marL="715564" algn="l" rtl="0" fontAlgn="base">
      <a:spcBef>
        <a:spcPct val="0"/>
      </a:spcBef>
      <a:spcAft>
        <a:spcPct val="0"/>
      </a:spcAft>
      <a:defRPr sz="1700" kern="1200">
        <a:solidFill>
          <a:schemeClr val="tx1"/>
        </a:solidFill>
        <a:latin typeface="Arial Black" pitchFamily="68" charset="0"/>
        <a:ea typeface="+mn-ea"/>
        <a:cs typeface="+mn-cs"/>
      </a:defRPr>
    </a:lvl4pPr>
    <a:lvl5pPr marL="954085" algn="l" rtl="0" fontAlgn="base">
      <a:spcBef>
        <a:spcPct val="0"/>
      </a:spcBef>
      <a:spcAft>
        <a:spcPct val="0"/>
      </a:spcAft>
      <a:defRPr sz="1700" kern="1200">
        <a:solidFill>
          <a:schemeClr val="tx1"/>
        </a:solidFill>
        <a:latin typeface="Arial Black" pitchFamily="68" charset="0"/>
        <a:ea typeface="+mn-ea"/>
        <a:cs typeface="+mn-cs"/>
      </a:defRPr>
    </a:lvl5pPr>
    <a:lvl6pPr marL="1192606" algn="l" defTabSz="238521" rtl="0" eaLnBrk="1" latinLnBrk="0" hangingPunct="1">
      <a:defRPr sz="1700" kern="1200">
        <a:solidFill>
          <a:schemeClr val="tx1"/>
        </a:solidFill>
        <a:latin typeface="Arial Black" pitchFamily="68" charset="0"/>
        <a:ea typeface="+mn-ea"/>
        <a:cs typeface="+mn-cs"/>
      </a:defRPr>
    </a:lvl6pPr>
    <a:lvl7pPr marL="1431127" algn="l" defTabSz="238521" rtl="0" eaLnBrk="1" latinLnBrk="0" hangingPunct="1">
      <a:defRPr sz="1700" kern="1200">
        <a:solidFill>
          <a:schemeClr val="tx1"/>
        </a:solidFill>
        <a:latin typeface="Arial Black" pitchFamily="68" charset="0"/>
        <a:ea typeface="+mn-ea"/>
        <a:cs typeface="+mn-cs"/>
      </a:defRPr>
    </a:lvl7pPr>
    <a:lvl8pPr marL="1669649" algn="l" defTabSz="238521" rtl="0" eaLnBrk="1" latinLnBrk="0" hangingPunct="1">
      <a:defRPr sz="1700" kern="1200">
        <a:solidFill>
          <a:schemeClr val="tx1"/>
        </a:solidFill>
        <a:latin typeface="Arial Black" pitchFamily="68" charset="0"/>
        <a:ea typeface="+mn-ea"/>
        <a:cs typeface="+mn-cs"/>
      </a:defRPr>
    </a:lvl8pPr>
    <a:lvl9pPr marL="1908170" algn="l" defTabSz="238521" rtl="0" eaLnBrk="1" latinLnBrk="0" hangingPunct="1">
      <a:defRPr sz="1700" kern="1200">
        <a:solidFill>
          <a:schemeClr val="tx1"/>
        </a:solidFill>
        <a:latin typeface="Arial Black" pitchFamily="6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573201"/>
    <a:srgbClr val="978370"/>
    <a:srgbClr val="E9CA9B"/>
    <a:srgbClr val="FFAE51"/>
    <a:srgbClr val="CCCC99"/>
    <a:srgbClr val="996600"/>
    <a:srgbClr val="573300"/>
    <a:srgbClr val="FF6633"/>
    <a:srgbClr val="666600"/>
    <a:srgbClr val="874A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96" y="-264"/>
      </p:cViewPr>
      <p:guideLst>
        <p:guide orient="horz" pos="5496"/>
        <p:guide pos="8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9"/>
    </mc:Choice>
    <mc:Fallback>
      <c:style val="39"/>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0686728395061728"/>
          <c:y val="0.121817099251482"/>
          <c:w val="0.852366255144033"/>
          <c:h val="0.777044813842714"/>
        </c:manualLayout>
      </c:layout>
      <c:pie3DChart>
        <c:varyColors val="1"/>
        <c:ser>
          <c:idx val="0"/>
          <c:order val="0"/>
          <c:tx>
            <c:strRef>
              <c:f>Sheet1!$B$1</c:f>
              <c:strCache>
                <c:ptCount val="1"/>
                <c:pt idx="0">
                  <c:v>Sales</c:v>
                </c:pt>
              </c:strCache>
            </c:strRef>
          </c:tx>
          <c:explosion val="22"/>
          <c:dLbls>
            <c:dLbl>
              <c:idx val="0"/>
              <c:layout>
                <c:manualLayout>
                  <c:x val="-0.212505480935692"/>
                  <c:y val="0.0236356884706993"/>
                </c:manualLayout>
              </c:layout>
              <c:showLegendKey val="0"/>
              <c:showVal val="0"/>
              <c:showCatName val="1"/>
              <c:showSerName val="0"/>
              <c:showPercent val="1"/>
              <c:showBubbleSize val="0"/>
            </c:dLbl>
            <c:dLbl>
              <c:idx val="1"/>
              <c:layout>
                <c:manualLayout>
                  <c:x val="0.115616693739336"/>
                  <c:y val="-0.296633609921508"/>
                </c:manualLayout>
              </c:layout>
              <c:showLegendKey val="0"/>
              <c:showVal val="0"/>
              <c:showCatName val="1"/>
              <c:showSerName val="0"/>
              <c:showPercent val="1"/>
              <c:showBubbleSize val="0"/>
            </c:dLbl>
            <c:dLbl>
              <c:idx val="2"/>
              <c:layout>
                <c:manualLayout>
                  <c:x val="0.127758752470038"/>
                  <c:y val="-0.128171015531189"/>
                </c:manualLayout>
              </c:layout>
              <c:showLegendKey val="0"/>
              <c:showVal val="0"/>
              <c:showCatName val="1"/>
              <c:showSerName val="0"/>
              <c:showPercent val="1"/>
              <c:showBubbleSize val="0"/>
            </c:dLbl>
            <c:dLbl>
              <c:idx val="3"/>
              <c:layout>
                <c:manualLayout>
                  <c:x val="0.127123609400367"/>
                  <c:y val="0.081457851582084"/>
                </c:manualLayout>
              </c:layout>
              <c:showLegendKey val="0"/>
              <c:showVal val="0"/>
              <c:showCatName val="1"/>
              <c:showSerName val="0"/>
              <c:showPercent val="1"/>
              <c:showBubbleSize val="0"/>
            </c:dLbl>
            <c:txPr>
              <a:bodyPr/>
              <a:lstStyle/>
              <a:p>
                <a:pPr>
                  <a:defRPr sz="1600" b="1"/>
                </a:pPr>
                <a:endParaRPr lang="en-US"/>
              </a:p>
            </c:txPr>
            <c:showLegendKey val="0"/>
            <c:showVal val="0"/>
            <c:showCatName val="1"/>
            <c:showSerName val="0"/>
            <c:showPercent val="1"/>
            <c:showBubbleSize val="0"/>
            <c:showLeaderLines val="1"/>
          </c:dLbls>
          <c:cat>
            <c:strRef>
              <c:f>Sheet1!$A$2:$A$5</c:f>
              <c:strCache>
                <c:ptCount val="4"/>
                <c:pt idx="0">
                  <c:v>1st Qtr</c:v>
                </c:pt>
                <c:pt idx="1">
                  <c:v>2nd Qtr</c:v>
                </c:pt>
                <c:pt idx="2">
                  <c:v>3rd Qtr</c:v>
                </c:pt>
                <c:pt idx="3">
                  <c:v>4th Qtr</c:v>
                </c:pt>
              </c:strCache>
            </c:strRef>
          </c:cat>
          <c:val>
            <c:numRef>
              <c:f>Sheet1!$B$2:$B$5</c:f>
              <c:numCache>
                <c:formatCode>General</c:formatCode>
                <c:ptCount val="4"/>
                <c:pt idx="0">
                  <c:v>7.3</c:v>
                </c:pt>
                <c:pt idx="1">
                  <c:v>3.6</c:v>
                </c:pt>
                <c:pt idx="2">
                  <c:v>2.3</c:v>
                </c:pt>
                <c:pt idx="3">
                  <c:v>3.5</c:v>
                </c:pt>
              </c:numCache>
            </c:numRef>
          </c:val>
        </c:ser>
        <c:dLbls>
          <c:showLegendKey val="0"/>
          <c:showVal val="0"/>
          <c:showCatName val="1"/>
          <c:showSerName val="0"/>
          <c:showPercent val="1"/>
          <c:showBubbleSize val="0"/>
          <c:showLeaderLines val="1"/>
        </c:dLbls>
      </c:pie3DChart>
    </c:plotArea>
    <c:plotVisOnly val="1"/>
    <c:dispBlanksAs val="gap"/>
    <c:showDLblsOverMax val="0"/>
  </c:chart>
  <c:spPr>
    <a:ln>
      <a:noFill/>
    </a:ln>
  </c:spPr>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058080" y="4754563"/>
            <a:ext cx="11617098" cy="9875838"/>
          </a:xfrm>
          <a:prstGeom prst="rect">
            <a:avLst/>
          </a:prstGeom>
        </p:spPr>
        <p:txBody>
          <a:bodyPr lIns="47704" tIns="23852" rIns="47704" bIns="23852"/>
          <a:lstStyle>
            <a:lvl1pPr>
              <a:defRPr sz="1500"/>
            </a:lvl1pPr>
            <a:lvl2pPr>
              <a:defRPr sz="13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56822" y="4754563"/>
            <a:ext cx="11617098" cy="9875838"/>
          </a:xfrm>
          <a:prstGeom prst="rect">
            <a:avLst/>
          </a:prstGeom>
        </p:spPr>
        <p:txBody>
          <a:bodyPr lIns="47704" tIns="23852" rIns="47704" bIns="23852"/>
          <a:lstStyle>
            <a:lvl1pPr>
              <a:defRPr sz="1500"/>
            </a:lvl1pPr>
            <a:lvl2pPr>
              <a:defRPr sz="13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ound Single Corner Rectangle 3"/>
          <p:cNvSpPr/>
          <p:nvPr userDrawn="1"/>
        </p:nvSpPr>
        <p:spPr>
          <a:xfrm>
            <a:off x="3" y="2"/>
            <a:ext cx="23424442" cy="2625918"/>
          </a:xfrm>
          <a:prstGeom prst="round1Rect">
            <a:avLst/>
          </a:prstGeom>
          <a:solidFill>
            <a:srgbClr val="1360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5" r:id="rId1"/>
    <p:sldLayoutId id="2147483652" r:id="rId2"/>
  </p:sldLayoutIdLst>
  <p:txStyles>
    <p:titleStyle>
      <a:lvl1pPr algn="l" defTabSz="3223350" rtl="0" eaLnBrk="1" fontAlgn="base" hangingPunct="1">
        <a:spcBef>
          <a:spcPct val="0"/>
        </a:spcBef>
        <a:spcAft>
          <a:spcPct val="0"/>
        </a:spcAft>
        <a:defRPr sz="3700">
          <a:solidFill>
            <a:srgbClr val="008000"/>
          </a:solidFill>
          <a:latin typeface="+mj-lt"/>
          <a:ea typeface="ＭＳ Ｐゴシック" pitchFamily="68" charset="-128"/>
          <a:cs typeface="ＭＳ Ｐゴシック" pitchFamily="68" charset="-128"/>
        </a:defRPr>
      </a:lvl1pPr>
      <a:lvl2pPr algn="l" defTabSz="3223350" rtl="0" eaLnBrk="1" fontAlgn="base" hangingPunct="1">
        <a:spcBef>
          <a:spcPct val="0"/>
        </a:spcBef>
        <a:spcAft>
          <a:spcPct val="0"/>
        </a:spcAft>
        <a:defRPr sz="3700">
          <a:solidFill>
            <a:srgbClr val="008000"/>
          </a:solidFill>
          <a:latin typeface="Arial Black" pitchFamily="68" charset="0"/>
          <a:ea typeface="ＭＳ Ｐゴシック" pitchFamily="68" charset="-128"/>
          <a:cs typeface="ＭＳ Ｐゴシック" pitchFamily="68" charset="-128"/>
        </a:defRPr>
      </a:lvl2pPr>
      <a:lvl3pPr algn="l" defTabSz="3223350" rtl="0" eaLnBrk="1" fontAlgn="base" hangingPunct="1">
        <a:spcBef>
          <a:spcPct val="0"/>
        </a:spcBef>
        <a:spcAft>
          <a:spcPct val="0"/>
        </a:spcAft>
        <a:defRPr sz="3700">
          <a:solidFill>
            <a:srgbClr val="008000"/>
          </a:solidFill>
          <a:latin typeface="Arial Black" pitchFamily="68" charset="0"/>
          <a:ea typeface="ＭＳ Ｐゴシック" pitchFamily="68" charset="-128"/>
          <a:cs typeface="ＭＳ Ｐゴシック" pitchFamily="68" charset="-128"/>
        </a:defRPr>
      </a:lvl3pPr>
      <a:lvl4pPr algn="l" defTabSz="3223350" rtl="0" eaLnBrk="1" fontAlgn="base" hangingPunct="1">
        <a:spcBef>
          <a:spcPct val="0"/>
        </a:spcBef>
        <a:spcAft>
          <a:spcPct val="0"/>
        </a:spcAft>
        <a:defRPr sz="3700">
          <a:solidFill>
            <a:srgbClr val="008000"/>
          </a:solidFill>
          <a:latin typeface="Arial Black" pitchFamily="68" charset="0"/>
          <a:ea typeface="ＭＳ Ｐゴシック" pitchFamily="68" charset="-128"/>
          <a:cs typeface="ＭＳ Ｐゴシック" pitchFamily="68" charset="-128"/>
        </a:defRPr>
      </a:lvl4pPr>
      <a:lvl5pPr algn="l" defTabSz="3223350" rtl="0" eaLnBrk="1" fontAlgn="base" hangingPunct="1">
        <a:spcBef>
          <a:spcPct val="0"/>
        </a:spcBef>
        <a:spcAft>
          <a:spcPct val="0"/>
        </a:spcAft>
        <a:defRPr sz="3700">
          <a:solidFill>
            <a:srgbClr val="008000"/>
          </a:solidFill>
          <a:latin typeface="Arial Black" pitchFamily="68" charset="0"/>
          <a:ea typeface="ＭＳ Ｐゴシック" pitchFamily="68" charset="-128"/>
          <a:cs typeface="ＭＳ Ｐゴシック" pitchFamily="68" charset="-128"/>
        </a:defRPr>
      </a:lvl5pPr>
      <a:lvl6pPr marL="238521" algn="l" defTabSz="3223350" rtl="0" eaLnBrk="1" fontAlgn="base" hangingPunct="1">
        <a:spcBef>
          <a:spcPct val="0"/>
        </a:spcBef>
        <a:spcAft>
          <a:spcPct val="0"/>
        </a:spcAft>
        <a:defRPr sz="3700">
          <a:solidFill>
            <a:srgbClr val="008000"/>
          </a:solidFill>
          <a:latin typeface="Arial Black" pitchFamily="68" charset="0"/>
        </a:defRPr>
      </a:lvl6pPr>
      <a:lvl7pPr marL="477042" algn="l" defTabSz="3223350" rtl="0" eaLnBrk="1" fontAlgn="base" hangingPunct="1">
        <a:spcBef>
          <a:spcPct val="0"/>
        </a:spcBef>
        <a:spcAft>
          <a:spcPct val="0"/>
        </a:spcAft>
        <a:defRPr sz="3700">
          <a:solidFill>
            <a:srgbClr val="008000"/>
          </a:solidFill>
          <a:latin typeface="Arial Black" pitchFamily="68" charset="0"/>
        </a:defRPr>
      </a:lvl7pPr>
      <a:lvl8pPr marL="715564" algn="l" defTabSz="3223350" rtl="0" eaLnBrk="1" fontAlgn="base" hangingPunct="1">
        <a:spcBef>
          <a:spcPct val="0"/>
        </a:spcBef>
        <a:spcAft>
          <a:spcPct val="0"/>
        </a:spcAft>
        <a:defRPr sz="3700">
          <a:solidFill>
            <a:srgbClr val="008000"/>
          </a:solidFill>
          <a:latin typeface="Arial Black" pitchFamily="68" charset="0"/>
        </a:defRPr>
      </a:lvl8pPr>
      <a:lvl9pPr marL="954085" algn="l" defTabSz="3223350" rtl="0" eaLnBrk="1" fontAlgn="base" hangingPunct="1">
        <a:spcBef>
          <a:spcPct val="0"/>
        </a:spcBef>
        <a:spcAft>
          <a:spcPct val="0"/>
        </a:spcAft>
        <a:defRPr sz="3700">
          <a:solidFill>
            <a:srgbClr val="008000"/>
          </a:solidFill>
          <a:latin typeface="Arial Black" pitchFamily="68" charset="0"/>
        </a:defRPr>
      </a:lvl9pPr>
    </p:titleStyle>
    <p:bodyStyle>
      <a:lvl1pPr marL="1209999" indent="-1209999" algn="l" defTabSz="3223350" rtl="0" eaLnBrk="1" fontAlgn="base" hangingPunct="1">
        <a:spcBef>
          <a:spcPct val="20000"/>
        </a:spcBef>
        <a:spcAft>
          <a:spcPct val="0"/>
        </a:spcAft>
        <a:defRPr sz="2800">
          <a:solidFill>
            <a:srgbClr val="008000"/>
          </a:solidFill>
          <a:latin typeface="+mn-lt"/>
          <a:ea typeface="ＭＳ Ｐゴシック" pitchFamily="68" charset="-128"/>
          <a:cs typeface="ＭＳ Ｐゴシック" pitchFamily="68" charset="-128"/>
        </a:defRPr>
      </a:lvl1pPr>
      <a:lvl2pPr marL="2145863" indent="-533360" algn="l" defTabSz="3223350" rtl="0" eaLnBrk="1" fontAlgn="base" hangingPunct="1">
        <a:spcBef>
          <a:spcPct val="20000"/>
        </a:spcBef>
        <a:spcAft>
          <a:spcPct val="0"/>
        </a:spcAft>
        <a:buFont typeface="Times" pitchFamily="68" charset="0"/>
        <a:buChar char="•"/>
        <a:defRPr sz="1800">
          <a:solidFill>
            <a:schemeClr val="tx1"/>
          </a:solidFill>
          <a:latin typeface="Times New Roman" pitchFamily="68" charset="0"/>
          <a:ea typeface="ＭＳ Ｐゴシック" pitchFamily="68" charset="-128"/>
        </a:defRPr>
      </a:lvl2pPr>
      <a:lvl3pPr marL="4030844" indent="-807494" algn="l" defTabSz="3223350" rtl="0" eaLnBrk="1" fontAlgn="base" hangingPunct="1">
        <a:spcBef>
          <a:spcPct val="20000"/>
        </a:spcBef>
        <a:spcAft>
          <a:spcPct val="0"/>
        </a:spcAft>
        <a:defRPr sz="8500">
          <a:solidFill>
            <a:schemeClr val="tx1"/>
          </a:solidFill>
          <a:latin typeface="Times New Roman" pitchFamily="68" charset="0"/>
          <a:ea typeface="ＭＳ Ｐゴシック" pitchFamily="68" charset="-128"/>
        </a:defRPr>
      </a:lvl3pPr>
      <a:lvl4pPr marL="5641690" indent="-805009" algn="l" defTabSz="3223350" rtl="0" eaLnBrk="1" fontAlgn="base" hangingPunct="1">
        <a:spcBef>
          <a:spcPct val="20000"/>
        </a:spcBef>
        <a:spcAft>
          <a:spcPct val="0"/>
        </a:spcAft>
        <a:buChar char="–"/>
        <a:defRPr sz="7100">
          <a:solidFill>
            <a:schemeClr val="tx1"/>
          </a:solidFill>
          <a:latin typeface="Times New Roman" pitchFamily="68" charset="0"/>
          <a:ea typeface="ＭＳ Ｐゴシック" pitchFamily="68" charset="-128"/>
        </a:defRPr>
      </a:lvl4pPr>
      <a:lvl5pPr marL="7254193" indent="-805009" algn="l" defTabSz="3223350" rtl="0" eaLnBrk="1" fontAlgn="base" hangingPunct="1">
        <a:spcBef>
          <a:spcPct val="20000"/>
        </a:spcBef>
        <a:spcAft>
          <a:spcPct val="0"/>
        </a:spcAft>
        <a:buChar char="»"/>
        <a:defRPr sz="7100">
          <a:solidFill>
            <a:schemeClr val="tx1"/>
          </a:solidFill>
          <a:latin typeface="Times New Roman" pitchFamily="68" charset="0"/>
          <a:ea typeface="ＭＳ Ｐゴシック" pitchFamily="68" charset="-128"/>
        </a:defRPr>
      </a:lvl5pPr>
      <a:lvl6pPr marL="7492714" indent="-805009" algn="l" defTabSz="3223350" rtl="0" eaLnBrk="1" fontAlgn="base" hangingPunct="1">
        <a:spcBef>
          <a:spcPct val="20000"/>
        </a:spcBef>
        <a:spcAft>
          <a:spcPct val="0"/>
        </a:spcAft>
        <a:buChar char="»"/>
        <a:defRPr sz="7100">
          <a:solidFill>
            <a:schemeClr val="tx1"/>
          </a:solidFill>
          <a:latin typeface="Times New Roman" pitchFamily="68" charset="0"/>
          <a:ea typeface="ＭＳ Ｐゴシック" pitchFamily="68" charset="-128"/>
        </a:defRPr>
      </a:lvl6pPr>
      <a:lvl7pPr marL="7731236" indent="-805009" algn="l" defTabSz="3223350" rtl="0" eaLnBrk="1" fontAlgn="base" hangingPunct="1">
        <a:spcBef>
          <a:spcPct val="20000"/>
        </a:spcBef>
        <a:spcAft>
          <a:spcPct val="0"/>
        </a:spcAft>
        <a:buChar char="»"/>
        <a:defRPr sz="7100">
          <a:solidFill>
            <a:schemeClr val="tx1"/>
          </a:solidFill>
          <a:latin typeface="Times New Roman" pitchFamily="68" charset="0"/>
          <a:ea typeface="ＭＳ Ｐゴシック" pitchFamily="68" charset="-128"/>
        </a:defRPr>
      </a:lvl7pPr>
      <a:lvl8pPr marL="7969757" indent="-805009" algn="l" defTabSz="3223350" rtl="0" eaLnBrk="1" fontAlgn="base" hangingPunct="1">
        <a:spcBef>
          <a:spcPct val="20000"/>
        </a:spcBef>
        <a:spcAft>
          <a:spcPct val="0"/>
        </a:spcAft>
        <a:buChar char="»"/>
        <a:defRPr sz="7100">
          <a:solidFill>
            <a:schemeClr val="tx1"/>
          </a:solidFill>
          <a:latin typeface="Times New Roman" pitchFamily="68" charset="0"/>
          <a:ea typeface="ＭＳ Ｐゴシック" pitchFamily="68" charset="-128"/>
        </a:defRPr>
      </a:lvl8pPr>
      <a:lvl9pPr marL="8208278" indent="-805009" algn="l" defTabSz="3223350" rtl="0" eaLnBrk="1" fontAlgn="base" hangingPunct="1">
        <a:spcBef>
          <a:spcPct val="20000"/>
        </a:spcBef>
        <a:spcAft>
          <a:spcPct val="0"/>
        </a:spcAft>
        <a:buChar char="»"/>
        <a:defRPr sz="7100">
          <a:solidFill>
            <a:schemeClr val="tx1"/>
          </a:solidFill>
          <a:latin typeface="Times New Roman" pitchFamily="68" charset="0"/>
          <a:ea typeface="ＭＳ Ｐゴシック" pitchFamily="68" charset="-128"/>
        </a:defRPr>
      </a:lvl9pPr>
    </p:bodyStyle>
    <p:otherStyle>
      <a:defPPr>
        <a:defRPr lang="en-US"/>
      </a:defPPr>
      <a:lvl1pPr marL="0" algn="l" defTabSz="238521" rtl="0" eaLnBrk="1" latinLnBrk="0" hangingPunct="1">
        <a:defRPr sz="900" kern="1200">
          <a:solidFill>
            <a:schemeClr val="tx1"/>
          </a:solidFill>
          <a:latin typeface="+mn-lt"/>
          <a:ea typeface="+mn-ea"/>
          <a:cs typeface="+mn-cs"/>
        </a:defRPr>
      </a:lvl1pPr>
      <a:lvl2pPr marL="238521" algn="l" defTabSz="238521" rtl="0" eaLnBrk="1" latinLnBrk="0" hangingPunct="1">
        <a:defRPr sz="900" kern="1200">
          <a:solidFill>
            <a:schemeClr val="tx1"/>
          </a:solidFill>
          <a:latin typeface="+mn-lt"/>
          <a:ea typeface="+mn-ea"/>
          <a:cs typeface="+mn-cs"/>
        </a:defRPr>
      </a:lvl2pPr>
      <a:lvl3pPr marL="477042" algn="l" defTabSz="238521" rtl="0" eaLnBrk="1" latinLnBrk="0" hangingPunct="1">
        <a:defRPr sz="900" kern="1200">
          <a:solidFill>
            <a:schemeClr val="tx1"/>
          </a:solidFill>
          <a:latin typeface="+mn-lt"/>
          <a:ea typeface="+mn-ea"/>
          <a:cs typeface="+mn-cs"/>
        </a:defRPr>
      </a:lvl3pPr>
      <a:lvl4pPr marL="715564" algn="l" defTabSz="238521" rtl="0" eaLnBrk="1" latinLnBrk="0" hangingPunct="1">
        <a:defRPr sz="900" kern="1200">
          <a:solidFill>
            <a:schemeClr val="tx1"/>
          </a:solidFill>
          <a:latin typeface="+mn-lt"/>
          <a:ea typeface="+mn-ea"/>
          <a:cs typeface="+mn-cs"/>
        </a:defRPr>
      </a:lvl4pPr>
      <a:lvl5pPr marL="954085" algn="l" defTabSz="238521" rtl="0" eaLnBrk="1" latinLnBrk="0" hangingPunct="1">
        <a:defRPr sz="900" kern="1200">
          <a:solidFill>
            <a:schemeClr val="tx1"/>
          </a:solidFill>
          <a:latin typeface="+mn-lt"/>
          <a:ea typeface="+mn-ea"/>
          <a:cs typeface="+mn-cs"/>
        </a:defRPr>
      </a:lvl5pPr>
      <a:lvl6pPr marL="1192606" algn="l" defTabSz="238521" rtl="0" eaLnBrk="1" latinLnBrk="0" hangingPunct="1">
        <a:defRPr sz="900" kern="1200">
          <a:solidFill>
            <a:schemeClr val="tx1"/>
          </a:solidFill>
          <a:latin typeface="+mn-lt"/>
          <a:ea typeface="+mn-ea"/>
          <a:cs typeface="+mn-cs"/>
        </a:defRPr>
      </a:lvl6pPr>
      <a:lvl7pPr marL="1431127" algn="l" defTabSz="238521" rtl="0" eaLnBrk="1" latinLnBrk="0" hangingPunct="1">
        <a:defRPr sz="900" kern="1200">
          <a:solidFill>
            <a:schemeClr val="tx1"/>
          </a:solidFill>
          <a:latin typeface="+mn-lt"/>
          <a:ea typeface="+mn-ea"/>
          <a:cs typeface="+mn-cs"/>
        </a:defRPr>
      </a:lvl7pPr>
      <a:lvl8pPr marL="1669649" algn="l" defTabSz="238521" rtl="0" eaLnBrk="1" latinLnBrk="0" hangingPunct="1">
        <a:defRPr sz="900" kern="1200">
          <a:solidFill>
            <a:schemeClr val="tx1"/>
          </a:solidFill>
          <a:latin typeface="+mn-lt"/>
          <a:ea typeface="+mn-ea"/>
          <a:cs typeface="+mn-cs"/>
        </a:defRPr>
      </a:lvl8pPr>
      <a:lvl9pPr marL="1908170" algn="l" defTabSz="238521"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jpeg"/><Relationship Id="rId7" Type="http://schemas.openxmlformats.org/officeDocument/2006/relationships/hyperlink" Target="mailto:pratt@ohio.edu" TargetMode="External"/><Relationship Id="rId1" Type="http://schemas.openxmlformats.org/officeDocument/2006/relationships/slideLayout" Target="../slideLayouts/slideLayout1.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8"/>
          <p:cNvSpPr txBox="1">
            <a:spLocks noChangeArrowheads="1"/>
          </p:cNvSpPr>
          <p:nvPr/>
        </p:nvSpPr>
        <p:spPr bwMode="auto">
          <a:xfrm>
            <a:off x="6914444" y="2765540"/>
            <a:ext cx="20207112" cy="592976"/>
          </a:xfrm>
          <a:prstGeom prst="rect">
            <a:avLst/>
          </a:prstGeom>
          <a:gradFill flip="none" rotWithShape="1">
            <a:gsLst>
              <a:gs pos="46000">
                <a:srgbClr val="136042"/>
              </a:gs>
              <a:gs pos="100000">
                <a:srgbClr val="FFFFFF"/>
              </a:gs>
            </a:gsLst>
            <a:lin ang="0" scaled="1"/>
            <a:tileRect/>
          </a:gradFill>
          <a:ln w="9525">
            <a:noFill/>
            <a:miter lim="800000"/>
            <a:headEnd/>
            <a:tailEnd/>
          </a:ln>
        </p:spPr>
        <p:txBody>
          <a:bodyPr wrap="square" lIns="200216" tIns="0" rIns="182813" bIns="0">
            <a:prstTxWarp prst="textNoShape">
              <a:avLst/>
            </a:prstTxWarp>
            <a:normAutofit/>
          </a:bodyPr>
          <a:lstStyle/>
          <a:p>
            <a:pPr defTabSz="2002200">
              <a:spcBef>
                <a:spcPct val="50000"/>
              </a:spcBef>
            </a:pPr>
            <a:r>
              <a:rPr lang="en-US" sz="3200" dirty="0" smtClean="0">
                <a:solidFill>
                  <a:schemeClr val="bg1"/>
                </a:solidFill>
                <a:latin typeface="Arial"/>
                <a:cs typeface="Arial"/>
              </a:rPr>
              <a:t>Results</a:t>
            </a:r>
            <a:endParaRPr lang="en-US" sz="3200" dirty="0">
              <a:solidFill>
                <a:schemeClr val="bg1"/>
              </a:solidFill>
              <a:latin typeface="Arial"/>
              <a:cs typeface="Arial"/>
            </a:endParaRPr>
          </a:p>
        </p:txBody>
      </p:sp>
      <p:graphicFrame>
        <p:nvGraphicFramePr>
          <p:cNvPr id="39" name="Chart 38"/>
          <p:cNvGraphicFramePr/>
          <p:nvPr>
            <p:extLst>
              <p:ext uri="{D42A27DB-BD31-4B8C-83A1-F6EECF244321}">
                <p14:modId xmlns:p14="http://schemas.microsoft.com/office/powerpoint/2010/main" val="693943757"/>
              </p:ext>
            </p:extLst>
          </p:nvPr>
        </p:nvGraphicFramePr>
        <p:xfrm>
          <a:off x="14758779" y="8954364"/>
          <a:ext cx="4760095" cy="3174960"/>
        </p:xfrm>
        <a:graphic>
          <a:graphicData uri="http://schemas.openxmlformats.org/drawingml/2006/chart">
            <c:chart xmlns:c="http://schemas.openxmlformats.org/drawingml/2006/chart" xmlns:r="http://schemas.openxmlformats.org/officeDocument/2006/relationships" r:id="rId2"/>
          </a:graphicData>
        </a:graphic>
      </p:graphicFrame>
      <p:sp>
        <p:nvSpPr>
          <p:cNvPr id="42" name="Text Box 8"/>
          <p:cNvSpPr txBox="1">
            <a:spLocks noChangeArrowheads="1"/>
          </p:cNvSpPr>
          <p:nvPr/>
        </p:nvSpPr>
        <p:spPr bwMode="auto">
          <a:xfrm>
            <a:off x="13892136" y="11977764"/>
            <a:ext cx="6500714" cy="3762070"/>
          </a:xfrm>
          <a:prstGeom prst="rect">
            <a:avLst/>
          </a:prstGeom>
          <a:noFill/>
          <a:ln w="9525">
            <a:noFill/>
            <a:miter lim="800000"/>
            <a:headEnd/>
            <a:tailEnd/>
          </a:ln>
        </p:spPr>
        <p:txBody>
          <a:bodyPr wrap="square" lIns="200167" tIns="100083" rIns="200167" bIns="100083">
            <a:prstTxWarp prst="textNoShape">
              <a:avLst/>
            </a:prstTxWarp>
            <a:spAutoFit/>
          </a:bodyPr>
          <a:lstStyle/>
          <a:p>
            <a:pPr defTabSz="2002200">
              <a:lnSpc>
                <a:spcPct val="110000"/>
              </a:lnSpc>
              <a:spcBef>
                <a:spcPct val="50000"/>
              </a:spcBef>
            </a:pPr>
            <a:r>
              <a:rPr lang="en-US" sz="2000" b="1" dirty="0" smtClean="0">
                <a:solidFill>
                  <a:srgbClr val="000000"/>
                </a:solidFill>
                <a:latin typeface="Arial"/>
                <a:cs typeface="Arial"/>
              </a:rPr>
              <a:t>Figure 3</a:t>
            </a:r>
            <a:r>
              <a:rPr lang="en-US" sz="1600" b="1" dirty="0" smtClean="0">
                <a:solidFill>
                  <a:srgbClr val="874A35"/>
                </a:solidFill>
                <a:latin typeface="Arial"/>
                <a:cs typeface="Arial"/>
              </a:rPr>
              <a:t>. </a:t>
            </a:r>
            <a:r>
              <a:rPr lang="en-US" sz="1600" dirty="0" smtClean="0">
                <a:latin typeface="Arial"/>
                <a:ea typeface="Arial Narrow" pitchFamily="59" charset="0"/>
                <a:cs typeface="Arial"/>
              </a:rPr>
              <a:t>If you make your chart in PowerPoint, it is much easier to edit using the formatting palette</a:t>
            </a:r>
          </a:p>
          <a:p>
            <a:pPr marL="228600" indent="-228600" defTabSz="2003425">
              <a:lnSpc>
                <a:spcPct val="110000"/>
              </a:lnSpc>
              <a:spcBef>
                <a:spcPct val="50000"/>
              </a:spcBef>
              <a:buFont typeface="+mj-lt"/>
              <a:buAutoNum type="arabicPeriod"/>
            </a:pPr>
            <a:r>
              <a:rPr lang="en-US" sz="1600" dirty="0" smtClean="0">
                <a:latin typeface="Arial"/>
                <a:cs typeface="Arial"/>
              </a:rPr>
              <a:t>When inserting a graph, photo or diagram from another program (that  you have saved as a jpg) remember you will not be able to edit it in PowerPoint. In the program you use to create these files, make the text, font and color as close as possible to the size you want them to be on your poster. Inserted file types that PowerPoint accepts are jpg and </a:t>
            </a:r>
            <a:r>
              <a:rPr lang="en-US" sz="1600" dirty="0" err="1" smtClean="0">
                <a:latin typeface="Arial"/>
                <a:cs typeface="Arial"/>
              </a:rPr>
              <a:t>png</a:t>
            </a:r>
            <a:r>
              <a:rPr lang="en-US" sz="1600" dirty="0" smtClean="0">
                <a:latin typeface="Arial"/>
                <a:cs typeface="Arial"/>
              </a:rPr>
              <a:t>.</a:t>
            </a:r>
          </a:p>
          <a:p>
            <a:pPr marL="228600" indent="-228600" defTabSz="2003425">
              <a:lnSpc>
                <a:spcPct val="110000"/>
              </a:lnSpc>
              <a:spcBef>
                <a:spcPct val="50000"/>
              </a:spcBef>
              <a:buFont typeface="+mj-lt"/>
              <a:buAutoNum type="arabicPeriod"/>
            </a:pPr>
            <a:r>
              <a:rPr lang="en-US" sz="1600" dirty="0" smtClean="0">
                <a:latin typeface="Arial"/>
                <a:cs typeface="Arial"/>
              </a:rPr>
              <a:t>Some Sigma Plot and CorelDraw files (mostly graphs) are troublesome (missing axis mostly). ‘Save’ or ‘Export’ these graphs as jpgs and insert into PowerPoint. Do not use cut and paste command.</a:t>
            </a:r>
          </a:p>
        </p:txBody>
      </p:sp>
      <p:sp>
        <p:nvSpPr>
          <p:cNvPr id="44" name="TextBox 43"/>
          <p:cNvSpPr txBox="1"/>
          <p:nvPr/>
        </p:nvSpPr>
        <p:spPr>
          <a:xfrm>
            <a:off x="4148668" y="215795"/>
            <a:ext cx="18288000" cy="1200329"/>
          </a:xfrm>
          <a:prstGeom prst="rect">
            <a:avLst/>
          </a:prstGeom>
          <a:noFill/>
        </p:spPr>
        <p:txBody>
          <a:bodyPr wrap="square" rtlCol="0" anchor="ctr">
            <a:spAutoFit/>
          </a:bodyPr>
          <a:lstStyle/>
          <a:p>
            <a:pPr algn="ctr" defTabSz="2002200">
              <a:spcBef>
                <a:spcPts val="0"/>
              </a:spcBef>
            </a:pPr>
            <a:r>
              <a:rPr lang="en-US" sz="3600" dirty="0" smtClean="0">
                <a:latin typeface="Arial"/>
                <a:cs typeface="Arial"/>
              </a:rPr>
              <a:t>Title of Research Presentation Can Run Across </a:t>
            </a:r>
            <a:r>
              <a:rPr lang="en-US" sz="3600" dirty="0" smtClean="0">
                <a:latin typeface="Arial"/>
                <a:cs typeface="Arial"/>
              </a:rPr>
              <a:t>the </a:t>
            </a:r>
            <a:r>
              <a:rPr lang="en-US" sz="3600" dirty="0" smtClean="0">
                <a:latin typeface="Arial"/>
                <a:cs typeface="Arial"/>
              </a:rPr>
              <a:t>Page as One Line </a:t>
            </a:r>
            <a:r>
              <a:rPr lang="en-US" sz="3600" dirty="0" smtClean="0">
                <a:latin typeface="Arial"/>
                <a:cs typeface="Arial"/>
              </a:rPr>
              <a:t>or Extend </a:t>
            </a:r>
            <a:r>
              <a:rPr lang="en-US" sz="3600" dirty="0" smtClean="0">
                <a:latin typeface="Arial"/>
                <a:cs typeface="Arial"/>
              </a:rPr>
              <a:t>onto the Next Line. </a:t>
            </a:r>
            <a:r>
              <a:rPr lang="en-US" sz="3600" dirty="0" smtClean="0">
                <a:latin typeface="Arial"/>
                <a:cs typeface="Arial"/>
              </a:rPr>
              <a:t>Left </a:t>
            </a:r>
            <a:r>
              <a:rPr lang="en-US" sz="3600" dirty="0" smtClean="0">
                <a:latin typeface="Arial"/>
                <a:cs typeface="Arial"/>
              </a:rPr>
              <a:t>Justified or Centered text. </a:t>
            </a:r>
            <a:r>
              <a:rPr lang="en-US" sz="3600" dirty="0" smtClean="0">
                <a:solidFill>
                  <a:schemeClr val="bg1"/>
                </a:solidFill>
                <a:latin typeface="Arial"/>
                <a:cs typeface="Arial"/>
              </a:rPr>
              <a:t>Reversed </a:t>
            </a:r>
            <a:r>
              <a:rPr lang="en-US" sz="3600" dirty="0" smtClean="0">
                <a:solidFill>
                  <a:schemeClr val="bg1"/>
                </a:solidFill>
                <a:latin typeface="Arial"/>
                <a:cs typeface="Arial"/>
              </a:rPr>
              <a:t>out type in white </a:t>
            </a:r>
            <a:r>
              <a:rPr lang="en-US" sz="3600" dirty="0" smtClean="0">
                <a:latin typeface="Arial"/>
                <a:cs typeface="Arial"/>
              </a:rPr>
              <a:t>or black.</a:t>
            </a:r>
            <a:endParaRPr lang="en-US" sz="3600" dirty="0">
              <a:latin typeface="Arial"/>
              <a:cs typeface="Arial"/>
            </a:endParaRPr>
          </a:p>
        </p:txBody>
      </p:sp>
      <p:sp>
        <p:nvSpPr>
          <p:cNvPr id="45" name="TextBox 44"/>
          <p:cNvSpPr txBox="1"/>
          <p:nvPr/>
        </p:nvSpPr>
        <p:spPr>
          <a:xfrm>
            <a:off x="4148667" y="1527729"/>
            <a:ext cx="18288000" cy="954107"/>
          </a:xfrm>
          <a:prstGeom prst="rect">
            <a:avLst/>
          </a:prstGeom>
          <a:noFill/>
        </p:spPr>
        <p:txBody>
          <a:bodyPr wrap="square" rtlCol="0" anchor="ctr">
            <a:spAutoFit/>
          </a:bodyPr>
          <a:lstStyle/>
          <a:p>
            <a:pPr algn="ctr"/>
            <a:r>
              <a:rPr lang="en-US" sz="2800" dirty="0">
                <a:latin typeface="Arial"/>
                <a:cs typeface="Arial"/>
              </a:rPr>
              <a:t>Author One, Author Two. </a:t>
            </a:r>
            <a:r>
              <a:rPr lang="en-US" sz="2800" dirty="0" smtClean="0">
                <a:latin typeface="Arial"/>
                <a:cs typeface="Arial"/>
              </a:rPr>
              <a:t>Institution </a:t>
            </a:r>
            <a:r>
              <a:rPr lang="en-US" sz="2800" dirty="0">
                <a:latin typeface="Arial"/>
                <a:cs typeface="Arial"/>
              </a:rPr>
              <a:t>Name, Dept., City, </a:t>
            </a:r>
            <a:r>
              <a:rPr lang="en-US" sz="2800" dirty="0" smtClean="0">
                <a:latin typeface="Arial"/>
                <a:cs typeface="Arial"/>
              </a:rPr>
              <a:t>State. </a:t>
            </a:r>
          </a:p>
          <a:p>
            <a:pPr algn="ctr"/>
            <a:r>
              <a:rPr lang="en-US" sz="2800" dirty="0" smtClean="0">
                <a:latin typeface="Arial"/>
                <a:cs typeface="Arial"/>
              </a:rPr>
              <a:t>Email </a:t>
            </a:r>
            <a:r>
              <a:rPr lang="en-US" sz="2800" dirty="0">
                <a:latin typeface="Arial"/>
                <a:cs typeface="Arial"/>
              </a:rPr>
              <a:t>address and web pages are sometimes listed </a:t>
            </a:r>
            <a:r>
              <a:rPr lang="en-US" sz="2800" dirty="0" smtClean="0">
                <a:latin typeface="Arial"/>
                <a:cs typeface="Arial"/>
              </a:rPr>
              <a:t>here.</a:t>
            </a:r>
            <a:endParaRPr lang="en-US" sz="2800" dirty="0">
              <a:latin typeface="Arial"/>
              <a:cs typeface="Arial"/>
            </a:endParaRPr>
          </a:p>
        </p:txBody>
      </p:sp>
      <p:pic>
        <p:nvPicPr>
          <p:cNvPr id="49" name="Picture 48" descr="OU-HCOM_logo_bl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89665" y="2595675"/>
            <a:ext cx="3487178" cy="2128994"/>
          </a:xfrm>
          <a:prstGeom prst="rect">
            <a:avLst/>
          </a:prstGeom>
        </p:spPr>
      </p:pic>
      <p:pic>
        <p:nvPicPr>
          <p:cNvPr id="50" name="Picture 49" descr="OU-HCOM_logo-wh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142" y="310417"/>
            <a:ext cx="3532819" cy="2154158"/>
          </a:xfrm>
          <a:prstGeom prst="rect">
            <a:avLst/>
          </a:prstGeom>
        </p:spPr>
      </p:pic>
      <p:pic>
        <p:nvPicPr>
          <p:cNvPr id="51" name="Picture 50" descr="6 x 10in OU-HCOM_logo_color.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729263" y="413125"/>
            <a:ext cx="3429420" cy="2090803"/>
          </a:xfrm>
          <a:prstGeom prst="rect">
            <a:avLst/>
          </a:prstGeom>
          <a:noFill/>
          <a:ln>
            <a:noFill/>
            <a:prstDash val="lgDash"/>
          </a:ln>
        </p:spPr>
      </p:pic>
      <p:sp>
        <p:nvSpPr>
          <p:cNvPr id="54" name="Double Brace 53"/>
          <p:cNvSpPr/>
          <p:nvPr/>
        </p:nvSpPr>
        <p:spPr>
          <a:xfrm>
            <a:off x="20630444" y="2572578"/>
            <a:ext cx="6801556" cy="3836146"/>
          </a:xfrm>
          <a:prstGeom prst="bracePair">
            <a:avLst/>
          </a:prstGeom>
          <a:solidFill>
            <a:schemeClr val="accent1">
              <a:lumMod val="20000"/>
              <a:lumOff val="80000"/>
              <a:alpha val="23000"/>
            </a:schemeClr>
          </a:solidFill>
          <a:ln w="152400" cmpd="sng">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lvl="1" algn="dist"/>
            <a:endParaRPr lang="en-US" dirty="0">
              <a:solidFill>
                <a:srgbClr val="FFFFFF"/>
              </a:solidFill>
              <a:latin typeface="Arial"/>
              <a:cs typeface="Arial"/>
            </a:endParaRPr>
          </a:p>
        </p:txBody>
      </p:sp>
      <p:sp>
        <p:nvSpPr>
          <p:cNvPr id="56" name="TextBox 55"/>
          <p:cNvSpPr txBox="1"/>
          <p:nvPr/>
        </p:nvSpPr>
        <p:spPr>
          <a:xfrm>
            <a:off x="21318642" y="3636486"/>
            <a:ext cx="2636466" cy="2185214"/>
          </a:xfrm>
          <a:prstGeom prst="rect">
            <a:avLst/>
          </a:prstGeom>
          <a:noFill/>
        </p:spPr>
        <p:txBody>
          <a:bodyPr wrap="square" rtlCol="0">
            <a:spAutoFit/>
          </a:bodyPr>
          <a:lstStyle/>
          <a:p>
            <a:r>
              <a:rPr lang="en-US" b="1" dirty="0" smtClean="0">
                <a:latin typeface="Arial"/>
                <a:cs typeface="Arial"/>
              </a:rPr>
              <a:t>Note</a:t>
            </a:r>
            <a:r>
              <a:rPr lang="en-US" dirty="0" smtClean="0">
                <a:latin typeface="Arial"/>
                <a:cs typeface="Arial"/>
              </a:rPr>
              <a:t>: Please choose </a:t>
            </a:r>
            <a:r>
              <a:rPr lang="en-US" b="1" i="1" dirty="0" smtClean="0">
                <a:latin typeface="Arial"/>
                <a:cs typeface="Arial"/>
              </a:rPr>
              <a:t>one</a:t>
            </a:r>
            <a:r>
              <a:rPr lang="en-US" dirty="0" smtClean="0">
                <a:latin typeface="Arial"/>
                <a:cs typeface="Arial"/>
              </a:rPr>
              <a:t> HCOM logo and delete the other two. Please add other logos in space provided.</a:t>
            </a:r>
          </a:p>
          <a:p>
            <a:r>
              <a:rPr lang="en-US" dirty="0" smtClean="0">
                <a:latin typeface="Arial"/>
                <a:cs typeface="Arial"/>
              </a:rPr>
              <a:t>Please delete red </a:t>
            </a:r>
            <a:r>
              <a:rPr lang="en-US" dirty="0" err="1" smtClean="0">
                <a:latin typeface="Arial"/>
                <a:cs typeface="Arial"/>
              </a:rPr>
              <a:t>brakets</a:t>
            </a:r>
            <a:r>
              <a:rPr lang="en-US" dirty="0" smtClean="0">
                <a:latin typeface="Arial"/>
                <a:cs typeface="Arial"/>
              </a:rPr>
              <a:t> and this text box after reading.</a:t>
            </a:r>
            <a:endParaRPr lang="en-US" dirty="0">
              <a:latin typeface="Arial"/>
              <a:cs typeface="Arial"/>
            </a:endParaRPr>
          </a:p>
        </p:txBody>
      </p:sp>
      <p:sp>
        <p:nvSpPr>
          <p:cNvPr id="58" name="Text Box 8"/>
          <p:cNvSpPr txBox="1">
            <a:spLocks noChangeArrowheads="1"/>
          </p:cNvSpPr>
          <p:nvPr/>
        </p:nvSpPr>
        <p:spPr bwMode="auto">
          <a:xfrm>
            <a:off x="349781" y="2765916"/>
            <a:ext cx="6169552" cy="554381"/>
          </a:xfrm>
          <a:prstGeom prst="rect">
            <a:avLst/>
          </a:prstGeom>
          <a:gradFill flip="none" rotWithShape="1">
            <a:gsLst>
              <a:gs pos="46000">
                <a:srgbClr val="136042"/>
              </a:gs>
              <a:gs pos="100000">
                <a:srgbClr val="FFFFFF"/>
              </a:gs>
            </a:gsLst>
            <a:lin ang="0" scaled="1"/>
            <a:tileRect/>
          </a:gradFill>
          <a:ln w="9525">
            <a:noFill/>
            <a:miter lim="800000"/>
            <a:headEnd/>
            <a:tailEnd/>
          </a:ln>
        </p:spPr>
        <p:txBody>
          <a:bodyPr wrap="square" lIns="200216" tIns="0" rIns="182813" bIns="0">
            <a:prstTxWarp prst="textNoShape">
              <a:avLst/>
            </a:prstTxWarp>
            <a:normAutofit/>
          </a:bodyPr>
          <a:lstStyle/>
          <a:p>
            <a:pPr defTabSz="2002200">
              <a:spcBef>
                <a:spcPct val="50000"/>
              </a:spcBef>
            </a:pPr>
            <a:r>
              <a:rPr lang="en-US" sz="3200" dirty="0">
                <a:solidFill>
                  <a:schemeClr val="bg1"/>
                </a:solidFill>
                <a:latin typeface="Arial"/>
                <a:cs typeface="Arial"/>
              </a:rPr>
              <a:t>Abstract</a:t>
            </a:r>
            <a:r>
              <a:rPr lang="en-US" sz="3200" dirty="0" smtClean="0">
                <a:solidFill>
                  <a:schemeClr val="bg1"/>
                </a:solidFill>
                <a:latin typeface="Arial"/>
                <a:cs typeface="Arial"/>
              </a:rPr>
              <a:t> / Introduction</a:t>
            </a:r>
            <a:endParaRPr lang="en-US" sz="3200" dirty="0">
              <a:solidFill>
                <a:schemeClr val="bg1"/>
              </a:solidFill>
              <a:latin typeface="Arial"/>
              <a:cs typeface="Arial"/>
            </a:endParaRPr>
          </a:p>
        </p:txBody>
      </p:sp>
      <p:sp>
        <p:nvSpPr>
          <p:cNvPr id="59" name="TextBox 58"/>
          <p:cNvSpPr txBox="1"/>
          <p:nvPr/>
        </p:nvSpPr>
        <p:spPr>
          <a:xfrm>
            <a:off x="349780" y="3334682"/>
            <a:ext cx="6169553" cy="4883331"/>
          </a:xfrm>
          <a:prstGeom prst="rect">
            <a:avLst/>
          </a:prstGeom>
          <a:noFill/>
        </p:spPr>
        <p:txBody>
          <a:bodyPr wrap="square" lIns="91382" tIns="45691" rIns="91382" bIns="45691" rtlCol="0">
            <a:spAutoFit/>
          </a:bodyPr>
          <a:lstStyle/>
          <a:p>
            <a:pPr defTabSz="2002200">
              <a:lnSpc>
                <a:spcPct val="110000"/>
              </a:lnSpc>
              <a:spcBef>
                <a:spcPts val="0"/>
              </a:spcBef>
              <a:spcAft>
                <a:spcPts val="0"/>
              </a:spcAft>
            </a:pPr>
            <a:r>
              <a:rPr lang="en-US" sz="2000" b="1" dirty="0" smtClean="0">
                <a:latin typeface="Arial"/>
                <a:cs typeface="Arial"/>
              </a:rPr>
              <a:t>Helpful hints:</a:t>
            </a:r>
          </a:p>
          <a:p>
            <a:pPr defTabSz="2002200">
              <a:lnSpc>
                <a:spcPct val="110000"/>
              </a:lnSpc>
              <a:spcBef>
                <a:spcPts val="0"/>
              </a:spcBef>
              <a:spcAft>
                <a:spcPts val="0"/>
              </a:spcAft>
            </a:pPr>
            <a:r>
              <a:rPr lang="en-US" sz="1600" dirty="0" smtClean="0">
                <a:latin typeface="Arial"/>
                <a:cs typeface="Arial"/>
              </a:rPr>
              <a:t>Body text: Ariel, regular, 32-36 point. To resize text blocks use the text box ‘corner handles’. Using top and middle handles can distort/resize text.</a:t>
            </a:r>
            <a:br>
              <a:rPr lang="en-US" sz="1600" dirty="0" smtClean="0">
                <a:latin typeface="Arial"/>
                <a:cs typeface="Arial"/>
              </a:rPr>
            </a:br>
            <a:r>
              <a:rPr lang="en-US" sz="1600" dirty="0" smtClean="0">
                <a:latin typeface="Arial"/>
                <a:cs typeface="Arial"/>
              </a:rPr>
              <a:t>Re-sizing with corner handles is a better choice.</a:t>
            </a:r>
          </a:p>
          <a:p>
            <a:pPr defTabSz="2002200">
              <a:lnSpc>
                <a:spcPct val="110000"/>
              </a:lnSpc>
              <a:spcBef>
                <a:spcPct val="50000"/>
              </a:spcBef>
              <a:spcAft>
                <a:spcPts val="0"/>
              </a:spcAft>
            </a:pPr>
            <a:r>
              <a:rPr lang="en-US" sz="1600" dirty="0" smtClean="0">
                <a:latin typeface="Arial"/>
                <a:cs typeface="Arial"/>
              </a:rPr>
              <a:t>A 30 to 36 pt font size is easy to read at a 4 to 5 foot viewing distance. You can use a smaller font size if your poster is text heavy. </a:t>
            </a:r>
          </a:p>
          <a:p>
            <a:pPr marL="341313" indent="-341313" defTabSz="2002200">
              <a:lnSpc>
                <a:spcPct val="110000"/>
              </a:lnSpc>
              <a:spcBef>
                <a:spcPts val="0"/>
              </a:spcBef>
              <a:spcAft>
                <a:spcPts val="0"/>
              </a:spcAft>
            </a:pPr>
            <a:r>
              <a:rPr lang="en-US" sz="1600" dirty="0" smtClean="0">
                <a:latin typeface="Arial"/>
                <a:cs typeface="Arial"/>
              </a:rPr>
              <a:t>Remember that posters are much more readable if you:</a:t>
            </a:r>
          </a:p>
          <a:p>
            <a:pPr marL="341313" indent="-341313" defTabSz="2002200">
              <a:lnSpc>
                <a:spcPct val="110000"/>
              </a:lnSpc>
              <a:spcBef>
                <a:spcPts val="0"/>
              </a:spcBef>
              <a:spcAft>
                <a:spcPts val="0"/>
              </a:spcAft>
              <a:buFontTx/>
              <a:buChar char="•"/>
            </a:pPr>
            <a:r>
              <a:rPr lang="en-US" sz="1600" dirty="0" smtClean="0">
                <a:latin typeface="Arial"/>
                <a:cs typeface="Arial"/>
              </a:rPr>
              <a:t>use text blocks that are not wide or cross more than two columns width </a:t>
            </a:r>
          </a:p>
          <a:p>
            <a:pPr marL="341313" indent="-341313" defTabSz="2002200">
              <a:lnSpc>
                <a:spcPct val="110000"/>
              </a:lnSpc>
              <a:spcBef>
                <a:spcPts val="0"/>
              </a:spcBef>
              <a:spcAft>
                <a:spcPts val="0"/>
              </a:spcAft>
              <a:buFontTx/>
              <a:buChar char="•"/>
            </a:pPr>
            <a:r>
              <a:rPr lang="en-US" sz="1600" dirty="0" smtClean="0">
                <a:latin typeface="Arial"/>
                <a:cs typeface="Arial"/>
              </a:rPr>
              <a:t>limit your text content, make it a quick read, total poster viewing time averages 7-10 minutes</a:t>
            </a:r>
          </a:p>
          <a:p>
            <a:pPr marL="341313" indent="-341313" defTabSz="2002200">
              <a:lnSpc>
                <a:spcPct val="110000"/>
              </a:lnSpc>
              <a:spcBef>
                <a:spcPts val="0"/>
              </a:spcBef>
              <a:spcAft>
                <a:spcPts val="0"/>
              </a:spcAft>
              <a:buFontTx/>
              <a:buChar char="•"/>
            </a:pPr>
            <a:r>
              <a:rPr lang="en-US" sz="1600" dirty="0" smtClean="0">
                <a:latin typeface="Arial"/>
                <a:cs typeface="Arial"/>
              </a:rPr>
              <a:t>use visuals  (graphs, tables and photos), and number or letter in sequence</a:t>
            </a:r>
          </a:p>
          <a:p>
            <a:pPr marL="341313" indent="-341313" defTabSz="2002200">
              <a:lnSpc>
                <a:spcPct val="110000"/>
              </a:lnSpc>
              <a:spcBef>
                <a:spcPts val="0"/>
              </a:spcBef>
              <a:spcAft>
                <a:spcPts val="0"/>
              </a:spcAft>
              <a:buFontTx/>
              <a:buChar char="•"/>
            </a:pPr>
            <a:r>
              <a:rPr lang="en-US" sz="1600" dirty="0" smtClean="0">
                <a:latin typeface="Arial"/>
                <a:cs typeface="Arial"/>
              </a:rPr>
              <a:t>add figure legends(!) to all photos, diagrams, graphs and tables, number or letter in sequence</a:t>
            </a:r>
          </a:p>
        </p:txBody>
      </p:sp>
      <p:sp>
        <p:nvSpPr>
          <p:cNvPr id="60" name="Text Box 809"/>
          <p:cNvSpPr txBox="1">
            <a:spLocks noChangeArrowheads="1"/>
          </p:cNvSpPr>
          <p:nvPr/>
        </p:nvSpPr>
        <p:spPr bwMode="auto">
          <a:xfrm>
            <a:off x="349781" y="9056097"/>
            <a:ext cx="6169553" cy="5682597"/>
          </a:xfrm>
          <a:prstGeom prst="rect">
            <a:avLst/>
          </a:prstGeom>
          <a:noFill/>
          <a:ln w="9525">
            <a:noFill/>
            <a:miter lim="800000"/>
            <a:headEnd/>
            <a:tailEnd/>
          </a:ln>
        </p:spPr>
        <p:txBody>
          <a:bodyPr wrap="square" lIns="200167" tIns="100083" rIns="200167" bIns="100083">
            <a:prstTxWarp prst="textNoShape">
              <a:avLst/>
            </a:prstTxWarp>
            <a:spAutoFit/>
          </a:bodyPr>
          <a:lstStyle/>
          <a:p>
            <a:pPr defTabSz="2002200">
              <a:lnSpc>
                <a:spcPct val="110000"/>
              </a:lnSpc>
              <a:spcBef>
                <a:spcPts val="0"/>
              </a:spcBef>
            </a:pPr>
            <a:r>
              <a:rPr lang="en-US" sz="2000" b="1" dirty="0" smtClean="0">
                <a:solidFill>
                  <a:srgbClr val="000000"/>
                </a:solidFill>
                <a:latin typeface="Arial"/>
                <a:cs typeface="Arial"/>
              </a:rPr>
              <a:t>More helpful hints:</a:t>
            </a:r>
          </a:p>
          <a:p>
            <a:pPr marL="228600" indent="-228600" defTabSz="2002200">
              <a:lnSpc>
                <a:spcPct val="110000"/>
              </a:lnSpc>
              <a:spcBef>
                <a:spcPts val="0"/>
              </a:spcBef>
              <a:buFont typeface="+mj-lt"/>
              <a:buAutoNum type="arabicPeriod"/>
            </a:pPr>
            <a:r>
              <a:rPr lang="en-US" sz="1600" dirty="0" smtClean="0">
                <a:latin typeface="Arial"/>
                <a:cs typeface="Arial"/>
              </a:rPr>
              <a:t>When using bullets (or numbers), adjust the ‘text and bullet distance’ using the blue indent slide bar located in the ruler displayed above the text block you are working in. Look at the ‘split’ indent markers and use the bottom marker to adjust the distance between bullet and text (text must be highlighted). This will also ‘line up your text’ without using the ‘space bar.’ Never use the space bar to center or position text! </a:t>
            </a:r>
          </a:p>
          <a:p>
            <a:pPr marL="228600" indent="-228600" defTabSz="2002200">
              <a:lnSpc>
                <a:spcPct val="110000"/>
              </a:lnSpc>
              <a:spcBef>
                <a:spcPts val="0"/>
              </a:spcBef>
              <a:buFont typeface="+mj-lt"/>
              <a:buAutoNum type="arabicPeriod"/>
            </a:pPr>
            <a:r>
              <a:rPr lang="en-US" sz="1600" dirty="0" smtClean="0">
                <a:latin typeface="Arial"/>
                <a:cs typeface="Arial"/>
              </a:rPr>
              <a:t>Learn to use tab markers and the ’align text’ tools (icons for left, center and justified) these are located in the text tool bar and formatting palette). These tools will save you text editing headaches later!</a:t>
            </a:r>
          </a:p>
          <a:p>
            <a:pPr marL="228600" indent="-228600" defTabSz="2002200">
              <a:lnSpc>
                <a:spcPct val="110000"/>
              </a:lnSpc>
              <a:spcBef>
                <a:spcPts val="0"/>
              </a:spcBef>
              <a:buFont typeface="+mj-lt"/>
              <a:buAutoNum type="arabicPeriod"/>
            </a:pPr>
            <a:r>
              <a:rPr lang="en-US" sz="1600" dirty="0" smtClean="0">
                <a:latin typeface="Arial"/>
                <a:cs typeface="Arial"/>
              </a:rPr>
              <a:t>There are two styles of text in the template, bold and regular. Remember a san serif font (Ariel) is easier to view on a large poster than a serif font (Times Roman).</a:t>
            </a:r>
          </a:p>
          <a:p>
            <a:pPr marL="228600" indent="-228600" defTabSz="2002200">
              <a:lnSpc>
                <a:spcPct val="110000"/>
              </a:lnSpc>
              <a:spcBef>
                <a:spcPts val="0"/>
              </a:spcBef>
              <a:buFont typeface="+mj-lt"/>
              <a:buAutoNum type="arabicPeriod"/>
            </a:pPr>
            <a:r>
              <a:rPr lang="en-US" sz="1600" dirty="0" smtClean="0">
                <a:latin typeface="Arial"/>
                <a:cs typeface="Arial"/>
              </a:rPr>
              <a:t>Turn off ‘snap to’ guides under View/Guides. They will drive you crazy. Turn on Dynamic Guides [Mac users]. These are very helpful in lining up EVERYTHING. Learn to use them – you will learn to love them. [PC users] Learn to use your Align menu under </a:t>
            </a:r>
            <a:r>
              <a:rPr lang="en-US" sz="1600" dirty="0" smtClean="0">
                <a:latin typeface="Arial"/>
                <a:cs typeface="Arial"/>
              </a:rPr>
              <a:t>Format</a:t>
            </a:r>
            <a:endParaRPr lang="en-US" sz="1600" dirty="0" smtClean="0">
              <a:latin typeface="Arial"/>
              <a:cs typeface="Arial"/>
            </a:endParaRPr>
          </a:p>
        </p:txBody>
      </p:sp>
      <p:sp>
        <p:nvSpPr>
          <p:cNvPr id="61" name="Text Box 8"/>
          <p:cNvSpPr txBox="1">
            <a:spLocks noChangeArrowheads="1"/>
          </p:cNvSpPr>
          <p:nvPr/>
        </p:nvSpPr>
        <p:spPr bwMode="auto">
          <a:xfrm>
            <a:off x="349781" y="8502781"/>
            <a:ext cx="6334306" cy="583994"/>
          </a:xfrm>
          <a:prstGeom prst="rect">
            <a:avLst/>
          </a:prstGeom>
          <a:gradFill flip="none" rotWithShape="1">
            <a:gsLst>
              <a:gs pos="46000">
                <a:srgbClr val="136042"/>
              </a:gs>
              <a:gs pos="100000">
                <a:srgbClr val="FFFFFF"/>
              </a:gs>
            </a:gsLst>
            <a:lin ang="0" scaled="1"/>
            <a:tileRect/>
          </a:gradFill>
          <a:ln w="9525">
            <a:noFill/>
            <a:miter lim="800000"/>
            <a:headEnd/>
            <a:tailEnd/>
          </a:ln>
        </p:spPr>
        <p:txBody>
          <a:bodyPr wrap="square" lIns="200216" tIns="0" rIns="182813" bIns="0">
            <a:prstTxWarp prst="textNoShape">
              <a:avLst/>
            </a:prstTxWarp>
            <a:normAutofit/>
          </a:bodyPr>
          <a:lstStyle/>
          <a:p>
            <a:pPr defTabSz="2002200">
              <a:spcBef>
                <a:spcPct val="50000"/>
              </a:spcBef>
            </a:pPr>
            <a:r>
              <a:rPr lang="en-US" sz="3200" dirty="0" smtClean="0">
                <a:solidFill>
                  <a:schemeClr val="bg1"/>
                </a:solidFill>
                <a:latin typeface="Arial"/>
                <a:cs typeface="Arial"/>
              </a:rPr>
              <a:t>Methods</a:t>
            </a:r>
          </a:p>
        </p:txBody>
      </p:sp>
      <p:sp>
        <p:nvSpPr>
          <p:cNvPr id="62" name="TextBox 61"/>
          <p:cNvSpPr txBox="1"/>
          <p:nvPr/>
        </p:nvSpPr>
        <p:spPr>
          <a:xfrm>
            <a:off x="7620000" y="3582458"/>
            <a:ext cx="5023556" cy="353884"/>
          </a:xfrm>
          <a:prstGeom prst="rect">
            <a:avLst/>
          </a:prstGeom>
          <a:noFill/>
        </p:spPr>
        <p:txBody>
          <a:bodyPr wrap="square" lIns="91382" tIns="45691" rIns="91382" bIns="45691" rtlCol="0">
            <a:spAutoFit/>
          </a:bodyPr>
          <a:lstStyle/>
          <a:p>
            <a:pPr>
              <a:tabLst>
                <a:tab pos="3934594" algn="l"/>
                <a:tab pos="7945340" algn="l"/>
              </a:tabLst>
            </a:pPr>
            <a:r>
              <a:rPr lang="en-US" b="1" dirty="0" smtClean="0">
                <a:latin typeface="Arial"/>
                <a:cs typeface="Arial"/>
              </a:rPr>
              <a:t>A	</a:t>
            </a:r>
            <a:endParaRPr lang="en-US" b="1" dirty="0">
              <a:latin typeface="Arial"/>
              <a:cs typeface="Arial"/>
            </a:endParaRPr>
          </a:p>
        </p:txBody>
      </p:sp>
      <p:sp>
        <p:nvSpPr>
          <p:cNvPr id="66" name="Text Box 846"/>
          <p:cNvSpPr txBox="1">
            <a:spLocks noChangeArrowheads="1"/>
          </p:cNvSpPr>
          <p:nvPr/>
        </p:nvSpPr>
        <p:spPr bwMode="auto">
          <a:xfrm>
            <a:off x="6986264" y="7347441"/>
            <a:ext cx="6438942" cy="4599223"/>
          </a:xfrm>
          <a:prstGeom prst="rect">
            <a:avLst/>
          </a:prstGeom>
          <a:noFill/>
          <a:ln w="9525">
            <a:noFill/>
            <a:miter lim="800000"/>
            <a:headEnd/>
            <a:tailEnd/>
          </a:ln>
        </p:spPr>
        <p:txBody>
          <a:bodyPr wrap="square" lIns="200167" tIns="100083" rIns="200167" bIns="100083">
            <a:prstTxWarp prst="textNoShape">
              <a:avLst/>
            </a:prstTxWarp>
            <a:spAutoFit/>
          </a:bodyPr>
          <a:lstStyle/>
          <a:p>
            <a:pPr defTabSz="2002200">
              <a:lnSpc>
                <a:spcPct val="110000"/>
              </a:lnSpc>
            </a:pPr>
            <a:r>
              <a:rPr lang="en-US" sz="2000" b="1" dirty="0" smtClean="0">
                <a:solidFill>
                  <a:srgbClr val="000000"/>
                </a:solidFill>
                <a:latin typeface="Arial"/>
                <a:cs typeface="Arial"/>
              </a:rPr>
              <a:t>Figure 1. </a:t>
            </a:r>
            <a:r>
              <a:rPr lang="en-US" sz="1600" dirty="0" smtClean="0">
                <a:solidFill>
                  <a:srgbClr val="000000"/>
                </a:solidFill>
                <a:latin typeface="Arial"/>
                <a:cs typeface="Arial"/>
              </a:rPr>
              <a:t>To resize the photo you have inserted, Remember (!</a:t>
            </a:r>
            <a:r>
              <a:rPr lang="en-US" sz="1600" dirty="0" smtClean="0">
                <a:solidFill>
                  <a:schemeClr val="accent6">
                    <a:lumMod val="75000"/>
                  </a:schemeClr>
                </a:solidFill>
                <a:latin typeface="Arial"/>
                <a:cs typeface="Arial"/>
              </a:rPr>
              <a:t>) </a:t>
            </a:r>
            <a:r>
              <a:rPr lang="en-US" sz="1600" dirty="0">
                <a:latin typeface="Arial"/>
                <a:cs typeface="Arial"/>
              </a:rPr>
              <a:t>to hold</a:t>
            </a:r>
            <a:r>
              <a:rPr lang="en-US" sz="1600" dirty="0" smtClean="0">
                <a:latin typeface="Arial"/>
                <a:cs typeface="Arial"/>
              </a:rPr>
              <a:t> the shift key (or alt key) </a:t>
            </a:r>
            <a:r>
              <a:rPr lang="en-US" sz="1600" dirty="0">
                <a:latin typeface="Arial"/>
                <a:cs typeface="Arial"/>
              </a:rPr>
              <a:t>down at the same time you are dragging </a:t>
            </a:r>
            <a:r>
              <a:rPr lang="en-US" sz="1600" dirty="0" smtClean="0">
                <a:latin typeface="Arial"/>
                <a:cs typeface="Arial"/>
              </a:rPr>
              <a:t>the corner of the photo to adjust the photo size</a:t>
            </a:r>
            <a:r>
              <a:rPr lang="en-US" sz="1600" dirty="0">
                <a:latin typeface="Arial"/>
                <a:cs typeface="Arial"/>
              </a:rPr>
              <a:t>. This will keep</a:t>
            </a:r>
            <a:r>
              <a:rPr lang="en-US" sz="1600" dirty="0" smtClean="0">
                <a:latin typeface="Arial"/>
                <a:cs typeface="Arial"/>
              </a:rPr>
              <a:t> the aspect </a:t>
            </a:r>
            <a:r>
              <a:rPr lang="en-US" sz="1600" dirty="0">
                <a:latin typeface="Arial"/>
                <a:cs typeface="Arial"/>
              </a:rPr>
              <a:t>ratio</a:t>
            </a:r>
            <a:r>
              <a:rPr lang="en-US" sz="1600" dirty="0" smtClean="0">
                <a:latin typeface="Arial"/>
                <a:cs typeface="Arial"/>
              </a:rPr>
              <a:t> of the photo normal and it will </a:t>
            </a:r>
            <a:r>
              <a:rPr lang="en-US" sz="1600" dirty="0">
                <a:latin typeface="Arial"/>
                <a:cs typeface="Arial"/>
              </a:rPr>
              <a:t>not </a:t>
            </a:r>
            <a:r>
              <a:rPr lang="en-US" sz="1600" dirty="0" smtClean="0">
                <a:latin typeface="Arial"/>
                <a:cs typeface="Arial"/>
              </a:rPr>
              <a:t>distort the </a:t>
            </a:r>
            <a:r>
              <a:rPr lang="en-US" sz="1600" dirty="0">
                <a:latin typeface="Arial"/>
                <a:cs typeface="Arial"/>
              </a:rPr>
              <a:t>image.</a:t>
            </a:r>
            <a:r>
              <a:rPr lang="en-US" sz="1600" dirty="0" smtClean="0">
                <a:latin typeface="Arial"/>
                <a:cs typeface="Arial"/>
              </a:rPr>
              <a:t> </a:t>
            </a:r>
            <a:r>
              <a:rPr lang="en-US" sz="1600" dirty="0" smtClean="0">
                <a:latin typeface="Arial"/>
                <a:ea typeface="Arial Narrow" pitchFamily="59" charset="0"/>
                <a:cs typeface="Arial"/>
              </a:rPr>
              <a:t>Make sure your </a:t>
            </a:r>
            <a:r>
              <a:rPr lang="en-US" sz="1600" dirty="0">
                <a:latin typeface="Arial"/>
                <a:ea typeface="Arial Narrow" pitchFamily="59" charset="0"/>
                <a:cs typeface="Arial"/>
              </a:rPr>
              <a:t>image</a:t>
            </a:r>
            <a:r>
              <a:rPr lang="en-US" sz="1600" dirty="0" smtClean="0">
                <a:latin typeface="Arial"/>
                <a:ea typeface="Arial Narrow" pitchFamily="59" charset="0"/>
                <a:cs typeface="Arial"/>
              </a:rPr>
              <a:t> is at </a:t>
            </a:r>
            <a:r>
              <a:rPr lang="en-US" sz="1600" dirty="0">
                <a:latin typeface="Arial"/>
                <a:ea typeface="Arial Narrow" pitchFamily="59" charset="0"/>
                <a:cs typeface="Arial"/>
              </a:rPr>
              <a:t>least 300 </a:t>
            </a:r>
            <a:r>
              <a:rPr lang="en-US" sz="1600" dirty="0" smtClean="0">
                <a:latin typeface="Arial"/>
                <a:ea typeface="Arial Narrow" pitchFamily="59" charset="0"/>
                <a:cs typeface="Arial"/>
              </a:rPr>
              <a:t>dpi (or more) </a:t>
            </a:r>
            <a:r>
              <a:rPr lang="en-US" sz="1600" dirty="0">
                <a:latin typeface="Arial"/>
                <a:ea typeface="Arial Narrow" pitchFamily="59" charset="0"/>
                <a:cs typeface="Arial"/>
              </a:rPr>
              <a:t>before</a:t>
            </a:r>
            <a:r>
              <a:rPr lang="en-US" sz="1600" dirty="0" smtClean="0">
                <a:latin typeface="Arial"/>
                <a:ea typeface="Arial Narrow" pitchFamily="59" charset="0"/>
                <a:cs typeface="Arial"/>
              </a:rPr>
              <a:t> inserting into your poster. (This is not a slide presentation where you can use a low res, 72 dpi image) The output from a large format printer requires images to have 300 dpi resolution. The images you choose for your poster should be saved at least 75% of the finished size you intend them to be on your poster and at 300 dpi resolution. </a:t>
            </a:r>
            <a:r>
              <a:rPr lang="en-US" sz="1600" dirty="0">
                <a:latin typeface="Arial"/>
                <a:ea typeface="Arial Narrow" pitchFamily="59" charset="0"/>
                <a:cs typeface="Arial"/>
              </a:rPr>
              <a:t>(</a:t>
            </a:r>
            <a:r>
              <a:rPr lang="en-US" sz="1600" dirty="0" smtClean="0">
                <a:latin typeface="Arial"/>
                <a:ea typeface="Arial Narrow" pitchFamily="59" charset="0"/>
                <a:cs typeface="Arial"/>
              </a:rPr>
              <a:t>A</a:t>
            </a:r>
            <a:r>
              <a:rPr lang="en-US" sz="1600" dirty="0">
                <a:latin typeface="Arial"/>
                <a:ea typeface="Arial Narrow" pitchFamily="59" charset="0"/>
                <a:cs typeface="Arial"/>
              </a:rPr>
              <a:t>)</a:t>
            </a:r>
            <a:r>
              <a:rPr lang="en-US" sz="1600" dirty="0" smtClean="0">
                <a:latin typeface="Arial"/>
                <a:ea typeface="Arial Narrow" pitchFamily="59" charset="0"/>
                <a:cs typeface="Arial"/>
              </a:rPr>
              <a:t> photo above has both an outline and shadow added to the border after it was inserted into the poster template. Check the ‘shadow’ tool box in the formatting palette for settings options. You can change line color (or use no color) in the line color palette. This is just an </a:t>
            </a:r>
            <a:r>
              <a:rPr lang="en-US" sz="1600" dirty="0" err="1" smtClean="0">
                <a:latin typeface="Arial"/>
                <a:ea typeface="Arial Narrow" pitchFamily="59" charset="0"/>
                <a:cs typeface="Arial"/>
              </a:rPr>
              <a:t>examle</a:t>
            </a:r>
            <a:r>
              <a:rPr lang="en-US" sz="1600" dirty="0" smtClean="0">
                <a:latin typeface="Arial"/>
                <a:ea typeface="Arial Narrow" pitchFamily="59" charset="0"/>
                <a:cs typeface="Arial"/>
              </a:rPr>
              <a:t> of what you can do with your photos</a:t>
            </a:r>
            <a:r>
              <a:rPr lang="en-US" sz="1600" dirty="0" smtClean="0">
                <a:latin typeface="Arial"/>
                <a:ea typeface="Arial Narrow" pitchFamily="59" charset="0"/>
                <a:cs typeface="Arial"/>
              </a:rPr>
              <a:t>.</a:t>
            </a:r>
            <a:endParaRPr lang="en-US" sz="1600" dirty="0">
              <a:latin typeface="Arial"/>
              <a:cs typeface="Arial"/>
            </a:endParaRPr>
          </a:p>
        </p:txBody>
      </p:sp>
      <p:pic>
        <p:nvPicPr>
          <p:cNvPr id="67" name="Picture 30" descr="_MG_8937.jpg"/>
          <p:cNvPicPr>
            <a:picLocks noChangeAspect="1"/>
          </p:cNvPicPr>
          <p:nvPr/>
        </p:nvPicPr>
        <p:blipFill>
          <a:blip r:embed="rId6"/>
          <a:srcRect/>
          <a:stretch>
            <a:fillRect/>
          </a:stretch>
        </p:blipFill>
        <p:spPr bwMode="auto">
          <a:xfrm>
            <a:off x="7642438" y="3993115"/>
            <a:ext cx="4982886" cy="3321922"/>
          </a:xfrm>
          <a:prstGeom prst="rect">
            <a:avLst/>
          </a:prstGeom>
          <a:noFill/>
          <a:ln w="76200" cap="flat" cmpd="sng" algn="ctr">
            <a:solidFill>
              <a:schemeClr val="accent3"/>
            </a:solidFill>
            <a:prstDash val="solid"/>
            <a:miter lim="800000"/>
            <a:headEnd type="none" w="med" len="med"/>
            <a:tailEnd type="none" w="med" len="med"/>
          </a:ln>
          <a:effectLst>
            <a:outerShdw blurRad="825500" dist="38100" dir="2700000">
              <a:srgbClr val="978370">
                <a:alpha val="99000"/>
              </a:srgbClr>
            </a:outerShdw>
          </a:effectLst>
        </p:spPr>
      </p:pic>
      <p:pic>
        <p:nvPicPr>
          <p:cNvPr id="68" name="Picture 30" descr="_MG_8937.jpg"/>
          <p:cNvPicPr>
            <a:picLocks noChangeAspect="1"/>
          </p:cNvPicPr>
          <p:nvPr/>
        </p:nvPicPr>
        <p:blipFill>
          <a:blip r:embed="rId6"/>
          <a:srcRect/>
          <a:stretch>
            <a:fillRect/>
          </a:stretch>
        </p:blipFill>
        <p:spPr bwMode="auto">
          <a:xfrm>
            <a:off x="14523994" y="3993115"/>
            <a:ext cx="4982886" cy="3321922"/>
          </a:xfrm>
          <a:prstGeom prst="rect">
            <a:avLst/>
          </a:prstGeom>
          <a:noFill/>
          <a:ln w="76200" cap="flat" cmpd="sng" algn="ctr">
            <a:solidFill>
              <a:schemeClr val="tx1"/>
            </a:solidFill>
            <a:prstDash val="solid"/>
            <a:miter lim="800000"/>
            <a:headEnd type="none" w="med" len="med"/>
            <a:tailEnd type="none" w="med" len="med"/>
          </a:ln>
          <a:effectLst/>
        </p:spPr>
      </p:pic>
      <p:sp>
        <p:nvSpPr>
          <p:cNvPr id="69" name="TextBox 68"/>
          <p:cNvSpPr txBox="1"/>
          <p:nvPr/>
        </p:nvSpPr>
        <p:spPr>
          <a:xfrm>
            <a:off x="14411265" y="3582458"/>
            <a:ext cx="5192889" cy="353884"/>
          </a:xfrm>
          <a:prstGeom prst="rect">
            <a:avLst/>
          </a:prstGeom>
          <a:noFill/>
        </p:spPr>
        <p:txBody>
          <a:bodyPr wrap="square" lIns="91382" tIns="45691" rIns="91382" bIns="45691" rtlCol="0">
            <a:spAutoFit/>
          </a:bodyPr>
          <a:lstStyle/>
          <a:p>
            <a:pPr>
              <a:tabLst>
                <a:tab pos="3934594" algn="l"/>
                <a:tab pos="7945340" algn="l"/>
              </a:tabLst>
            </a:pPr>
            <a:r>
              <a:rPr lang="en-US" b="1" dirty="0" smtClean="0">
                <a:latin typeface="Arial"/>
                <a:cs typeface="Arial"/>
              </a:rPr>
              <a:t>B	</a:t>
            </a:r>
            <a:endParaRPr lang="en-US" b="1" dirty="0">
              <a:latin typeface="Arial"/>
              <a:cs typeface="Arial"/>
            </a:endParaRPr>
          </a:p>
        </p:txBody>
      </p:sp>
      <p:graphicFrame>
        <p:nvGraphicFramePr>
          <p:cNvPr id="70" name="Table 69"/>
          <p:cNvGraphicFramePr>
            <a:graphicFrameLocks noGrp="1"/>
          </p:cNvGraphicFramePr>
          <p:nvPr>
            <p:extLst>
              <p:ext uri="{D42A27DB-BD31-4B8C-83A1-F6EECF244321}">
                <p14:modId xmlns:p14="http://schemas.microsoft.com/office/powerpoint/2010/main" val="2508618533"/>
              </p:ext>
            </p:extLst>
          </p:nvPr>
        </p:nvGraphicFramePr>
        <p:xfrm>
          <a:off x="7037689" y="14011661"/>
          <a:ext cx="6243967" cy="2163728"/>
        </p:xfrm>
        <a:graphic>
          <a:graphicData uri="http://schemas.openxmlformats.org/drawingml/2006/table">
            <a:tbl>
              <a:tblPr firstRow="1" bandRow="1">
                <a:tableStyleId>{BDBED569-4797-4DF1-A0F4-6AAB3CD982D8}</a:tableStyleId>
              </a:tblPr>
              <a:tblGrid>
                <a:gridCol w="1560992"/>
                <a:gridCol w="1557193"/>
                <a:gridCol w="1564790"/>
                <a:gridCol w="1560992"/>
              </a:tblGrid>
              <a:tr h="340492">
                <a:tc>
                  <a:txBody>
                    <a:bodyPr/>
                    <a:lstStyle/>
                    <a:p>
                      <a:pPr algn="ctr"/>
                      <a:endParaRPr lang="en-US" sz="1700" b="0" i="0" dirty="0">
                        <a:solidFill>
                          <a:schemeClr val="bg1">
                            <a:lumMod val="40000"/>
                            <a:lumOff val="60000"/>
                          </a:schemeClr>
                        </a:solidFill>
                        <a:latin typeface="Arial"/>
                        <a:cs typeface="Arial"/>
                      </a:endParaRPr>
                    </a:p>
                  </a:txBody>
                  <a:tcPr marL="38431" marR="38431" marT="19214" marB="192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36042"/>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smtClean="0">
                          <a:ln>
                            <a:noFill/>
                          </a:ln>
                          <a:solidFill>
                            <a:schemeClr val="accent3"/>
                          </a:solidFill>
                          <a:effectLst/>
                          <a:uLnTx/>
                          <a:uFillTx/>
                          <a:latin typeface="Arial"/>
                          <a:cs typeface="Arial"/>
                        </a:rPr>
                        <a:t>Week 1</a:t>
                      </a:r>
                    </a:p>
                  </a:txBody>
                  <a:tcPr marL="38431" marR="38431" marT="19214" marB="192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36042"/>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smtClean="0">
                          <a:ln>
                            <a:noFill/>
                          </a:ln>
                          <a:solidFill>
                            <a:srgbClr val="FFFFFF"/>
                          </a:solidFill>
                          <a:effectLst/>
                          <a:uLnTx/>
                          <a:uFillTx/>
                          <a:latin typeface="Arial"/>
                          <a:cs typeface="Arial"/>
                        </a:rPr>
                        <a:t>Week 2</a:t>
                      </a:r>
                    </a:p>
                  </a:txBody>
                  <a:tcPr marL="38431" marR="38431" marT="19214" marB="192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36042"/>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smtClean="0">
                          <a:ln>
                            <a:noFill/>
                          </a:ln>
                          <a:solidFill>
                            <a:srgbClr val="FFFFFF"/>
                          </a:solidFill>
                          <a:effectLst/>
                          <a:uLnTx/>
                          <a:uFillTx/>
                          <a:latin typeface="Arial"/>
                          <a:cs typeface="Arial"/>
                        </a:rPr>
                        <a:t>Week 3</a:t>
                      </a:r>
                      <a:endParaRPr kumimoji="0" lang="en-US" sz="1700" b="1" i="0" u="none" strike="noStrike" kern="1200" cap="none" spc="0" normalizeH="0" baseline="0" noProof="0" dirty="0">
                        <a:ln>
                          <a:noFill/>
                        </a:ln>
                        <a:solidFill>
                          <a:srgbClr val="FFFFFF"/>
                        </a:solidFill>
                        <a:effectLst/>
                        <a:uLnTx/>
                        <a:uFillTx/>
                        <a:latin typeface="Arial"/>
                        <a:ea typeface="+mn-ea"/>
                        <a:cs typeface="Arial"/>
                      </a:endParaRPr>
                    </a:p>
                  </a:txBody>
                  <a:tcPr marL="38431" marR="38431" marT="19214" marB="192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36042"/>
                    </a:solidFill>
                  </a:tcPr>
                </a:tc>
              </a:tr>
              <a:tr h="45580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effectLst/>
                          <a:uLnTx/>
                          <a:uFillTx/>
                          <a:latin typeface="Arial"/>
                          <a:cs typeface="Arial"/>
                        </a:rPr>
                        <a:t>Coffee</a:t>
                      </a: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36042">
                        <a:alpha val="20000"/>
                      </a:srgb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effectLst/>
                          <a:uLnTx/>
                          <a:uFillTx/>
                          <a:latin typeface="Arial"/>
                          <a:cs typeface="Arial"/>
                        </a:rPr>
                        <a:t>3.141</a:t>
                      </a:r>
                      <a:endParaRPr kumimoji="0" lang="en-US" sz="1500" b="0" i="0" u="none" strike="noStrike" kern="1200" cap="none" spc="0" normalizeH="0" baseline="0" noProof="0" dirty="0" smtClean="0">
                        <a:ln>
                          <a:noFill/>
                        </a:ln>
                        <a:solidFill>
                          <a:srgbClr val="333300"/>
                        </a:solidFill>
                        <a:effectLst/>
                        <a:uLnTx/>
                        <a:uFillTx/>
                        <a:latin typeface="Arial"/>
                        <a:ea typeface="+mn-ea"/>
                        <a:cs typeface="Arial"/>
                      </a:endParaRP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36042">
                        <a:alpha val="20000"/>
                      </a:srgb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effectLst/>
                          <a:uLnTx/>
                          <a:uFillTx/>
                          <a:latin typeface="Arial"/>
                          <a:cs typeface="Arial"/>
                        </a:rPr>
                        <a:t>26536</a:t>
                      </a: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36042">
                        <a:alpha val="20000"/>
                      </a:srgb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effectLst/>
                          <a:uLnTx/>
                          <a:uFillTx/>
                          <a:latin typeface="Arial"/>
                          <a:cs typeface="Arial"/>
                        </a:rPr>
                        <a:t>8972</a:t>
                      </a: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36042">
                        <a:alpha val="20000"/>
                      </a:srgbClr>
                    </a:solidFill>
                  </a:tcPr>
                </a:tc>
              </a:tr>
              <a:tr h="455809">
                <a:tc>
                  <a:txBody>
                    <a:bodyPr/>
                    <a:lstStyle/>
                    <a:p>
                      <a:pPr algn="ctr"/>
                      <a:r>
                        <a:rPr lang="en-US" sz="1500" b="1" i="0" dirty="0" smtClean="0">
                          <a:latin typeface="Arial"/>
                          <a:cs typeface="Arial"/>
                        </a:rPr>
                        <a:t>OJ</a:t>
                      </a:r>
                      <a:endParaRPr lang="en-US" sz="1500" b="1" i="0" dirty="0">
                        <a:latin typeface="Arial"/>
                        <a:cs typeface="Arial"/>
                      </a:endParaRP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effectLst/>
                          <a:uLnTx/>
                          <a:uFillTx/>
                          <a:latin typeface="Arial"/>
                          <a:cs typeface="Arial"/>
                        </a:rPr>
                        <a:t>28</a:t>
                      </a:r>
                      <a:endParaRPr kumimoji="0" lang="en-US" sz="1500" b="0" i="0" u="none" strike="noStrike" kern="1200" cap="none" spc="0" normalizeH="0" baseline="0" noProof="0" dirty="0" smtClean="0">
                        <a:ln>
                          <a:noFill/>
                        </a:ln>
                        <a:solidFill>
                          <a:srgbClr val="333300"/>
                        </a:solidFill>
                        <a:effectLst/>
                        <a:uLnTx/>
                        <a:uFillTx/>
                        <a:latin typeface="Arial"/>
                        <a:ea typeface="+mn-ea"/>
                        <a:cs typeface="Arial"/>
                      </a:endParaRP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500" b="0" i="0" dirty="0" smtClean="0">
                          <a:latin typeface="Arial"/>
                          <a:cs typeface="Arial"/>
                        </a:rPr>
                        <a:t>8</a:t>
                      </a:r>
                      <a:endParaRPr lang="en-US" sz="1500" b="0" i="0" dirty="0">
                        <a:latin typeface="Arial"/>
                        <a:cs typeface="Arial"/>
                      </a:endParaRP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500" b="0" i="0" dirty="0" smtClean="0">
                          <a:latin typeface="Arial"/>
                          <a:cs typeface="Arial"/>
                        </a:rPr>
                        <a:t>403</a:t>
                      </a:r>
                      <a:endParaRPr lang="en-US" sz="1500" b="0" i="0" dirty="0">
                        <a:latin typeface="Arial"/>
                        <a:cs typeface="Arial"/>
                      </a:endParaRP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809">
                <a:tc>
                  <a:txBody>
                    <a:bodyPr/>
                    <a:lstStyle/>
                    <a:p>
                      <a:pPr algn="ctr"/>
                      <a:r>
                        <a:rPr lang="en-US" sz="1500" b="1" i="0" dirty="0" smtClean="0">
                          <a:latin typeface="Arial"/>
                          <a:cs typeface="Arial"/>
                        </a:rPr>
                        <a:t>Water</a:t>
                      </a:r>
                      <a:endParaRPr lang="en-US" sz="1500" b="1" i="0" dirty="0">
                        <a:latin typeface="Arial"/>
                        <a:cs typeface="Arial"/>
                      </a:endParaRP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36042">
                        <a:alpha val="20000"/>
                      </a:srgb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effectLst/>
                          <a:uLnTx/>
                          <a:uFillTx/>
                          <a:latin typeface="Arial"/>
                          <a:cs typeface="Arial"/>
                        </a:rPr>
                        <a:t>9832</a:t>
                      </a:r>
                      <a:endParaRPr kumimoji="0" lang="en-US" sz="1500" b="0" i="0" u="none" strike="noStrike" kern="1200" cap="none" spc="0" normalizeH="0" baseline="0" noProof="0" dirty="0" smtClean="0">
                        <a:ln>
                          <a:noFill/>
                        </a:ln>
                        <a:solidFill>
                          <a:srgbClr val="333300"/>
                        </a:solidFill>
                        <a:effectLst/>
                        <a:uLnTx/>
                        <a:uFillTx/>
                        <a:latin typeface="Arial"/>
                        <a:ea typeface="+mn-ea"/>
                        <a:cs typeface="Arial"/>
                      </a:endParaRP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36042">
                        <a:alpha val="20000"/>
                      </a:srgbClr>
                    </a:solidFill>
                  </a:tcPr>
                </a:tc>
                <a:tc>
                  <a:txBody>
                    <a:bodyPr/>
                    <a:lstStyle/>
                    <a:p>
                      <a:pPr algn="ctr"/>
                      <a:r>
                        <a:rPr lang="en-US" sz="1500" b="0" i="0" dirty="0" smtClean="0">
                          <a:latin typeface="Arial"/>
                          <a:cs typeface="Arial"/>
                        </a:rPr>
                        <a:t>752</a:t>
                      </a:r>
                      <a:endParaRPr lang="en-US" sz="1500" b="0" i="0" dirty="0">
                        <a:latin typeface="Arial"/>
                        <a:cs typeface="Arial"/>
                      </a:endParaRP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36042">
                        <a:alpha val="20000"/>
                      </a:srgbClr>
                    </a:solidFill>
                  </a:tcPr>
                </a:tc>
                <a:tc>
                  <a:txBody>
                    <a:bodyPr/>
                    <a:lstStyle/>
                    <a:p>
                      <a:pPr algn="ctr"/>
                      <a:r>
                        <a:rPr lang="en-US" sz="1500" b="0" i="0" dirty="0" smtClean="0">
                          <a:latin typeface="Arial"/>
                          <a:cs typeface="Arial"/>
                        </a:rPr>
                        <a:t>0.483</a:t>
                      </a:r>
                      <a:endParaRPr lang="en-US" sz="1500" b="0" i="0" dirty="0">
                        <a:latin typeface="Arial"/>
                        <a:cs typeface="Arial"/>
                      </a:endParaRP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36042">
                        <a:alpha val="20000"/>
                      </a:srgbClr>
                    </a:solidFill>
                  </a:tcPr>
                </a:tc>
              </a:tr>
              <a:tr h="455809">
                <a:tc>
                  <a:txBody>
                    <a:bodyPr/>
                    <a:lstStyle/>
                    <a:p>
                      <a:pPr algn="ctr"/>
                      <a:r>
                        <a:rPr lang="en-US" sz="1500" b="1" i="0" dirty="0" smtClean="0">
                          <a:latin typeface="Arial"/>
                          <a:cs typeface="Arial"/>
                        </a:rPr>
                        <a:t>Cider</a:t>
                      </a:r>
                      <a:endParaRPr lang="en-US" sz="1500" b="1" i="0" dirty="0">
                        <a:latin typeface="Arial"/>
                        <a:cs typeface="Arial"/>
                      </a:endParaRP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effectLst/>
                          <a:uLnTx/>
                          <a:uFillTx/>
                          <a:latin typeface="Arial"/>
                          <a:cs typeface="Arial"/>
                        </a:rPr>
                        <a:t>9843</a:t>
                      </a:r>
                      <a:endParaRPr kumimoji="0" lang="en-US" sz="1500" b="0" i="0" u="none" strike="noStrike" kern="1200" cap="none" spc="0" normalizeH="0" baseline="0" noProof="0" dirty="0" smtClean="0">
                        <a:ln>
                          <a:noFill/>
                        </a:ln>
                        <a:solidFill>
                          <a:srgbClr val="333300"/>
                        </a:solidFill>
                        <a:effectLst/>
                        <a:uLnTx/>
                        <a:uFillTx/>
                        <a:latin typeface="Arial"/>
                        <a:ea typeface="+mn-ea"/>
                        <a:cs typeface="Arial"/>
                      </a:endParaRP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500" b="0" i="0" dirty="0" smtClean="0">
                          <a:latin typeface="Arial"/>
                          <a:cs typeface="Arial"/>
                        </a:rPr>
                        <a:t>93</a:t>
                      </a:r>
                      <a:endParaRPr lang="en-US" sz="1500" b="0" i="0" dirty="0">
                        <a:latin typeface="Arial"/>
                        <a:cs typeface="Arial"/>
                      </a:endParaRP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500" b="0" i="0" dirty="0" smtClean="0">
                          <a:latin typeface="Arial"/>
                          <a:cs typeface="Arial"/>
                        </a:rPr>
                        <a:t>938.02</a:t>
                      </a:r>
                      <a:endParaRPr lang="en-US" sz="1500" b="0" i="0" dirty="0">
                        <a:latin typeface="Arial"/>
                        <a:cs typeface="Arial"/>
                      </a:endParaRPr>
                    </a:p>
                  </a:txBody>
                  <a:tcPr marL="38431" marR="38431" marT="19214" marB="19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 name="Text Box 848"/>
          <p:cNvSpPr txBox="1">
            <a:spLocks noChangeArrowheads="1"/>
          </p:cNvSpPr>
          <p:nvPr/>
        </p:nvSpPr>
        <p:spPr bwMode="auto">
          <a:xfrm>
            <a:off x="6918560" y="12123571"/>
            <a:ext cx="6430551" cy="1890788"/>
          </a:xfrm>
          <a:prstGeom prst="rect">
            <a:avLst/>
          </a:prstGeom>
          <a:noFill/>
          <a:ln w="9525">
            <a:noFill/>
            <a:miter lim="800000"/>
            <a:headEnd/>
            <a:tailEnd/>
          </a:ln>
        </p:spPr>
        <p:txBody>
          <a:bodyPr wrap="square" lIns="200167" tIns="100083" rIns="200167" bIns="100083">
            <a:prstTxWarp prst="textNoShape">
              <a:avLst/>
            </a:prstTxWarp>
            <a:spAutoFit/>
          </a:bodyPr>
          <a:lstStyle/>
          <a:p>
            <a:pPr defTabSz="2002200">
              <a:lnSpc>
                <a:spcPct val="110000"/>
              </a:lnSpc>
              <a:spcBef>
                <a:spcPct val="50000"/>
              </a:spcBef>
            </a:pPr>
            <a:r>
              <a:rPr lang="en-US" sz="2000" b="1" dirty="0">
                <a:solidFill>
                  <a:srgbClr val="000000"/>
                </a:solidFill>
                <a:latin typeface="Arial"/>
                <a:cs typeface="Arial"/>
              </a:rPr>
              <a:t>Table</a:t>
            </a:r>
            <a:r>
              <a:rPr lang="en-US" sz="2000" b="1" dirty="0" smtClean="0">
                <a:solidFill>
                  <a:srgbClr val="000000"/>
                </a:solidFill>
                <a:latin typeface="Arial"/>
                <a:cs typeface="Arial"/>
              </a:rPr>
              <a:t> 1. </a:t>
            </a:r>
            <a:r>
              <a:rPr lang="en-US" sz="1600" dirty="0" smtClean="0">
                <a:latin typeface="Arial"/>
                <a:cs typeface="Arial"/>
              </a:rPr>
              <a:t>This table was created in Power </a:t>
            </a:r>
            <a:r>
              <a:rPr lang="en-US" sz="1600" dirty="0">
                <a:latin typeface="Arial"/>
                <a:cs typeface="Arial"/>
              </a:rPr>
              <a:t>P</a:t>
            </a:r>
            <a:r>
              <a:rPr lang="en-US" sz="1600" dirty="0" smtClean="0">
                <a:latin typeface="Arial"/>
                <a:cs typeface="Arial"/>
              </a:rPr>
              <a:t>oint. It is easy to edit using the formatting palette. Consider doing simple tables and graphs in PowerPoint so you do not have to flip between programs (Power Point/</a:t>
            </a:r>
            <a:r>
              <a:rPr lang="en-US" sz="1600" dirty="0" err="1" smtClean="0">
                <a:latin typeface="Arial"/>
                <a:cs typeface="Arial"/>
              </a:rPr>
              <a:t>Excell</a:t>
            </a:r>
            <a:r>
              <a:rPr lang="en-US" sz="1600" dirty="0" smtClean="0">
                <a:latin typeface="Arial"/>
                <a:cs typeface="Arial"/>
              </a:rPr>
              <a:t>) to make changes. You can use the borders and shading menu in the table formatting palette to change table colors.</a:t>
            </a:r>
          </a:p>
        </p:txBody>
      </p:sp>
      <p:sp>
        <p:nvSpPr>
          <p:cNvPr id="72" name="Text Box 809"/>
          <p:cNvSpPr txBox="1">
            <a:spLocks noChangeArrowheads="1"/>
          </p:cNvSpPr>
          <p:nvPr/>
        </p:nvSpPr>
        <p:spPr bwMode="auto">
          <a:xfrm>
            <a:off x="20859779" y="7390866"/>
            <a:ext cx="6342673" cy="1512348"/>
          </a:xfrm>
          <a:prstGeom prst="rect">
            <a:avLst/>
          </a:prstGeom>
          <a:noFill/>
          <a:ln w="9525">
            <a:noFill/>
            <a:miter lim="800000"/>
            <a:headEnd/>
            <a:tailEnd/>
          </a:ln>
        </p:spPr>
        <p:txBody>
          <a:bodyPr wrap="square" lIns="200290" tIns="100145" rIns="200290" bIns="100145">
            <a:prstTxWarp prst="textNoShape">
              <a:avLst/>
            </a:prstTxWarp>
            <a:spAutoFit/>
          </a:bodyPr>
          <a:lstStyle/>
          <a:p>
            <a:pPr marL="228600" indent="-177800" defTabSz="1016000">
              <a:lnSpc>
                <a:spcPct val="110000"/>
              </a:lnSpc>
              <a:spcAft>
                <a:spcPts val="1800"/>
              </a:spcAft>
              <a:buFont typeface="Arial"/>
              <a:buChar char="•"/>
            </a:pPr>
            <a:r>
              <a:rPr lang="en-US" sz="1600" dirty="0" smtClean="0">
                <a:latin typeface="Arial"/>
                <a:cs typeface="Arial"/>
              </a:rPr>
              <a:t>Try not to use shadow on text. A deep shadow makes text hard to read on a poster especially in the main title. Keep it simple. </a:t>
            </a:r>
          </a:p>
          <a:p>
            <a:pPr marL="228600" indent="-177800" defTabSz="1016000">
              <a:lnSpc>
                <a:spcPct val="110000"/>
              </a:lnSpc>
              <a:spcAft>
                <a:spcPts val="1800"/>
              </a:spcAft>
              <a:buFont typeface="Arial"/>
              <a:buChar char="•"/>
            </a:pPr>
            <a:r>
              <a:rPr lang="en-US" sz="1600" dirty="0" smtClean="0">
                <a:latin typeface="Arial"/>
                <a:cs typeface="Arial"/>
              </a:rPr>
              <a:t>If </a:t>
            </a:r>
            <a:r>
              <a:rPr lang="en-US" sz="1600" dirty="0">
                <a:latin typeface="Arial"/>
                <a:cs typeface="Arial"/>
              </a:rPr>
              <a:t>you have problems using this template please contact Communication Design Services, </a:t>
            </a:r>
            <a:r>
              <a:rPr lang="en-US" sz="1600" dirty="0">
                <a:solidFill>
                  <a:srgbClr val="0000FF"/>
                </a:solidFill>
                <a:latin typeface="Arial"/>
                <a:cs typeface="Arial"/>
                <a:hlinkClick r:id="rId7"/>
              </a:rPr>
              <a:t>pratt@ohio.edu</a:t>
            </a:r>
            <a:r>
              <a:rPr lang="en-US" sz="1600" dirty="0">
                <a:latin typeface="Arial"/>
                <a:cs typeface="Arial"/>
              </a:rPr>
              <a:t>,  3-2296</a:t>
            </a:r>
            <a:r>
              <a:rPr lang="en-US" sz="1600" dirty="0" smtClean="0">
                <a:latin typeface="Arial"/>
                <a:cs typeface="Arial"/>
              </a:rPr>
              <a:t>.</a:t>
            </a:r>
            <a:endParaRPr lang="en-US" sz="1600" dirty="0" smtClean="0">
              <a:latin typeface="Arial"/>
              <a:cs typeface="Arial"/>
            </a:endParaRPr>
          </a:p>
        </p:txBody>
      </p:sp>
      <p:sp>
        <p:nvSpPr>
          <p:cNvPr id="73" name="Text Box 809"/>
          <p:cNvSpPr txBox="1">
            <a:spLocks noChangeArrowheads="1"/>
          </p:cNvSpPr>
          <p:nvPr/>
        </p:nvSpPr>
        <p:spPr bwMode="auto">
          <a:xfrm>
            <a:off x="20859780" y="12433106"/>
            <a:ext cx="6256860" cy="1741129"/>
          </a:xfrm>
          <a:prstGeom prst="rect">
            <a:avLst/>
          </a:prstGeom>
          <a:noFill/>
          <a:ln w="9525">
            <a:noFill/>
            <a:miter lim="800000"/>
            <a:headEnd/>
            <a:tailEnd/>
          </a:ln>
        </p:spPr>
        <p:txBody>
          <a:bodyPr wrap="square" lIns="200290" tIns="100145" rIns="200290" bIns="100145">
            <a:prstTxWarp prst="textNoShape">
              <a:avLst/>
            </a:prstTxWarp>
            <a:spAutoFit/>
          </a:bodyPr>
          <a:lstStyle/>
          <a:p>
            <a:pPr defTabSz="2003425">
              <a:spcBef>
                <a:spcPct val="50000"/>
              </a:spcBef>
            </a:pPr>
            <a:r>
              <a:rPr lang="en-US" sz="2000" dirty="0" smtClean="0">
                <a:solidFill>
                  <a:srgbClr val="000000"/>
                </a:solidFill>
                <a:latin typeface="Arial"/>
                <a:cs typeface="Arial"/>
              </a:rPr>
              <a:t>References</a:t>
            </a:r>
          </a:p>
          <a:p>
            <a:pPr marL="228600" indent="-180975">
              <a:buFont typeface="+mj-lt"/>
              <a:buAutoNum type="arabicPeriod"/>
            </a:pPr>
            <a:r>
              <a:rPr lang="en-US" sz="1600" dirty="0" smtClean="0">
                <a:solidFill>
                  <a:srgbClr val="000000"/>
                </a:solidFill>
                <a:latin typeface="Arial"/>
                <a:cs typeface="Arial"/>
              </a:rPr>
              <a:t>Dolore eu satasfeugiat consequat dolore eu feugiat Wisi enim ad </a:t>
            </a:r>
            <a:r>
              <a:rPr lang="en-US" sz="1600" dirty="0" err="1" smtClean="0">
                <a:solidFill>
                  <a:srgbClr val="000000"/>
                </a:solidFill>
                <a:latin typeface="Arial"/>
                <a:cs typeface="Arial"/>
              </a:rPr>
              <a:t>minimsall</a:t>
            </a:r>
            <a:r>
              <a:rPr lang="en-US" sz="1600" dirty="0" smtClean="0">
                <a:solidFill>
                  <a:srgbClr val="000000"/>
                </a:solidFill>
                <a:latin typeface="Arial"/>
                <a:cs typeface="Arial"/>
              </a:rPr>
              <a:t> </a:t>
            </a:r>
            <a:r>
              <a:rPr lang="en-US" sz="1600" dirty="0" err="1" smtClean="0">
                <a:solidFill>
                  <a:srgbClr val="000000"/>
                </a:solidFill>
                <a:latin typeface="Arial"/>
                <a:cs typeface="Arial"/>
              </a:rPr>
              <a:t>veniam</a:t>
            </a:r>
            <a:r>
              <a:rPr lang="en-US" sz="1600" dirty="0" smtClean="0">
                <a:solidFill>
                  <a:srgbClr val="000000"/>
                </a:solidFill>
                <a:latin typeface="Arial"/>
                <a:cs typeface="Arial"/>
              </a:rPr>
              <a:t>  </a:t>
            </a:r>
            <a:r>
              <a:rPr lang="en-US" sz="1600" dirty="0" err="1" smtClean="0">
                <a:solidFill>
                  <a:srgbClr val="000000"/>
                </a:solidFill>
                <a:latin typeface="Arial"/>
                <a:cs typeface="Arial"/>
              </a:rPr>
              <a:t>quis</a:t>
            </a:r>
            <a:r>
              <a:rPr lang="en-US" sz="1600" dirty="0" smtClean="0">
                <a:solidFill>
                  <a:srgbClr val="000000"/>
                </a:solidFill>
                <a:latin typeface="Arial"/>
                <a:cs typeface="Arial"/>
              </a:rPr>
              <a:t> </a:t>
            </a:r>
            <a:r>
              <a:rPr lang="en-US" sz="1600" dirty="0" err="1" smtClean="0">
                <a:solidFill>
                  <a:srgbClr val="000000"/>
                </a:solidFill>
                <a:latin typeface="Arial"/>
                <a:cs typeface="Arial"/>
              </a:rPr>
              <a:t>nostrud</a:t>
            </a:r>
            <a:r>
              <a:rPr lang="en-US" sz="1600" dirty="0" smtClean="0">
                <a:solidFill>
                  <a:srgbClr val="000000"/>
                </a:solidFill>
                <a:latin typeface="Arial"/>
                <a:cs typeface="Arial"/>
              </a:rPr>
              <a:t> </a:t>
            </a:r>
            <a:r>
              <a:rPr lang="en-US" sz="1600" dirty="0" err="1" smtClean="0">
                <a:solidFill>
                  <a:srgbClr val="000000"/>
                </a:solidFill>
                <a:latin typeface="Arial"/>
                <a:cs typeface="Arial"/>
              </a:rPr>
              <a:t>ellsuscipit</a:t>
            </a:r>
            <a:r>
              <a:rPr lang="en-US" sz="1600" dirty="0" smtClean="0">
                <a:solidFill>
                  <a:srgbClr val="000000"/>
                </a:solidFill>
                <a:latin typeface="Arial"/>
                <a:cs typeface="Arial"/>
              </a:rPr>
              <a:t> </a:t>
            </a:r>
            <a:r>
              <a:rPr lang="en-US" sz="1600" dirty="0" err="1" smtClean="0">
                <a:solidFill>
                  <a:srgbClr val="000000"/>
                </a:solidFill>
                <a:latin typeface="Arial"/>
                <a:cs typeface="Arial"/>
              </a:rPr>
              <a:t>lobortis</a:t>
            </a:r>
            <a:endParaRPr lang="en-US" sz="1600" dirty="0" smtClean="0">
              <a:solidFill>
                <a:srgbClr val="000000"/>
              </a:solidFill>
              <a:latin typeface="Arial"/>
              <a:cs typeface="Arial"/>
            </a:endParaRPr>
          </a:p>
          <a:p>
            <a:pPr marL="228600" indent="-180975">
              <a:buFont typeface="+mj-lt"/>
              <a:buAutoNum type="arabicPeriod"/>
            </a:pPr>
            <a:r>
              <a:rPr lang="en-US" sz="1600" dirty="0" smtClean="0">
                <a:solidFill>
                  <a:srgbClr val="000000"/>
                </a:solidFill>
                <a:latin typeface="Arial"/>
                <a:cs typeface="Arial"/>
              </a:rPr>
              <a:t>Dolore eu satasfeugiat consequat dolore eu feugiat Wisi enim</a:t>
            </a:r>
          </a:p>
          <a:p>
            <a:pPr marL="228600" indent="-180975">
              <a:buFont typeface="+mj-lt"/>
              <a:buAutoNum type="arabicPeriod"/>
            </a:pPr>
            <a:r>
              <a:rPr lang="en-US" sz="1600" dirty="0" smtClean="0">
                <a:solidFill>
                  <a:srgbClr val="000000"/>
                </a:solidFill>
                <a:latin typeface="Arial"/>
                <a:cs typeface="Arial"/>
              </a:rPr>
              <a:t>Dolore eu satasfeugiat consequat dolore eu feugiat Wisi enim ad </a:t>
            </a:r>
            <a:r>
              <a:rPr lang="en-US" sz="1600" dirty="0" err="1" smtClean="0">
                <a:solidFill>
                  <a:srgbClr val="000000"/>
                </a:solidFill>
                <a:latin typeface="Arial"/>
                <a:cs typeface="Arial"/>
              </a:rPr>
              <a:t>minimsall</a:t>
            </a:r>
            <a:r>
              <a:rPr lang="en-US" sz="1600" dirty="0" smtClean="0">
                <a:solidFill>
                  <a:srgbClr val="000000"/>
                </a:solidFill>
                <a:latin typeface="Arial"/>
                <a:cs typeface="Arial"/>
              </a:rPr>
              <a:t> </a:t>
            </a:r>
            <a:r>
              <a:rPr lang="en-US" sz="1600" dirty="0" err="1" smtClean="0">
                <a:solidFill>
                  <a:srgbClr val="000000"/>
                </a:solidFill>
                <a:latin typeface="Arial"/>
                <a:cs typeface="Arial"/>
              </a:rPr>
              <a:t>veniam</a:t>
            </a:r>
            <a:r>
              <a:rPr lang="en-US" sz="1600" dirty="0" smtClean="0">
                <a:solidFill>
                  <a:srgbClr val="000000"/>
                </a:solidFill>
                <a:latin typeface="Arial"/>
                <a:cs typeface="Arial"/>
              </a:rPr>
              <a:t>  </a:t>
            </a:r>
            <a:r>
              <a:rPr lang="en-US" sz="1600" dirty="0" err="1" smtClean="0">
                <a:solidFill>
                  <a:srgbClr val="000000"/>
                </a:solidFill>
                <a:latin typeface="Arial"/>
                <a:cs typeface="Arial"/>
              </a:rPr>
              <a:t>quis</a:t>
            </a:r>
            <a:r>
              <a:rPr lang="en-US" sz="1600" dirty="0" smtClean="0">
                <a:solidFill>
                  <a:srgbClr val="000000"/>
                </a:solidFill>
                <a:latin typeface="Arial"/>
                <a:cs typeface="Arial"/>
              </a:rPr>
              <a:t> </a:t>
            </a:r>
            <a:r>
              <a:rPr lang="en-US" sz="1600" dirty="0" err="1" smtClean="0">
                <a:solidFill>
                  <a:srgbClr val="000000"/>
                </a:solidFill>
                <a:latin typeface="Arial"/>
                <a:cs typeface="Arial"/>
              </a:rPr>
              <a:t>nostrud</a:t>
            </a:r>
            <a:r>
              <a:rPr lang="en-US" sz="1600" dirty="0" smtClean="0">
                <a:solidFill>
                  <a:srgbClr val="000000"/>
                </a:solidFill>
                <a:latin typeface="Arial"/>
                <a:cs typeface="Arial"/>
              </a:rPr>
              <a:t> </a:t>
            </a:r>
            <a:r>
              <a:rPr lang="en-US" sz="1600" dirty="0" err="1" smtClean="0">
                <a:solidFill>
                  <a:srgbClr val="000000"/>
                </a:solidFill>
                <a:latin typeface="Arial"/>
                <a:cs typeface="Arial"/>
              </a:rPr>
              <a:t>ellsuscipit</a:t>
            </a:r>
            <a:r>
              <a:rPr lang="en-US" sz="1600" dirty="0" smtClean="0">
                <a:solidFill>
                  <a:srgbClr val="000000"/>
                </a:solidFill>
                <a:latin typeface="Arial"/>
                <a:cs typeface="Arial"/>
              </a:rPr>
              <a:t> </a:t>
            </a:r>
            <a:r>
              <a:rPr lang="en-US" sz="1600" dirty="0" err="1" smtClean="0">
                <a:solidFill>
                  <a:srgbClr val="000000"/>
                </a:solidFill>
                <a:latin typeface="Arial"/>
                <a:cs typeface="Arial"/>
              </a:rPr>
              <a:t>lobortis</a:t>
            </a:r>
            <a:endParaRPr lang="en-US" sz="1600" dirty="0">
              <a:solidFill>
                <a:srgbClr val="000000"/>
              </a:solidFill>
              <a:latin typeface="Arial"/>
              <a:cs typeface="Arial"/>
            </a:endParaRPr>
          </a:p>
        </p:txBody>
      </p:sp>
      <p:sp>
        <p:nvSpPr>
          <p:cNvPr id="74" name="Text Box 8"/>
          <p:cNvSpPr txBox="1">
            <a:spLocks noChangeArrowheads="1"/>
          </p:cNvSpPr>
          <p:nvPr/>
        </p:nvSpPr>
        <p:spPr bwMode="auto">
          <a:xfrm>
            <a:off x="20878767" y="9789958"/>
            <a:ext cx="6306866" cy="606791"/>
          </a:xfrm>
          <a:prstGeom prst="rect">
            <a:avLst/>
          </a:prstGeom>
          <a:gradFill flip="none" rotWithShape="1">
            <a:gsLst>
              <a:gs pos="46000">
                <a:srgbClr val="136042"/>
              </a:gs>
              <a:gs pos="100000">
                <a:srgbClr val="FFFFFF"/>
              </a:gs>
            </a:gsLst>
            <a:lin ang="0" scaled="1"/>
            <a:tileRect/>
          </a:gradFill>
          <a:ln w="9525">
            <a:noFill/>
            <a:miter lim="800000"/>
            <a:headEnd/>
            <a:tailEnd/>
          </a:ln>
        </p:spPr>
        <p:txBody>
          <a:bodyPr wrap="square" lIns="200216" tIns="0" rIns="182813" bIns="0">
            <a:prstTxWarp prst="textNoShape">
              <a:avLst/>
            </a:prstTxWarp>
            <a:normAutofit/>
          </a:bodyPr>
          <a:lstStyle/>
          <a:p>
            <a:pPr defTabSz="2002200">
              <a:spcBef>
                <a:spcPct val="50000"/>
              </a:spcBef>
            </a:pPr>
            <a:r>
              <a:rPr lang="en-US" sz="3200" dirty="0" smtClean="0">
                <a:solidFill>
                  <a:schemeClr val="bg1"/>
                </a:solidFill>
                <a:latin typeface="Arial"/>
                <a:cs typeface="Arial"/>
              </a:rPr>
              <a:t>Discussion</a:t>
            </a:r>
          </a:p>
        </p:txBody>
      </p:sp>
      <p:sp>
        <p:nvSpPr>
          <p:cNvPr id="75" name="Text Box 809"/>
          <p:cNvSpPr txBox="1">
            <a:spLocks noChangeArrowheads="1"/>
          </p:cNvSpPr>
          <p:nvPr/>
        </p:nvSpPr>
        <p:spPr bwMode="auto">
          <a:xfrm>
            <a:off x="20894105" y="14432067"/>
            <a:ext cx="6222535" cy="1741004"/>
          </a:xfrm>
          <a:prstGeom prst="rect">
            <a:avLst/>
          </a:prstGeom>
          <a:noFill/>
          <a:ln w="9525">
            <a:noFill/>
            <a:miter lim="800000"/>
            <a:headEnd/>
            <a:tailEnd/>
          </a:ln>
        </p:spPr>
        <p:txBody>
          <a:bodyPr wrap="square" lIns="200167" tIns="100083" rIns="200167" bIns="100083">
            <a:prstTxWarp prst="textNoShape">
              <a:avLst/>
            </a:prstTxWarp>
            <a:spAutoFit/>
          </a:bodyPr>
          <a:lstStyle/>
          <a:p>
            <a:pPr defTabSz="2002200">
              <a:spcBef>
                <a:spcPct val="50000"/>
              </a:spcBef>
            </a:pPr>
            <a:r>
              <a:rPr lang="en-US" sz="2000" dirty="0" smtClean="0">
                <a:solidFill>
                  <a:srgbClr val="000000"/>
                </a:solidFill>
                <a:latin typeface="Arial"/>
                <a:cs typeface="Arial"/>
              </a:rPr>
              <a:t>Acknowledgements</a:t>
            </a:r>
          </a:p>
          <a:p>
            <a:pPr marL="38077" indent="9520"/>
            <a:r>
              <a:rPr lang="en-US" sz="1600" dirty="0" smtClean="0">
                <a:solidFill>
                  <a:srgbClr val="000000"/>
                </a:solidFill>
                <a:latin typeface="Arial"/>
                <a:cs typeface="Arial"/>
              </a:rPr>
              <a:t>Dolore eu satasfeugiat consequat dolore eu feugiat Wisi enim ad </a:t>
            </a:r>
            <a:r>
              <a:rPr lang="en-US" sz="1600" dirty="0" err="1" smtClean="0">
                <a:solidFill>
                  <a:srgbClr val="000000"/>
                </a:solidFill>
                <a:latin typeface="Arial"/>
                <a:cs typeface="Arial"/>
              </a:rPr>
              <a:t>minimsall</a:t>
            </a:r>
            <a:r>
              <a:rPr lang="en-US" sz="1600" dirty="0" smtClean="0">
                <a:solidFill>
                  <a:srgbClr val="000000"/>
                </a:solidFill>
                <a:latin typeface="Arial"/>
                <a:cs typeface="Arial"/>
              </a:rPr>
              <a:t> </a:t>
            </a:r>
            <a:r>
              <a:rPr lang="en-US" sz="1600" dirty="0" err="1" smtClean="0">
                <a:solidFill>
                  <a:srgbClr val="000000"/>
                </a:solidFill>
                <a:latin typeface="Arial"/>
                <a:cs typeface="Arial"/>
              </a:rPr>
              <a:t>veniam</a:t>
            </a:r>
            <a:r>
              <a:rPr lang="en-US" sz="1600" dirty="0" smtClean="0">
                <a:solidFill>
                  <a:srgbClr val="000000"/>
                </a:solidFill>
                <a:latin typeface="Arial"/>
                <a:cs typeface="Arial"/>
              </a:rPr>
              <a:t>  </a:t>
            </a:r>
            <a:r>
              <a:rPr lang="en-US" sz="1600" dirty="0" err="1" smtClean="0">
                <a:solidFill>
                  <a:srgbClr val="000000"/>
                </a:solidFill>
                <a:latin typeface="Arial"/>
                <a:cs typeface="Arial"/>
              </a:rPr>
              <a:t>quis</a:t>
            </a:r>
            <a:r>
              <a:rPr lang="en-US" sz="1600" dirty="0" smtClean="0">
                <a:solidFill>
                  <a:srgbClr val="000000"/>
                </a:solidFill>
                <a:latin typeface="Arial"/>
                <a:cs typeface="Arial"/>
              </a:rPr>
              <a:t> </a:t>
            </a:r>
            <a:r>
              <a:rPr lang="en-US" sz="1600" dirty="0" err="1" smtClean="0">
                <a:solidFill>
                  <a:srgbClr val="000000"/>
                </a:solidFill>
                <a:latin typeface="Arial"/>
                <a:cs typeface="Arial"/>
              </a:rPr>
              <a:t>nostrud</a:t>
            </a:r>
            <a:r>
              <a:rPr lang="en-US" sz="1600" dirty="0" smtClean="0">
                <a:solidFill>
                  <a:srgbClr val="000000"/>
                </a:solidFill>
                <a:latin typeface="Arial"/>
                <a:cs typeface="Arial"/>
              </a:rPr>
              <a:t> </a:t>
            </a:r>
            <a:r>
              <a:rPr lang="en-US" sz="1600" dirty="0" err="1" smtClean="0">
                <a:solidFill>
                  <a:srgbClr val="000000"/>
                </a:solidFill>
                <a:latin typeface="Arial"/>
                <a:cs typeface="Arial"/>
              </a:rPr>
              <a:t>ellsuscipit</a:t>
            </a:r>
            <a:r>
              <a:rPr lang="en-US" sz="1600" dirty="0" smtClean="0">
                <a:solidFill>
                  <a:srgbClr val="000000"/>
                </a:solidFill>
                <a:latin typeface="Arial"/>
                <a:cs typeface="Arial"/>
              </a:rPr>
              <a:t> </a:t>
            </a:r>
            <a:r>
              <a:rPr lang="en-US" sz="1600" dirty="0" err="1" smtClean="0">
                <a:solidFill>
                  <a:srgbClr val="000000"/>
                </a:solidFill>
                <a:latin typeface="Arial"/>
                <a:cs typeface="Arial"/>
              </a:rPr>
              <a:t>lobortis</a:t>
            </a:r>
            <a:r>
              <a:rPr lang="en-US" sz="1600" dirty="0" smtClean="0">
                <a:solidFill>
                  <a:srgbClr val="000000"/>
                </a:solidFill>
                <a:latin typeface="Arial"/>
                <a:cs typeface="Arial"/>
              </a:rPr>
              <a:t>. Dolore eu satasfeugiat consequat dolore eu feugiat Wisi enim. Dolore eu satasfeugiat consequat dolore eu feugiat Wisi enim ad </a:t>
            </a:r>
            <a:r>
              <a:rPr lang="en-US" sz="1600" dirty="0" err="1" smtClean="0">
                <a:solidFill>
                  <a:srgbClr val="000000"/>
                </a:solidFill>
                <a:latin typeface="Arial"/>
                <a:cs typeface="Arial"/>
              </a:rPr>
              <a:t>minimsall</a:t>
            </a:r>
            <a:r>
              <a:rPr lang="en-US" sz="1600" dirty="0" smtClean="0">
                <a:solidFill>
                  <a:srgbClr val="000000"/>
                </a:solidFill>
                <a:latin typeface="Arial"/>
                <a:cs typeface="Arial"/>
              </a:rPr>
              <a:t> </a:t>
            </a:r>
            <a:r>
              <a:rPr lang="en-US" sz="1600" dirty="0" err="1" smtClean="0">
                <a:solidFill>
                  <a:srgbClr val="000000"/>
                </a:solidFill>
                <a:latin typeface="Arial"/>
                <a:cs typeface="Arial"/>
              </a:rPr>
              <a:t>veniam</a:t>
            </a:r>
            <a:r>
              <a:rPr lang="en-US" sz="1600" dirty="0" smtClean="0">
                <a:solidFill>
                  <a:srgbClr val="000000"/>
                </a:solidFill>
                <a:latin typeface="Arial"/>
                <a:cs typeface="Arial"/>
              </a:rPr>
              <a:t>  </a:t>
            </a:r>
            <a:r>
              <a:rPr lang="en-US" sz="1600" dirty="0" err="1" smtClean="0">
                <a:solidFill>
                  <a:srgbClr val="000000"/>
                </a:solidFill>
                <a:latin typeface="Arial"/>
                <a:cs typeface="Arial"/>
              </a:rPr>
              <a:t>quis</a:t>
            </a:r>
            <a:r>
              <a:rPr lang="en-US" sz="1600" dirty="0" smtClean="0">
                <a:solidFill>
                  <a:srgbClr val="000000"/>
                </a:solidFill>
                <a:latin typeface="Arial"/>
                <a:cs typeface="Arial"/>
              </a:rPr>
              <a:t> </a:t>
            </a:r>
            <a:r>
              <a:rPr lang="en-US" sz="1600" dirty="0" err="1" smtClean="0">
                <a:solidFill>
                  <a:srgbClr val="000000"/>
                </a:solidFill>
                <a:latin typeface="Arial"/>
                <a:cs typeface="Arial"/>
              </a:rPr>
              <a:t>nostrud</a:t>
            </a:r>
            <a:r>
              <a:rPr lang="en-US" sz="1600" dirty="0" smtClean="0">
                <a:solidFill>
                  <a:srgbClr val="000000"/>
                </a:solidFill>
                <a:latin typeface="Arial"/>
                <a:cs typeface="Arial"/>
              </a:rPr>
              <a:t> </a:t>
            </a:r>
            <a:r>
              <a:rPr lang="en-US" sz="1600" dirty="0" err="1" smtClean="0">
                <a:solidFill>
                  <a:srgbClr val="000000"/>
                </a:solidFill>
                <a:latin typeface="Arial"/>
                <a:cs typeface="Arial"/>
              </a:rPr>
              <a:t>ellsuscipit</a:t>
            </a:r>
            <a:r>
              <a:rPr lang="en-US" sz="1600" dirty="0" smtClean="0">
                <a:solidFill>
                  <a:srgbClr val="000000"/>
                </a:solidFill>
                <a:latin typeface="Arial"/>
                <a:cs typeface="Arial"/>
              </a:rPr>
              <a:t> </a:t>
            </a:r>
            <a:r>
              <a:rPr lang="en-US" sz="1600" dirty="0" err="1" smtClean="0">
                <a:solidFill>
                  <a:srgbClr val="000000"/>
                </a:solidFill>
                <a:latin typeface="Arial"/>
                <a:cs typeface="Arial"/>
              </a:rPr>
              <a:t>lobortis</a:t>
            </a:r>
            <a:endParaRPr lang="en-US" sz="1600" dirty="0">
              <a:solidFill>
                <a:srgbClr val="000000"/>
              </a:solidFill>
              <a:latin typeface="Arial"/>
              <a:cs typeface="Arial"/>
            </a:endParaRPr>
          </a:p>
        </p:txBody>
      </p:sp>
      <p:sp>
        <p:nvSpPr>
          <p:cNvPr id="76" name="Text Box 846"/>
          <p:cNvSpPr txBox="1">
            <a:spLocks noChangeArrowheads="1"/>
          </p:cNvSpPr>
          <p:nvPr/>
        </p:nvSpPr>
        <p:spPr bwMode="auto">
          <a:xfrm>
            <a:off x="13933316" y="7347441"/>
            <a:ext cx="6438942" cy="807415"/>
          </a:xfrm>
          <a:prstGeom prst="rect">
            <a:avLst/>
          </a:prstGeom>
          <a:noFill/>
          <a:ln w="9525">
            <a:noFill/>
            <a:miter lim="800000"/>
            <a:headEnd/>
            <a:tailEnd/>
          </a:ln>
        </p:spPr>
        <p:txBody>
          <a:bodyPr wrap="square" lIns="200167" tIns="100083" rIns="200167" bIns="100083">
            <a:prstTxWarp prst="textNoShape">
              <a:avLst/>
            </a:prstTxWarp>
            <a:spAutoFit/>
          </a:bodyPr>
          <a:lstStyle/>
          <a:p>
            <a:pPr defTabSz="2002200">
              <a:lnSpc>
                <a:spcPct val="110000"/>
              </a:lnSpc>
            </a:pPr>
            <a:r>
              <a:rPr lang="en-US" sz="2000" b="1" dirty="0" smtClean="0">
                <a:solidFill>
                  <a:srgbClr val="000000"/>
                </a:solidFill>
                <a:latin typeface="Arial"/>
                <a:cs typeface="Arial"/>
              </a:rPr>
              <a:t>Figure 2. </a:t>
            </a:r>
            <a:r>
              <a:rPr lang="en-US" sz="1600" dirty="0" smtClean="0">
                <a:latin typeface="Arial"/>
                <a:ea typeface="Arial Narrow" pitchFamily="59" charset="0"/>
                <a:cs typeface="Arial"/>
              </a:rPr>
              <a:t>(A,B) </a:t>
            </a:r>
            <a:r>
              <a:rPr lang="en-US" sz="1600" dirty="0" smtClean="0">
                <a:latin typeface="Arial"/>
                <a:ea typeface="Arial Narrow" pitchFamily="59" charset="0"/>
                <a:cs typeface="Arial"/>
              </a:rPr>
              <a:t>photo above has both an outline and shadow added to the border after it was inserted into the poster template. </a:t>
            </a:r>
            <a:endParaRPr lang="en-US" sz="1600" dirty="0">
              <a:latin typeface="Arial"/>
              <a:cs typeface="Arial"/>
            </a:endParaRPr>
          </a:p>
        </p:txBody>
      </p:sp>
      <p:sp>
        <p:nvSpPr>
          <p:cNvPr id="77" name="Text Box 8"/>
          <p:cNvSpPr txBox="1">
            <a:spLocks noChangeArrowheads="1"/>
          </p:cNvSpPr>
          <p:nvPr/>
        </p:nvSpPr>
        <p:spPr bwMode="auto">
          <a:xfrm>
            <a:off x="20878767" y="6672016"/>
            <a:ext cx="6306866" cy="606791"/>
          </a:xfrm>
          <a:prstGeom prst="rect">
            <a:avLst/>
          </a:prstGeom>
          <a:gradFill flip="none" rotWithShape="1">
            <a:gsLst>
              <a:gs pos="46000">
                <a:srgbClr val="136042"/>
              </a:gs>
              <a:gs pos="100000">
                <a:srgbClr val="FFFFFF"/>
              </a:gs>
            </a:gsLst>
            <a:lin ang="0" scaled="1"/>
            <a:tileRect/>
          </a:gradFill>
          <a:ln w="9525">
            <a:noFill/>
            <a:miter lim="800000"/>
            <a:headEnd/>
            <a:tailEnd/>
          </a:ln>
        </p:spPr>
        <p:txBody>
          <a:bodyPr wrap="square" lIns="200216" tIns="0" rIns="182813" bIns="0">
            <a:prstTxWarp prst="textNoShape">
              <a:avLst/>
            </a:prstTxWarp>
            <a:normAutofit/>
          </a:bodyPr>
          <a:lstStyle/>
          <a:p>
            <a:pPr defTabSz="2002200">
              <a:spcBef>
                <a:spcPct val="50000"/>
              </a:spcBef>
            </a:pPr>
            <a:r>
              <a:rPr lang="en-US" sz="3200" dirty="0" smtClean="0">
                <a:solidFill>
                  <a:schemeClr val="bg1"/>
                </a:solidFill>
                <a:latin typeface="Arial"/>
                <a:cs typeface="Arial"/>
              </a:rPr>
              <a:t>Conclusion</a:t>
            </a:r>
            <a:endParaRPr lang="en-US" sz="3200" dirty="0" smtClean="0">
              <a:solidFill>
                <a:schemeClr val="bg1"/>
              </a:solidFill>
              <a:latin typeface="Arial"/>
              <a:cs typeface="Arial"/>
            </a:endParaRPr>
          </a:p>
        </p:txBody>
      </p:sp>
      <p:sp>
        <p:nvSpPr>
          <p:cNvPr id="78" name="Text Box 809"/>
          <p:cNvSpPr txBox="1">
            <a:spLocks noChangeArrowheads="1"/>
          </p:cNvSpPr>
          <p:nvPr/>
        </p:nvSpPr>
        <p:spPr bwMode="auto">
          <a:xfrm>
            <a:off x="20859779" y="10463503"/>
            <a:ext cx="6342673" cy="1512348"/>
          </a:xfrm>
          <a:prstGeom prst="rect">
            <a:avLst/>
          </a:prstGeom>
          <a:noFill/>
          <a:ln w="9525">
            <a:noFill/>
            <a:miter lim="800000"/>
            <a:headEnd/>
            <a:tailEnd/>
          </a:ln>
        </p:spPr>
        <p:txBody>
          <a:bodyPr wrap="square" lIns="200290" tIns="100145" rIns="200290" bIns="100145">
            <a:prstTxWarp prst="textNoShape">
              <a:avLst/>
            </a:prstTxWarp>
            <a:spAutoFit/>
          </a:bodyPr>
          <a:lstStyle/>
          <a:p>
            <a:pPr marL="228600" indent="-177800" defTabSz="1016000">
              <a:lnSpc>
                <a:spcPct val="110000"/>
              </a:lnSpc>
              <a:spcAft>
                <a:spcPts val="1800"/>
              </a:spcAft>
              <a:buFont typeface="Arial"/>
              <a:buChar char="•"/>
            </a:pPr>
            <a:r>
              <a:rPr lang="en-US" sz="1600" dirty="0" smtClean="0">
                <a:latin typeface="Arial"/>
                <a:cs typeface="Arial"/>
              </a:rPr>
              <a:t>Try not to use shadow on text. A deep shadow makes text hard to read on a poster especially in the main title. Keep it simple. </a:t>
            </a:r>
          </a:p>
          <a:p>
            <a:pPr marL="228600" indent="-177800" defTabSz="1016000">
              <a:lnSpc>
                <a:spcPct val="110000"/>
              </a:lnSpc>
              <a:spcAft>
                <a:spcPts val="1800"/>
              </a:spcAft>
              <a:buFont typeface="Arial"/>
              <a:buChar char="•"/>
            </a:pPr>
            <a:r>
              <a:rPr lang="en-US" sz="1600" dirty="0" smtClean="0">
                <a:latin typeface="Arial"/>
                <a:cs typeface="Arial"/>
              </a:rPr>
              <a:t>If </a:t>
            </a:r>
            <a:r>
              <a:rPr lang="en-US" sz="1600" dirty="0">
                <a:latin typeface="Arial"/>
                <a:cs typeface="Arial"/>
              </a:rPr>
              <a:t>you have problems using this template please contact Communication Design Services, </a:t>
            </a:r>
            <a:r>
              <a:rPr lang="en-US" sz="1600" dirty="0">
                <a:solidFill>
                  <a:srgbClr val="0000FF"/>
                </a:solidFill>
                <a:latin typeface="Arial"/>
                <a:cs typeface="Arial"/>
                <a:hlinkClick r:id="rId7"/>
              </a:rPr>
              <a:t>pratt@ohio.edu</a:t>
            </a:r>
            <a:r>
              <a:rPr lang="en-US" sz="1600" dirty="0">
                <a:latin typeface="Arial"/>
                <a:cs typeface="Arial"/>
              </a:rPr>
              <a:t>,  3-2296</a:t>
            </a:r>
            <a:r>
              <a:rPr lang="en-US" sz="1600" dirty="0" smtClean="0">
                <a:latin typeface="Arial"/>
                <a:cs typeface="Arial"/>
              </a:rPr>
              <a:t>.</a:t>
            </a:r>
            <a:endParaRPr lang="en-US" sz="1600" dirty="0" smtClean="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36 x 56_HCOM templat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36 x 56_HCOM template.potx</Template>
  <TotalTime>2050</TotalTime>
  <Words>1045</Words>
  <Application>Microsoft Macintosh PowerPoint</Application>
  <PresentationFormat>Custom</PresentationFormat>
  <Paragraphs>64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36 x 56_HCOM template</vt:lpstr>
      <vt:lpstr>PowerPoint Presentation</vt:lpstr>
    </vt:vector>
  </TitlesOfParts>
  <Manager>Danette Pratt</Manager>
  <Company>Ohio University Heritage College of Osteopathic Medicine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HCOM poster template</dc:subject>
  <dc:creator>Danette Pratt</dc:creator>
  <cp:keywords>reserach poster, scientific poster, template</cp:keywords>
  <dc:description/>
  <cp:lastModifiedBy>Danette Pratt</cp:lastModifiedBy>
  <cp:revision>69</cp:revision>
  <cp:lastPrinted>2011-06-24T18:29:38Z</cp:lastPrinted>
  <dcterms:created xsi:type="dcterms:W3CDTF">2010-07-13T19:42:33Z</dcterms:created>
  <dcterms:modified xsi:type="dcterms:W3CDTF">2013-08-05T17:14:34Z</dcterms:modified>
  <cp:category>poster template</cp:category>
</cp:coreProperties>
</file>