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43891200" cy="384048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00477F"/>
    <a:srgbClr val="FFFFFF"/>
    <a:srgbClr val="000000"/>
    <a:srgbClr val="583008"/>
    <a:srgbClr val="002442"/>
    <a:srgbClr val="0032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0" d="100"/>
          <a:sy n="20" d="100"/>
        </p:scale>
        <p:origin x="-2022" y="-282"/>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28155136"/>
        <c:axId val="328156672"/>
        <c:axId val="0"/>
      </c:bar3DChart>
      <c:catAx>
        <c:axId val="328155136"/>
        <c:scaling>
          <c:orientation val="minMax"/>
        </c:scaling>
        <c:delete val="0"/>
        <c:axPos val="b"/>
        <c:majorTickMark val="out"/>
        <c:minorTickMark val="none"/>
        <c:tickLblPos val="nextTo"/>
        <c:crossAx val="328156672"/>
        <c:crosses val="autoZero"/>
        <c:auto val="1"/>
        <c:lblAlgn val="ctr"/>
        <c:lblOffset val="100"/>
        <c:noMultiLvlLbl val="0"/>
      </c:catAx>
      <c:valAx>
        <c:axId val="328156672"/>
        <c:scaling>
          <c:orientation val="minMax"/>
        </c:scaling>
        <c:delete val="0"/>
        <c:axPos val="l"/>
        <c:majorGridlines/>
        <c:numFmt formatCode="General" sourceLinked="1"/>
        <c:majorTickMark val="out"/>
        <c:minorTickMark val="none"/>
        <c:tickLblPos val="nextTo"/>
        <c:crossAx val="328155136"/>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28213248"/>
        <c:axId val="328215168"/>
      </c:lineChart>
      <c:catAx>
        <c:axId val="328213248"/>
        <c:scaling>
          <c:orientation val="minMax"/>
        </c:scaling>
        <c:delete val="0"/>
        <c:axPos val="b"/>
        <c:majorTickMark val="out"/>
        <c:minorTickMark val="none"/>
        <c:tickLblPos val="nextTo"/>
        <c:crossAx val="328215168"/>
        <c:crosses val="autoZero"/>
        <c:auto val="1"/>
        <c:lblAlgn val="ctr"/>
        <c:lblOffset val="100"/>
        <c:noMultiLvlLbl val="0"/>
      </c:catAx>
      <c:valAx>
        <c:axId val="328215168"/>
        <c:scaling>
          <c:orientation val="minMax"/>
        </c:scaling>
        <c:delete val="0"/>
        <c:axPos val="l"/>
        <c:majorGridlines/>
        <c:numFmt formatCode="General" sourceLinked="1"/>
        <c:majorTickMark val="out"/>
        <c:minorTickMark val="none"/>
        <c:tickLblPos val="nextTo"/>
        <c:crossAx val="328213248"/>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1930382"/>
            <a:ext cx="3730752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21762720"/>
            <a:ext cx="30723840" cy="981456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7378700"/>
            <a:ext cx="23698200" cy="15729077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7378700"/>
            <a:ext cx="70378320" cy="1572907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4678642"/>
            <a:ext cx="37307520" cy="762762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6277599"/>
            <a:ext cx="37307520" cy="840104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43009823"/>
            <a:ext cx="47038259" cy="12165965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4" y="43009823"/>
            <a:ext cx="47038263" cy="12165965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537972"/>
            <a:ext cx="39502080"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4" y="8596635"/>
            <a:ext cx="19392903" cy="358266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4" y="12179303"/>
            <a:ext cx="19392903" cy="2212721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8596635"/>
            <a:ext cx="19400520" cy="358266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12179303"/>
            <a:ext cx="19400520" cy="2212721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5" y="1529080"/>
            <a:ext cx="14439903" cy="650748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1529086"/>
            <a:ext cx="24536400" cy="3277743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5" y="8036564"/>
            <a:ext cx="14439903" cy="2626995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6883363"/>
            <a:ext cx="26334720" cy="317373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3431540"/>
            <a:ext cx="26334720" cy="2304288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30057095"/>
            <a:ext cx="26334720" cy="450722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537972"/>
            <a:ext cx="39502080" cy="64008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8961126"/>
            <a:ext cx="39502080" cy="2534539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5595562"/>
            <a:ext cx="10241280" cy="20447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35595562"/>
            <a:ext cx="13898880" cy="20447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5595562"/>
            <a:ext cx="10241280" cy="20447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3.wmf"/><Relationship Id="rId5" Type="http://schemas.openxmlformats.org/officeDocument/2006/relationships/image" Target="../media/image2.wmf"/><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Rectangle 212"/>
          <p:cNvSpPr/>
          <p:nvPr/>
        </p:nvSpPr>
        <p:spPr>
          <a:xfrm>
            <a:off x="0" y="0"/>
            <a:ext cx="43891200" cy="38404800"/>
          </a:xfrm>
          <a:prstGeom prst="rect">
            <a:avLst/>
          </a:prstGeom>
          <a:gradFill flip="none" rotWithShape="1">
            <a:gsLst>
              <a:gs pos="100000">
                <a:srgbClr val="00477F">
                  <a:lumMod val="100000"/>
                </a:srgbClr>
              </a:gs>
              <a:gs pos="29000">
                <a:schemeClr val="bg1"/>
              </a:gs>
              <a:gs pos="5000">
                <a:srgbClr val="00477F"/>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213"/>
          <p:cNvSpPr/>
          <p:nvPr/>
        </p:nvSpPr>
        <p:spPr>
          <a:xfrm>
            <a:off x="0" y="0"/>
            <a:ext cx="43891200" cy="4343400"/>
          </a:xfrm>
          <a:prstGeom prst="rect">
            <a:avLst/>
          </a:prstGeom>
          <a:gradFill flip="none" rotWithShape="1">
            <a:gsLst>
              <a:gs pos="0">
                <a:srgbClr val="BEBEBE"/>
              </a:gs>
              <a:gs pos="31000">
                <a:schemeClr val="bg1"/>
              </a:gs>
            </a:gsLst>
            <a:lin ang="16200000" scaled="1"/>
            <a:tileRect/>
          </a:gradFill>
          <a:ln>
            <a:noFill/>
          </a:ln>
          <a:effectLst>
            <a:outerShdw blurRad="317500" dist="127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5" name="Group 214"/>
          <p:cNvGrpSpPr/>
          <p:nvPr/>
        </p:nvGrpSpPr>
        <p:grpSpPr>
          <a:xfrm>
            <a:off x="0" y="3962400"/>
            <a:ext cx="43891200" cy="228600"/>
            <a:chOff x="0" y="4191000"/>
            <a:chExt cx="43891200" cy="228600"/>
          </a:xfrm>
        </p:grpSpPr>
        <p:sp>
          <p:nvSpPr>
            <p:cNvPr id="216" name="Rectangle 215"/>
            <p:cNvSpPr/>
            <p:nvPr/>
          </p:nvSpPr>
          <p:spPr>
            <a:xfrm>
              <a:off x="0" y="4191000"/>
              <a:ext cx="11176000" cy="22860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216"/>
            <p:cNvSpPr/>
            <p:nvPr/>
          </p:nvSpPr>
          <p:spPr>
            <a:xfrm>
              <a:off x="10905067" y="4191000"/>
              <a:ext cx="11176000" cy="228600"/>
            </a:xfrm>
            <a:prstGeom prst="rect">
              <a:avLst/>
            </a:pr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Rectangle 217"/>
            <p:cNvSpPr/>
            <p:nvPr/>
          </p:nvSpPr>
          <p:spPr>
            <a:xfrm>
              <a:off x="21810133" y="4191000"/>
              <a:ext cx="11176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218"/>
            <p:cNvSpPr/>
            <p:nvPr/>
          </p:nvSpPr>
          <p:spPr>
            <a:xfrm>
              <a:off x="32715200" y="4191000"/>
              <a:ext cx="11176000" cy="22860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20" name="Picture 2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728400" y="752407"/>
            <a:ext cx="6934200" cy="2568506"/>
          </a:xfrm>
          <a:prstGeom prst="rect">
            <a:avLst/>
          </a:prstGeom>
        </p:spPr>
      </p:pic>
      <p:sp>
        <p:nvSpPr>
          <p:cNvPr id="221" name="Rectangle 220"/>
          <p:cNvSpPr/>
          <p:nvPr/>
        </p:nvSpPr>
        <p:spPr>
          <a:xfrm>
            <a:off x="0" y="282334"/>
            <a:ext cx="34797385" cy="1829726"/>
          </a:xfrm>
          <a:prstGeom prst="rect">
            <a:avLst/>
          </a:prstGeom>
          <a:gradFill flip="none" rotWithShape="1">
            <a:gsLst>
              <a:gs pos="15000">
                <a:srgbClr val="B06010">
                  <a:alpha val="53000"/>
                </a:srgbClr>
              </a:gs>
              <a:gs pos="0">
                <a:srgbClr val="B06010"/>
              </a:gs>
              <a:gs pos="100000">
                <a:srgbClr val="B06010">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221"/>
          <p:cNvSpPr/>
          <p:nvPr/>
        </p:nvSpPr>
        <p:spPr>
          <a:xfrm>
            <a:off x="609600" y="4988961"/>
            <a:ext cx="10141354" cy="32806239"/>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223" name="TextBox 222"/>
          <p:cNvSpPr txBox="1"/>
          <p:nvPr/>
        </p:nvSpPr>
        <p:spPr>
          <a:xfrm>
            <a:off x="873275" y="6042624"/>
            <a:ext cx="9634288" cy="14865608"/>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200" dirty="0">
              <a:cs typeface="Arial" pitchFamily="34" charset="0"/>
            </a:endParaRP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a:cs typeface="Arial" pitchFamily="34" charset="0"/>
              </a:rPr>
              <a:t>Your text would go here. </a:t>
            </a:r>
            <a:endParaRPr lang="en-US" sz="3200" dirty="0" smtClean="0">
              <a:cs typeface="Arial" pitchFamily="34" charset="0"/>
            </a:endParaRPr>
          </a:p>
        </p:txBody>
      </p:sp>
      <p:sp>
        <p:nvSpPr>
          <p:cNvPr id="224" name="TextBox 223"/>
          <p:cNvSpPr txBox="1"/>
          <p:nvPr/>
        </p:nvSpPr>
        <p:spPr>
          <a:xfrm>
            <a:off x="873275" y="22340724"/>
            <a:ext cx="9634288" cy="14865608"/>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a:t>
            </a:r>
            <a:r>
              <a:rPr lang="en-US" sz="3200" dirty="0">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a:cs typeface="Arial" pitchFamily="34" charset="0"/>
              </a:rPr>
              <a:t>Your text would go here. List your information on these lines. </a:t>
            </a:r>
          </a:p>
          <a:p>
            <a:pPr marL="457200" indent="-457200">
              <a:buFont typeface="Arial" pitchFamily="34" charset="0"/>
              <a:buChar char="•"/>
            </a:pPr>
            <a:r>
              <a:rPr lang="en-US" sz="3200" dirty="0">
                <a:cs typeface="Arial" pitchFamily="34" charset="0"/>
              </a:rPr>
              <a:t>Your text would go here. </a:t>
            </a:r>
          </a:p>
          <a:p>
            <a:pPr marL="457200" indent="-457200">
              <a:buFont typeface="Arial" pitchFamily="34" charset="0"/>
              <a:buChar char="•"/>
            </a:pPr>
            <a:r>
              <a:rPr lang="en-US" sz="3200" dirty="0">
                <a:cs typeface="Arial" pitchFamily="34" charset="0"/>
              </a:rPr>
              <a:t>List your information on these lines. </a:t>
            </a:r>
          </a:p>
        </p:txBody>
      </p:sp>
      <p:grpSp>
        <p:nvGrpSpPr>
          <p:cNvPr id="225" name="Group 224"/>
          <p:cNvGrpSpPr/>
          <p:nvPr/>
        </p:nvGrpSpPr>
        <p:grpSpPr>
          <a:xfrm>
            <a:off x="609601" y="4881652"/>
            <a:ext cx="10265584" cy="1053663"/>
            <a:chOff x="487681" y="4866974"/>
            <a:chExt cx="7713343" cy="844689"/>
          </a:xfrm>
        </p:grpSpPr>
        <p:sp>
          <p:nvSpPr>
            <p:cNvPr id="226" name="Rectangle 225"/>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227" name="TextBox 226"/>
            <p:cNvSpPr txBox="1"/>
            <p:nvPr/>
          </p:nvSpPr>
          <p:spPr>
            <a:xfrm>
              <a:off x="487681" y="4876800"/>
              <a:ext cx="7713343" cy="740205"/>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5400" i="1" dirty="0" smtClean="0">
                  <a:solidFill>
                    <a:schemeClr val="bg1"/>
                  </a:solidFill>
                  <a:effectLst>
                    <a:outerShdw blurRad="76200" dist="63500" dir="2700000" algn="tl">
                      <a:schemeClr val="bg1">
                        <a:alpha val="28000"/>
                      </a:schemeClr>
                    </a:outerShdw>
                  </a:effectLst>
                  <a:cs typeface="Arial" pitchFamily="34" charset="0"/>
                </a:rPr>
                <a:t>Abstract</a:t>
              </a:r>
            </a:p>
          </p:txBody>
        </p:sp>
      </p:grpSp>
      <p:grpSp>
        <p:nvGrpSpPr>
          <p:cNvPr id="228" name="Group 227"/>
          <p:cNvGrpSpPr/>
          <p:nvPr/>
        </p:nvGrpSpPr>
        <p:grpSpPr>
          <a:xfrm>
            <a:off x="609601" y="21293930"/>
            <a:ext cx="10265584" cy="1053663"/>
            <a:chOff x="487681" y="4866974"/>
            <a:chExt cx="7713343" cy="844689"/>
          </a:xfrm>
        </p:grpSpPr>
        <p:sp>
          <p:nvSpPr>
            <p:cNvPr id="229" name="Rectangle 228"/>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230" name="TextBox 229"/>
            <p:cNvSpPr txBox="1"/>
            <p:nvPr/>
          </p:nvSpPr>
          <p:spPr>
            <a:xfrm>
              <a:off x="487681" y="4876800"/>
              <a:ext cx="7713343" cy="740205"/>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5400" i="1" dirty="0" smtClean="0">
                  <a:solidFill>
                    <a:schemeClr val="bg1"/>
                  </a:solidFill>
                  <a:effectLst>
                    <a:outerShdw blurRad="76200" dist="63500" dir="2700000" algn="tl">
                      <a:schemeClr val="bg1">
                        <a:alpha val="28000"/>
                      </a:schemeClr>
                    </a:outerShdw>
                  </a:effectLst>
                  <a:cs typeface="Arial" pitchFamily="34" charset="0"/>
                </a:rPr>
                <a:t>Introduction</a:t>
              </a:r>
            </a:p>
          </p:txBody>
        </p:sp>
      </p:grpSp>
      <p:sp>
        <p:nvSpPr>
          <p:cNvPr id="231" name="Rectangle 230"/>
          <p:cNvSpPr/>
          <p:nvPr/>
        </p:nvSpPr>
        <p:spPr>
          <a:xfrm>
            <a:off x="11507610" y="4988961"/>
            <a:ext cx="10141356" cy="32806239"/>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232" name="TextBox 231"/>
          <p:cNvSpPr txBox="1"/>
          <p:nvPr/>
        </p:nvSpPr>
        <p:spPr>
          <a:xfrm>
            <a:off x="11730719" y="6042624"/>
            <a:ext cx="9634289" cy="8463855"/>
          </a:xfrm>
          <a:prstGeom prst="rect">
            <a:avLst/>
          </a:prstGeom>
          <a:noFill/>
        </p:spPr>
        <p:txBody>
          <a:bodyPr wrap="square" rtlCol="0">
            <a:spAutoFit/>
          </a:bodyPr>
          <a:lstStyle/>
          <a:p>
            <a:r>
              <a:rPr lang="en-US" sz="3200" dirty="0" smtClean="0">
                <a:cs typeface="Arial" pitchFamily="34" charset="0"/>
              </a:rPr>
              <a:t>would go here. List your information on these lines. Your text would go here. List your information on these lines. Your text would go here. List your information on these lines. </a:t>
            </a:r>
            <a:r>
              <a:rPr lang="en-US" sz="3200" dirty="0">
                <a:cs typeface="Arial" pitchFamily="34" charset="0"/>
              </a:rPr>
              <a:t>Your text would go here. List your information on these lines. </a:t>
            </a:r>
            <a:endParaRPr lang="en-US" sz="3200" dirty="0" smtClean="0">
              <a:cs typeface="Arial" pitchFamily="34" charset="0"/>
            </a:endParaRPr>
          </a:p>
          <a:p>
            <a:endParaRPr lang="en-US" sz="3200" dirty="0">
              <a:cs typeface="Arial" pitchFamily="34" charset="0"/>
            </a:endParaRPr>
          </a:p>
          <a:p>
            <a:r>
              <a:rPr lang="en-US" sz="3200" dirty="0" smtClean="0">
                <a:cs typeface="Arial" pitchFamily="34" charset="0"/>
              </a:rPr>
              <a:t>Your </a:t>
            </a:r>
            <a:r>
              <a:rPr lang="en-US" sz="3200" dirty="0">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a:t>
            </a:r>
            <a:endParaRPr lang="en-US" sz="3200" dirty="0" smtClean="0">
              <a:cs typeface="Arial" pitchFamily="34" charset="0"/>
            </a:endParaRPr>
          </a:p>
        </p:txBody>
      </p:sp>
      <p:sp>
        <p:nvSpPr>
          <p:cNvPr id="233" name="TextBox 232"/>
          <p:cNvSpPr txBox="1"/>
          <p:nvPr/>
        </p:nvSpPr>
        <p:spPr>
          <a:xfrm>
            <a:off x="11730719" y="22753052"/>
            <a:ext cx="9634289" cy="14865608"/>
          </a:xfrm>
          <a:prstGeom prst="rect">
            <a:avLst/>
          </a:prstGeom>
          <a:noFill/>
        </p:spPr>
        <p:txBody>
          <a:bodyPr wrap="square" rtlCol="0">
            <a:spAutoFit/>
          </a:bodyPr>
          <a:lstStyle/>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a:cs typeface="Arial" pitchFamily="34" charset="0"/>
              </a:rPr>
              <a:t>Your text would go here. List your information on these lines. </a:t>
            </a:r>
          </a:p>
          <a:p>
            <a:pPr marL="457200" indent="-457200">
              <a:buFont typeface="Arial" pitchFamily="34" charset="0"/>
              <a:buChar char="•"/>
            </a:pPr>
            <a:r>
              <a:rPr lang="en-US" sz="3200" dirty="0">
                <a:cs typeface="Arial" pitchFamily="34" charset="0"/>
              </a:rPr>
              <a:t>Your text would go here. </a:t>
            </a:r>
          </a:p>
          <a:p>
            <a:pPr marL="457200" indent="-457200">
              <a:buFont typeface="Arial" pitchFamily="34" charset="0"/>
              <a:buChar char="•"/>
            </a:pPr>
            <a:r>
              <a:rPr lang="en-US" sz="3200" dirty="0">
                <a:cs typeface="Arial" pitchFamily="34" charset="0"/>
              </a:rPr>
              <a:t>List your information on these lines. </a:t>
            </a:r>
          </a:p>
          <a:p>
            <a:r>
              <a:rPr lang="en-US" sz="3200" dirty="0">
                <a:cs typeface="Arial" pitchFamily="34" charset="0"/>
              </a:rPr>
              <a:t> </a:t>
            </a: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a:cs typeface="Arial" pitchFamily="34" charset="0"/>
              </a:rPr>
              <a:t>Your text would go here. List your information on these lines. </a:t>
            </a:r>
          </a:p>
          <a:p>
            <a:pPr marL="457200" indent="-457200">
              <a:buFont typeface="Arial" pitchFamily="34" charset="0"/>
              <a:buChar char="•"/>
            </a:pPr>
            <a:r>
              <a:rPr lang="en-US" sz="3200" dirty="0">
                <a:cs typeface="Arial" pitchFamily="34" charset="0"/>
              </a:rPr>
              <a:t>Your text would go here. </a:t>
            </a:r>
          </a:p>
          <a:p>
            <a:pPr marL="457200" indent="-457200">
              <a:buFont typeface="Arial" pitchFamily="34" charset="0"/>
              <a:buChar char="•"/>
            </a:pPr>
            <a:r>
              <a:rPr lang="en-US" sz="3200" dirty="0">
                <a:cs typeface="Arial" pitchFamily="34" charset="0"/>
              </a:rPr>
              <a:t>List your information on these lines. </a:t>
            </a:r>
            <a:endParaRPr lang="en-US" sz="3200" dirty="0" smtClean="0">
              <a:cs typeface="Arial" pitchFamily="34" charset="0"/>
            </a:endParaRPr>
          </a:p>
        </p:txBody>
      </p:sp>
      <p:sp>
        <p:nvSpPr>
          <p:cNvPr id="234" name="TextBox 233"/>
          <p:cNvSpPr txBox="1"/>
          <p:nvPr/>
        </p:nvSpPr>
        <p:spPr>
          <a:xfrm>
            <a:off x="11515655" y="16105088"/>
            <a:ext cx="9634289"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Participants</a:t>
            </a:r>
          </a:p>
        </p:txBody>
      </p:sp>
      <p:sp>
        <p:nvSpPr>
          <p:cNvPr id="235" name="TextBox 234"/>
          <p:cNvSpPr txBox="1"/>
          <p:nvPr/>
        </p:nvSpPr>
        <p:spPr>
          <a:xfrm>
            <a:off x="11515655" y="22083819"/>
            <a:ext cx="9634289"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Methods</a:t>
            </a:r>
          </a:p>
        </p:txBody>
      </p:sp>
      <p:grpSp>
        <p:nvGrpSpPr>
          <p:cNvPr id="236" name="Group 235"/>
          <p:cNvGrpSpPr/>
          <p:nvPr/>
        </p:nvGrpSpPr>
        <p:grpSpPr>
          <a:xfrm>
            <a:off x="11445495" y="4881652"/>
            <a:ext cx="10265585" cy="1053663"/>
            <a:chOff x="487681" y="4866974"/>
            <a:chExt cx="7713343" cy="844689"/>
          </a:xfrm>
        </p:grpSpPr>
        <p:sp>
          <p:nvSpPr>
            <p:cNvPr id="237" name="Rectangle 236"/>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238" name="TextBox 237"/>
            <p:cNvSpPr txBox="1"/>
            <p:nvPr/>
          </p:nvSpPr>
          <p:spPr>
            <a:xfrm>
              <a:off x="487681" y="4876800"/>
              <a:ext cx="7713343" cy="740205"/>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5400" i="1" dirty="0" smtClean="0">
                  <a:solidFill>
                    <a:schemeClr val="bg1"/>
                  </a:solidFill>
                  <a:effectLst>
                    <a:outerShdw blurRad="76200" dist="63500" dir="2700000" algn="tl">
                      <a:schemeClr val="bg1">
                        <a:alpha val="28000"/>
                      </a:schemeClr>
                    </a:outerShdw>
                  </a:effectLst>
                  <a:cs typeface="Arial" pitchFamily="34" charset="0"/>
                </a:rPr>
                <a:t>Introduction cont.</a:t>
              </a:r>
            </a:p>
          </p:txBody>
        </p:sp>
      </p:grpSp>
      <p:grpSp>
        <p:nvGrpSpPr>
          <p:cNvPr id="239" name="Group 238"/>
          <p:cNvGrpSpPr/>
          <p:nvPr/>
        </p:nvGrpSpPr>
        <p:grpSpPr>
          <a:xfrm>
            <a:off x="11445495" y="14961904"/>
            <a:ext cx="10265585" cy="1053663"/>
            <a:chOff x="487681" y="4866974"/>
            <a:chExt cx="7713343" cy="844689"/>
          </a:xfrm>
        </p:grpSpPr>
        <p:sp>
          <p:nvSpPr>
            <p:cNvPr id="240" name="Rectangle 239"/>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241" name="TextBox 240"/>
            <p:cNvSpPr txBox="1"/>
            <p:nvPr/>
          </p:nvSpPr>
          <p:spPr>
            <a:xfrm>
              <a:off x="487681" y="4876800"/>
              <a:ext cx="7713343" cy="740205"/>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5400" i="1" dirty="0" smtClean="0">
                  <a:solidFill>
                    <a:schemeClr val="bg1"/>
                  </a:solidFill>
                  <a:effectLst>
                    <a:outerShdw blurRad="76200" dist="63500" dir="2700000" algn="tl">
                      <a:schemeClr val="bg1">
                        <a:alpha val="28000"/>
                      </a:schemeClr>
                    </a:outerShdw>
                  </a:effectLst>
                  <a:cs typeface="Arial" pitchFamily="34" charset="0"/>
                </a:rPr>
                <a:t>Materials &amp; Methods</a:t>
              </a:r>
            </a:p>
          </p:txBody>
        </p:sp>
      </p:grpSp>
      <p:sp>
        <p:nvSpPr>
          <p:cNvPr id="242" name="Rectangle 241"/>
          <p:cNvSpPr/>
          <p:nvPr/>
        </p:nvSpPr>
        <p:spPr>
          <a:xfrm>
            <a:off x="22302938" y="4988961"/>
            <a:ext cx="10141356" cy="32806239"/>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243" name="TextBox 242"/>
          <p:cNvSpPr txBox="1"/>
          <p:nvPr/>
        </p:nvSpPr>
        <p:spPr>
          <a:xfrm>
            <a:off x="22586894" y="6042624"/>
            <a:ext cx="9634289" cy="7478970"/>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a:t>
            </a:r>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a:t>
            </a:r>
            <a:endParaRPr lang="en-US" sz="3200" dirty="0" smtClean="0">
              <a:cs typeface="Arial" pitchFamily="34" charset="0"/>
            </a:endParaRPr>
          </a:p>
          <a:p>
            <a:endParaRPr lang="en-US" sz="3200" dirty="0">
              <a:cs typeface="Arial" pitchFamily="34" charset="0"/>
            </a:endParaRPr>
          </a:p>
          <a:p>
            <a:r>
              <a:rPr lang="en-US" sz="3200" dirty="0" smtClean="0">
                <a:cs typeface="Arial" pitchFamily="34" charset="0"/>
              </a:rPr>
              <a:t>Your </a:t>
            </a:r>
            <a:r>
              <a:rPr lang="en-US" sz="3200" dirty="0">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a:t>
            </a:r>
          </a:p>
          <a:p>
            <a:endParaRPr lang="en-US" sz="3200" dirty="0" smtClean="0">
              <a:cs typeface="Arial" pitchFamily="34" charset="0"/>
            </a:endParaRPr>
          </a:p>
        </p:txBody>
      </p:sp>
      <p:graphicFrame>
        <p:nvGraphicFramePr>
          <p:cNvPr id="244" name="Chart 243"/>
          <p:cNvGraphicFramePr/>
          <p:nvPr>
            <p:extLst>
              <p:ext uri="{D42A27DB-BD31-4B8C-83A1-F6EECF244321}">
                <p14:modId xmlns:p14="http://schemas.microsoft.com/office/powerpoint/2010/main" val="421176599"/>
              </p:ext>
            </p:extLst>
          </p:nvPr>
        </p:nvGraphicFramePr>
        <p:xfrm>
          <a:off x="22367987" y="13203509"/>
          <a:ext cx="9633851" cy="6037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45" name="Chart 244"/>
          <p:cNvGraphicFramePr/>
          <p:nvPr>
            <p:extLst>
              <p:ext uri="{D42A27DB-BD31-4B8C-83A1-F6EECF244321}">
                <p14:modId xmlns:p14="http://schemas.microsoft.com/office/powerpoint/2010/main" val="1925275264"/>
              </p:ext>
            </p:extLst>
          </p:nvPr>
        </p:nvGraphicFramePr>
        <p:xfrm>
          <a:off x="22367987" y="30917580"/>
          <a:ext cx="9633851" cy="5594160"/>
        </p:xfrm>
        <a:graphic>
          <a:graphicData uri="http://schemas.openxmlformats.org/drawingml/2006/chart">
            <c:chart xmlns:c="http://schemas.openxmlformats.org/drawingml/2006/chart" xmlns:r="http://schemas.openxmlformats.org/officeDocument/2006/relationships" r:id="rId4"/>
          </a:graphicData>
        </a:graphic>
      </p:graphicFrame>
      <p:sp>
        <p:nvSpPr>
          <p:cNvPr id="246" name="TextBox 245"/>
          <p:cNvSpPr txBox="1"/>
          <p:nvPr/>
        </p:nvSpPr>
        <p:spPr>
          <a:xfrm>
            <a:off x="22485482" y="19322026"/>
            <a:ext cx="9634289" cy="954107"/>
          </a:xfrm>
          <a:prstGeom prst="rect">
            <a:avLst/>
          </a:prstGeom>
          <a:noFill/>
        </p:spPr>
        <p:txBody>
          <a:bodyPr wrap="square" rtlCol="0">
            <a:spAutoFit/>
          </a:bodyPr>
          <a:lstStyle/>
          <a:p>
            <a:pPr algn="ctr"/>
            <a:r>
              <a:rPr lang="en-US" sz="2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247" name="TextBox 246"/>
          <p:cNvSpPr txBox="1"/>
          <p:nvPr/>
        </p:nvSpPr>
        <p:spPr>
          <a:xfrm>
            <a:off x="22586894" y="20509212"/>
            <a:ext cx="9634289" cy="9941183"/>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r>
              <a:rPr lang="en-US" sz="3200" dirty="0" smtClean="0">
                <a:cs typeface="Arial" pitchFamily="34" charset="0"/>
              </a:rPr>
              <a:t>List your information on these lines. </a:t>
            </a:r>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a:cs typeface="Arial" pitchFamily="34" charset="0"/>
              </a:rPr>
              <a:t>Your text would go here. </a:t>
            </a:r>
            <a:endParaRPr lang="en-US" sz="3200" dirty="0" smtClean="0">
              <a:cs typeface="Arial" pitchFamily="34" charset="0"/>
            </a:endParaRPr>
          </a:p>
        </p:txBody>
      </p:sp>
      <p:sp>
        <p:nvSpPr>
          <p:cNvPr id="248" name="TextBox 247"/>
          <p:cNvSpPr txBox="1"/>
          <p:nvPr/>
        </p:nvSpPr>
        <p:spPr>
          <a:xfrm>
            <a:off x="22688309" y="36497746"/>
            <a:ext cx="9634289" cy="954107"/>
          </a:xfrm>
          <a:prstGeom prst="rect">
            <a:avLst/>
          </a:prstGeom>
          <a:noFill/>
        </p:spPr>
        <p:txBody>
          <a:bodyPr wrap="square" rtlCol="0">
            <a:spAutoFit/>
          </a:bodyPr>
          <a:lstStyle/>
          <a:p>
            <a:pPr algn="ctr"/>
            <a:r>
              <a:rPr lang="en-US" sz="2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grpSp>
        <p:nvGrpSpPr>
          <p:cNvPr id="249" name="Group 248"/>
          <p:cNvGrpSpPr/>
          <p:nvPr/>
        </p:nvGrpSpPr>
        <p:grpSpPr>
          <a:xfrm>
            <a:off x="22281390" y="4881652"/>
            <a:ext cx="10265585" cy="1053663"/>
            <a:chOff x="487681" y="4866974"/>
            <a:chExt cx="7713343" cy="844689"/>
          </a:xfrm>
        </p:grpSpPr>
        <p:sp>
          <p:nvSpPr>
            <p:cNvPr id="250" name="Rectangle 249"/>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251" name="TextBox 250"/>
            <p:cNvSpPr txBox="1"/>
            <p:nvPr/>
          </p:nvSpPr>
          <p:spPr>
            <a:xfrm>
              <a:off x="487681" y="4876800"/>
              <a:ext cx="7713343" cy="740205"/>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5400" i="1" dirty="0" smtClean="0">
                  <a:solidFill>
                    <a:schemeClr val="bg1"/>
                  </a:solidFill>
                  <a:effectLst>
                    <a:outerShdw blurRad="76200" dist="63500" dir="2700000" algn="tl">
                      <a:schemeClr val="bg1">
                        <a:alpha val="28000"/>
                      </a:schemeClr>
                    </a:outerShdw>
                  </a:effectLst>
                  <a:cs typeface="Arial" pitchFamily="34" charset="0"/>
                </a:rPr>
                <a:t>Results</a:t>
              </a:r>
            </a:p>
          </p:txBody>
        </p:sp>
      </p:grpSp>
      <p:sp>
        <p:nvSpPr>
          <p:cNvPr id="252" name="Rectangle 251"/>
          <p:cNvSpPr/>
          <p:nvPr/>
        </p:nvSpPr>
        <p:spPr>
          <a:xfrm>
            <a:off x="33200948" y="4988961"/>
            <a:ext cx="10141356" cy="32806239"/>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253" name="TextBox 252"/>
          <p:cNvSpPr txBox="1"/>
          <p:nvPr/>
        </p:nvSpPr>
        <p:spPr>
          <a:xfrm>
            <a:off x="33444340" y="14470347"/>
            <a:ext cx="9634289" cy="452431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54" name="TextBox 253"/>
          <p:cNvSpPr txBox="1"/>
          <p:nvPr/>
        </p:nvSpPr>
        <p:spPr>
          <a:xfrm>
            <a:off x="33444340" y="19970605"/>
            <a:ext cx="9634289" cy="5509199"/>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p:txBody>
      </p:sp>
      <p:sp>
        <p:nvSpPr>
          <p:cNvPr id="255" name="TextBox 254"/>
          <p:cNvSpPr txBox="1"/>
          <p:nvPr/>
        </p:nvSpPr>
        <p:spPr>
          <a:xfrm>
            <a:off x="33444340" y="26530748"/>
            <a:ext cx="9634289" cy="11172289"/>
          </a:xfrm>
          <a:prstGeom prst="rect">
            <a:avLst/>
          </a:prstGeom>
          <a:noFill/>
        </p:spPr>
        <p:txBody>
          <a:bodyPr wrap="square" rtlCol="0">
            <a:spAutoFit/>
          </a:bodyPr>
          <a:lstStyle/>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2400" dirty="0">
              <a:cs typeface="Arial" pitchFamily="34" charset="0"/>
            </a:endParaRPr>
          </a:p>
          <a:p>
            <a:pPr marL="457200" indent="-457200">
              <a:buFont typeface="+mj-lt"/>
              <a:buAutoNum type="arabicPeriod"/>
            </a:pPr>
            <a:endParaRPr lang="en-US" sz="2400" dirty="0">
              <a:cs typeface="Arial" pitchFamily="34" charset="0"/>
            </a:endParaRPr>
          </a:p>
          <a:p>
            <a:pPr marL="457200" indent="-457200">
              <a:buFont typeface="+mj-lt"/>
              <a:buAutoNum type="arabicPeriod"/>
            </a:pPr>
            <a:endParaRPr lang="en-US" sz="2400" dirty="0">
              <a:cs typeface="Arial" pitchFamily="34" charset="0"/>
            </a:endParaRPr>
          </a:p>
        </p:txBody>
      </p:sp>
      <p:sp>
        <p:nvSpPr>
          <p:cNvPr id="256" name="TextBox 255"/>
          <p:cNvSpPr txBox="1"/>
          <p:nvPr/>
        </p:nvSpPr>
        <p:spPr>
          <a:xfrm>
            <a:off x="33444340" y="6042624"/>
            <a:ext cx="9634289" cy="7478970"/>
          </a:xfrm>
          <a:prstGeom prst="rect">
            <a:avLst/>
          </a:prstGeom>
          <a:noFill/>
        </p:spPr>
        <p:txBody>
          <a:bodyPr wrap="square" rtlCol="0">
            <a:spAutoFit/>
          </a:bodyPr>
          <a:lstStyle/>
          <a:p>
            <a:r>
              <a:rPr lang="en-US" sz="3200" dirty="0" smtClean="0">
                <a:cs typeface="Arial" pitchFamily="34" charset="0"/>
              </a:rPr>
              <a:t>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a:t>
            </a:r>
            <a:r>
              <a:rPr lang="en-US" sz="3200" dirty="0">
                <a:cs typeface="Arial" pitchFamily="34" charset="0"/>
              </a:rPr>
              <a:t>Your text would go here. List your information on these lines. Your text would go here. List your information on these lines. Your text would go here. List your information on these lines. </a:t>
            </a:r>
            <a:endParaRPr lang="en-US" sz="3200" dirty="0" smtClean="0">
              <a:cs typeface="Arial" pitchFamily="34" charset="0"/>
            </a:endParaRPr>
          </a:p>
          <a:p>
            <a:endParaRPr lang="en-US" sz="3200" dirty="0">
              <a:cs typeface="Arial" pitchFamily="34" charset="0"/>
            </a:endParaRPr>
          </a:p>
          <a:p>
            <a:r>
              <a:rPr lang="en-US" sz="3200" dirty="0">
                <a:cs typeface="Arial" pitchFamily="34" charset="0"/>
              </a:rPr>
              <a:t>Your text would go here. List your information on these lines. Your text would go here. List your information on these lines. Your text would go here. List your information on these lines. </a:t>
            </a:r>
          </a:p>
          <a:p>
            <a:endParaRPr lang="en-US" sz="3200" dirty="0">
              <a:cs typeface="Arial" pitchFamily="34" charset="0"/>
            </a:endParaRPr>
          </a:p>
        </p:txBody>
      </p:sp>
      <p:sp>
        <p:nvSpPr>
          <p:cNvPr id="257" name="TextBox 256"/>
          <p:cNvSpPr txBox="1"/>
          <p:nvPr/>
        </p:nvSpPr>
        <p:spPr>
          <a:xfrm>
            <a:off x="33391887" y="19241158"/>
            <a:ext cx="9634289"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Limitations</a:t>
            </a:r>
          </a:p>
        </p:txBody>
      </p:sp>
      <p:sp>
        <p:nvSpPr>
          <p:cNvPr id="258" name="TextBox 257"/>
          <p:cNvSpPr txBox="1"/>
          <p:nvPr/>
        </p:nvSpPr>
        <p:spPr>
          <a:xfrm>
            <a:off x="33391887" y="25933159"/>
            <a:ext cx="9634289"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References</a:t>
            </a:r>
          </a:p>
        </p:txBody>
      </p:sp>
      <p:grpSp>
        <p:nvGrpSpPr>
          <p:cNvPr id="259" name="Group 258"/>
          <p:cNvGrpSpPr/>
          <p:nvPr/>
        </p:nvGrpSpPr>
        <p:grpSpPr>
          <a:xfrm>
            <a:off x="33117285" y="4881652"/>
            <a:ext cx="10265585" cy="1053663"/>
            <a:chOff x="487681" y="4866974"/>
            <a:chExt cx="7713343" cy="844689"/>
          </a:xfrm>
        </p:grpSpPr>
        <p:sp>
          <p:nvSpPr>
            <p:cNvPr id="260" name="Rectangle 259"/>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261" name="TextBox 260"/>
            <p:cNvSpPr txBox="1"/>
            <p:nvPr/>
          </p:nvSpPr>
          <p:spPr>
            <a:xfrm>
              <a:off x="487681" y="4876800"/>
              <a:ext cx="7713343" cy="740205"/>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5400" i="1" dirty="0" smtClean="0">
                  <a:solidFill>
                    <a:schemeClr val="bg1"/>
                  </a:solidFill>
                  <a:effectLst>
                    <a:outerShdw blurRad="76200" dist="63500" dir="2700000" algn="tl">
                      <a:schemeClr val="bg1">
                        <a:alpha val="28000"/>
                      </a:schemeClr>
                    </a:outerShdw>
                  </a:effectLst>
                  <a:cs typeface="Arial" pitchFamily="34" charset="0"/>
                </a:rPr>
                <a:t>Results cont.</a:t>
              </a:r>
            </a:p>
          </p:txBody>
        </p:sp>
      </p:grpSp>
      <p:grpSp>
        <p:nvGrpSpPr>
          <p:cNvPr id="262" name="Group 261"/>
          <p:cNvGrpSpPr/>
          <p:nvPr/>
        </p:nvGrpSpPr>
        <p:grpSpPr>
          <a:xfrm>
            <a:off x="33117285" y="13416684"/>
            <a:ext cx="10265585" cy="1053663"/>
            <a:chOff x="487681" y="4866974"/>
            <a:chExt cx="7713343" cy="844689"/>
          </a:xfrm>
        </p:grpSpPr>
        <p:sp>
          <p:nvSpPr>
            <p:cNvPr id="263" name="Rectangle 262"/>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264" name="TextBox 263"/>
            <p:cNvSpPr txBox="1"/>
            <p:nvPr/>
          </p:nvSpPr>
          <p:spPr>
            <a:xfrm>
              <a:off x="487681" y="4876800"/>
              <a:ext cx="7713343" cy="740205"/>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5400" i="1" dirty="0" smtClean="0">
                  <a:solidFill>
                    <a:schemeClr val="bg1"/>
                  </a:solidFill>
                  <a:effectLst>
                    <a:outerShdw blurRad="76200" dist="63500" dir="2700000" algn="tl">
                      <a:schemeClr val="bg1">
                        <a:alpha val="28000"/>
                      </a:schemeClr>
                    </a:outerShdw>
                  </a:effectLst>
                  <a:cs typeface="Arial" pitchFamily="34" charset="0"/>
                </a:rPr>
                <a:t>Conclusion</a:t>
              </a:r>
            </a:p>
          </p:txBody>
        </p:sp>
      </p:grpSp>
      <p:sp>
        <p:nvSpPr>
          <p:cNvPr id="265" name="TextBox 264"/>
          <p:cNvSpPr txBox="1"/>
          <p:nvPr/>
        </p:nvSpPr>
        <p:spPr>
          <a:xfrm>
            <a:off x="3824583" y="282334"/>
            <a:ext cx="36242034" cy="1754326"/>
          </a:xfrm>
          <a:prstGeom prst="rect">
            <a:avLst/>
          </a:prstGeom>
          <a:noFill/>
        </p:spPr>
        <p:txBody>
          <a:bodyPr wrap="square" rtlCol="0">
            <a:spAutoFit/>
          </a:bodyPr>
          <a:lstStyle/>
          <a:p>
            <a:pPr algn="ctr"/>
            <a:r>
              <a:rPr lang="en-US" sz="5400" b="1" i="1" dirty="0" smtClean="0">
                <a:solidFill>
                  <a:srgbClr val="00477F"/>
                </a:solidFill>
                <a:cs typeface="Arial" pitchFamily="34" charset="0"/>
              </a:rPr>
              <a:t>This is a Scientific Poster Template created by Graphicsland &amp; MakeSigns.com </a:t>
            </a:r>
          </a:p>
          <a:p>
            <a:pPr algn="ctr"/>
            <a:r>
              <a:rPr lang="en-US" sz="5400" b="1" i="1" dirty="0" smtClean="0">
                <a:solidFill>
                  <a:srgbClr val="00477F"/>
                </a:solidFill>
                <a:cs typeface="Arial" pitchFamily="34" charset="0"/>
              </a:rPr>
              <a:t>Your poster title would go on these lines</a:t>
            </a:r>
            <a:endParaRPr lang="en-US" sz="5400" b="1" i="1" dirty="0">
              <a:solidFill>
                <a:srgbClr val="00477F"/>
              </a:solidFill>
              <a:cs typeface="Arial" pitchFamily="34" charset="0"/>
            </a:endParaRPr>
          </a:p>
        </p:txBody>
      </p:sp>
      <p:sp>
        <p:nvSpPr>
          <p:cNvPr id="266" name="TextBox 265"/>
          <p:cNvSpPr txBox="1"/>
          <p:nvPr/>
        </p:nvSpPr>
        <p:spPr>
          <a:xfrm>
            <a:off x="9931400" y="2112060"/>
            <a:ext cx="24028401" cy="1569660"/>
          </a:xfrm>
          <a:prstGeom prst="rect">
            <a:avLst/>
          </a:prstGeom>
          <a:noFill/>
        </p:spPr>
        <p:txBody>
          <a:bodyPr wrap="square" rtlCol="0">
            <a:spAutoFit/>
          </a:bodyPr>
          <a:lstStyle/>
          <a:p>
            <a:pPr algn="ctr"/>
            <a:r>
              <a:rPr lang="en-US" sz="3200" dirty="0" smtClean="0">
                <a:solidFill>
                  <a:srgbClr val="00477F"/>
                </a:solidFill>
                <a:cs typeface="Arial" pitchFamily="34" charset="0"/>
              </a:rPr>
              <a:t>Author Name, RN</a:t>
            </a:r>
            <a:r>
              <a:rPr lang="en-US" sz="3200" baseline="30000" dirty="0" smtClean="0">
                <a:solidFill>
                  <a:srgbClr val="00477F"/>
                </a:solidFill>
                <a:cs typeface="Arial" pitchFamily="34" charset="0"/>
              </a:rPr>
              <a:t>1</a:t>
            </a:r>
            <a:r>
              <a:rPr lang="en-US" sz="3200" dirty="0" smtClean="0">
                <a:solidFill>
                  <a:srgbClr val="00477F"/>
                </a:solidFill>
                <a:cs typeface="Arial" pitchFamily="34" charset="0"/>
              </a:rPr>
              <a:t>; Author Name, Ph.D</a:t>
            </a:r>
            <a:r>
              <a:rPr lang="en-US" sz="3200" baseline="30000" dirty="0" smtClean="0">
                <a:solidFill>
                  <a:srgbClr val="00477F"/>
                </a:solidFill>
                <a:cs typeface="Arial" pitchFamily="34" charset="0"/>
              </a:rPr>
              <a:t>2</a:t>
            </a:r>
            <a:r>
              <a:rPr lang="en-US" sz="3200" dirty="0" smtClean="0">
                <a:solidFill>
                  <a:srgbClr val="00477F"/>
                </a:solidFill>
                <a:cs typeface="Arial" pitchFamily="34" charset="0"/>
              </a:rPr>
              <a:t>, Author Name, RN</a:t>
            </a:r>
            <a:r>
              <a:rPr lang="en-US" sz="3200" baseline="30000" dirty="0" smtClean="0">
                <a:solidFill>
                  <a:srgbClr val="00477F"/>
                </a:solidFill>
                <a:cs typeface="Arial" pitchFamily="34" charset="0"/>
              </a:rPr>
              <a:t>2,3</a:t>
            </a:r>
            <a:r>
              <a:rPr lang="en-US" sz="3200" dirty="0" smtClean="0">
                <a:solidFill>
                  <a:srgbClr val="00477F"/>
                </a:solidFill>
                <a:cs typeface="Arial" pitchFamily="34" charset="0"/>
              </a:rPr>
              <a:t>; Author Name, Ph.D</a:t>
            </a:r>
            <a:r>
              <a:rPr lang="en-US" sz="3200" baseline="30000" dirty="0" smtClean="0">
                <a:solidFill>
                  <a:srgbClr val="00477F"/>
                </a:solidFill>
                <a:cs typeface="Arial" pitchFamily="34" charset="0"/>
              </a:rPr>
              <a:t>1,4</a:t>
            </a:r>
            <a:r>
              <a:rPr lang="en-US" sz="3200" dirty="0" smtClean="0">
                <a:solidFill>
                  <a:srgbClr val="00477F"/>
                </a:solidFill>
                <a:cs typeface="Arial" pitchFamily="34" charset="0"/>
              </a:rPr>
              <a:t> </a:t>
            </a:r>
          </a:p>
          <a:p>
            <a:pPr algn="ctr"/>
            <a:r>
              <a:rPr lang="en-US" sz="3200" baseline="30000" dirty="0" smtClean="0">
                <a:solidFill>
                  <a:srgbClr val="00477F"/>
                </a:solidFill>
                <a:cs typeface="Arial" pitchFamily="34" charset="0"/>
              </a:rPr>
              <a:t>1</a:t>
            </a:r>
            <a:r>
              <a:rPr lang="en-US" sz="3200" dirty="0" smtClean="0">
                <a:solidFill>
                  <a:srgbClr val="00477F"/>
                </a:solidFill>
                <a:cs typeface="Arial" pitchFamily="34" charset="0"/>
              </a:rPr>
              <a:t>Name of University, City, State; </a:t>
            </a:r>
            <a:r>
              <a:rPr lang="en-US" sz="3200" baseline="30000" dirty="0" smtClean="0">
                <a:solidFill>
                  <a:srgbClr val="00477F"/>
                </a:solidFill>
                <a:cs typeface="Arial" pitchFamily="34" charset="0"/>
              </a:rPr>
              <a:t>2</a:t>
            </a:r>
            <a:r>
              <a:rPr lang="en-US" sz="3200" dirty="0" smtClean="0">
                <a:solidFill>
                  <a:srgbClr val="00477F"/>
                </a:solidFill>
                <a:cs typeface="Arial" pitchFamily="34" charset="0"/>
              </a:rPr>
              <a:t>Name of Another  University, City, State; </a:t>
            </a:r>
            <a:r>
              <a:rPr lang="en-US" sz="3200" baseline="30000" dirty="0" smtClean="0">
                <a:solidFill>
                  <a:srgbClr val="00477F"/>
                </a:solidFill>
                <a:cs typeface="Arial" pitchFamily="34" charset="0"/>
              </a:rPr>
              <a:t>3</a:t>
            </a:r>
            <a:r>
              <a:rPr lang="en-US" sz="3200" dirty="0" smtClean="0">
                <a:solidFill>
                  <a:srgbClr val="00477F"/>
                </a:solidFill>
                <a:cs typeface="Arial" pitchFamily="34" charset="0"/>
              </a:rPr>
              <a:t>Name of University, City, State; </a:t>
            </a:r>
            <a:r>
              <a:rPr lang="en-US" sz="3200" baseline="30000" dirty="0" smtClean="0">
                <a:solidFill>
                  <a:srgbClr val="00477F"/>
                </a:solidFill>
                <a:cs typeface="Arial" pitchFamily="34" charset="0"/>
              </a:rPr>
              <a:t>4</a:t>
            </a:r>
            <a:r>
              <a:rPr lang="en-US" sz="3200" dirty="0" smtClean="0">
                <a:solidFill>
                  <a:srgbClr val="00477F"/>
                </a:solidFill>
                <a:cs typeface="Arial" pitchFamily="34" charset="0"/>
              </a:rPr>
              <a:t>Name of University, City, State; </a:t>
            </a:r>
            <a:endParaRPr lang="en-US" sz="3200" dirty="0">
              <a:solidFill>
                <a:srgbClr val="00477F"/>
              </a:solidFill>
              <a:cs typeface="Arial" pitchFamily="34" charset="0"/>
            </a:endParaRPr>
          </a:p>
        </p:txBody>
      </p:sp>
      <p:pic>
        <p:nvPicPr>
          <p:cNvPr id="267" name="Picture 26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631406" y="34404585"/>
            <a:ext cx="11151935" cy="2201371"/>
          </a:xfrm>
          <a:prstGeom prst="rect">
            <a:avLst/>
          </a:prstGeom>
        </p:spPr>
      </p:pic>
      <p:pic>
        <p:nvPicPr>
          <p:cNvPr id="268" name="Picture 26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58073" y="29589386"/>
            <a:ext cx="6499800" cy="2407600"/>
          </a:xfrm>
          <a:prstGeom prst="rect">
            <a:avLst/>
          </a:prstGeom>
        </p:spPr>
      </p:pic>
      <p:pic>
        <p:nvPicPr>
          <p:cNvPr id="269" name="Picture 26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958073" y="31996986"/>
            <a:ext cx="6499800" cy="2407600"/>
          </a:xfrm>
          <a:prstGeom prst="rect">
            <a:avLst/>
          </a:prstGeom>
        </p:spPr>
      </p:pic>
      <p:pic>
        <p:nvPicPr>
          <p:cNvPr id="270" name="Picture 26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632604" y="36537862"/>
            <a:ext cx="11150737" cy="2200172"/>
          </a:xfrm>
          <a:prstGeom prst="rect">
            <a:avLst/>
          </a:prstGeom>
        </p:spPr>
      </p:pic>
      <p:graphicFrame>
        <p:nvGraphicFramePr>
          <p:cNvPr id="271" name="Table 270"/>
          <p:cNvGraphicFramePr>
            <a:graphicFrameLocks noGrp="1"/>
          </p:cNvGraphicFramePr>
          <p:nvPr>
            <p:extLst>
              <p:ext uri="{D42A27DB-BD31-4B8C-83A1-F6EECF244321}">
                <p14:modId xmlns:p14="http://schemas.microsoft.com/office/powerpoint/2010/main" val="263353647"/>
              </p:ext>
            </p:extLst>
          </p:nvPr>
        </p:nvGraphicFramePr>
        <p:xfrm>
          <a:off x="11797449" y="17181972"/>
          <a:ext cx="9391236" cy="4377312"/>
        </p:xfrm>
        <a:graphic>
          <a:graphicData uri="http://schemas.openxmlformats.org/drawingml/2006/table">
            <a:tbl>
              <a:tblPr firstRow="1" bandRow="1">
                <a:tableStyleId>{68D230F3-CF80-4859-8CE7-A43EE81993B5}</a:tableStyleId>
              </a:tblPr>
              <a:tblGrid>
                <a:gridCol w="2670057"/>
                <a:gridCol w="1540374"/>
                <a:gridCol w="2398523"/>
                <a:gridCol w="2782282"/>
              </a:tblGrid>
              <a:tr h="482428">
                <a:tc>
                  <a:txBody>
                    <a:bodyPr/>
                    <a:lstStyle/>
                    <a:p>
                      <a:endParaRPr lang="en-US" sz="2400" dirty="0"/>
                    </a:p>
                  </a:txBody>
                  <a:tcPr marL="120607" marR="120607" marT="60304" marB="60304"/>
                </a:tc>
                <a:tc>
                  <a:txBody>
                    <a:bodyPr/>
                    <a:lstStyle/>
                    <a:p>
                      <a:r>
                        <a:rPr lang="en-US" sz="2400" dirty="0" smtClean="0"/>
                        <a:t>Pre-test</a:t>
                      </a:r>
                      <a:endParaRPr lang="en-US" sz="2400" dirty="0"/>
                    </a:p>
                  </a:txBody>
                  <a:tcPr marL="120607" marR="120607" marT="60304" marB="60304"/>
                </a:tc>
                <a:tc>
                  <a:txBody>
                    <a:bodyPr/>
                    <a:lstStyle/>
                    <a:p>
                      <a:r>
                        <a:rPr lang="en-US" sz="2400" dirty="0" smtClean="0"/>
                        <a:t>6 </a:t>
                      </a:r>
                      <a:r>
                        <a:rPr lang="en-US" sz="2400" dirty="0" err="1" smtClean="0"/>
                        <a:t>mo</a:t>
                      </a:r>
                      <a:r>
                        <a:rPr lang="en-US" sz="2400" dirty="0" smtClean="0"/>
                        <a:t> Post-Test</a:t>
                      </a:r>
                      <a:endParaRPr lang="en-US" sz="2400" dirty="0"/>
                    </a:p>
                  </a:txBody>
                  <a:tcPr marL="120607" marR="120607" marT="60304" marB="60304"/>
                </a:tc>
                <a:tc>
                  <a:txBody>
                    <a:bodyPr/>
                    <a:lstStyle/>
                    <a:p>
                      <a:r>
                        <a:rPr lang="en-US" sz="2400" dirty="0" smtClean="0"/>
                        <a:t>12-mo Post-Test</a:t>
                      </a:r>
                      <a:endParaRPr lang="en-US" sz="2400" dirty="0"/>
                    </a:p>
                  </a:txBody>
                  <a:tcPr marL="120607" marR="120607" marT="60304" marB="60304"/>
                </a:tc>
              </a:tr>
              <a:tr h="482428">
                <a:tc>
                  <a:txBody>
                    <a:bodyPr/>
                    <a:lstStyle/>
                    <a:p>
                      <a:r>
                        <a:rPr lang="en-US" sz="2400" dirty="0" smtClean="0"/>
                        <a:t>Male</a:t>
                      </a:r>
                      <a:r>
                        <a:rPr lang="en-US" sz="2400" baseline="0" dirty="0" smtClean="0"/>
                        <a:t> Patients</a:t>
                      </a:r>
                      <a:endParaRPr lang="en-US" sz="2400" dirty="0" smtClean="0"/>
                    </a:p>
                  </a:txBody>
                  <a:tcPr marL="120607" marR="120607" marT="60304" marB="60304"/>
                </a:tc>
                <a:tc>
                  <a:txBody>
                    <a:bodyPr/>
                    <a:lstStyle/>
                    <a:p>
                      <a:r>
                        <a:rPr lang="en-US" sz="2400" dirty="0" smtClean="0"/>
                        <a:t>61%</a:t>
                      </a:r>
                      <a:endParaRPr lang="en-US" sz="2400" dirty="0"/>
                    </a:p>
                  </a:txBody>
                  <a:tcPr marL="120607" marR="120607" marT="60304" marB="60304"/>
                </a:tc>
                <a:tc>
                  <a:txBody>
                    <a:bodyPr/>
                    <a:lstStyle/>
                    <a:p>
                      <a:r>
                        <a:rPr lang="en-US" sz="2400" dirty="0" smtClean="0"/>
                        <a:t>-</a:t>
                      </a:r>
                      <a:endParaRPr lang="en-US" sz="2400" dirty="0"/>
                    </a:p>
                  </a:txBody>
                  <a:tcPr marL="120607" marR="120607" marT="60304" marB="60304"/>
                </a:tc>
                <a:tc>
                  <a:txBody>
                    <a:bodyPr/>
                    <a:lstStyle/>
                    <a:p>
                      <a:r>
                        <a:rPr lang="en-US" sz="2400" dirty="0" smtClean="0"/>
                        <a:t>-</a:t>
                      </a:r>
                      <a:endParaRPr lang="en-US" sz="2400" dirty="0"/>
                    </a:p>
                  </a:txBody>
                  <a:tcPr marL="120607" marR="120607" marT="60304" marB="60304"/>
                </a:tc>
              </a:tr>
              <a:tr h="482428">
                <a:tc>
                  <a:txBody>
                    <a:bodyPr/>
                    <a:lstStyle/>
                    <a:p>
                      <a:r>
                        <a:rPr lang="en-US" sz="2400" dirty="0" smtClean="0"/>
                        <a:t>Female Patients</a:t>
                      </a:r>
                      <a:endParaRPr lang="en-US" sz="2400" dirty="0"/>
                    </a:p>
                  </a:txBody>
                  <a:tcPr marL="120607" marR="120607" marT="60304" marB="60304"/>
                </a:tc>
                <a:tc>
                  <a:txBody>
                    <a:bodyPr/>
                    <a:lstStyle/>
                    <a:p>
                      <a:r>
                        <a:rPr lang="en-US" sz="2400" dirty="0" smtClean="0"/>
                        <a:t>39%</a:t>
                      </a:r>
                      <a:endParaRPr lang="en-US" sz="2400" dirty="0"/>
                    </a:p>
                  </a:txBody>
                  <a:tcPr marL="120607" marR="120607" marT="60304" marB="60304"/>
                </a:tc>
                <a:tc>
                  <a:txBody>
                    <a:bodyPr/>
                    <a:lstStyle/>
                    <a:p>
                      <a:r>
                        <a:rPr lang="en-US" sz="2400" dirty="0" smtClean="0"/>
                        <a:t>-</a:t>
                      </a:r>
                      <a:endParaRPr lang="en-US" sz="2400" dirty="0"/>
                    </a:p>
                  </a:txBody>
                  <a:tcPr marL="120607" marR="120607" marT="60304" marB="60304"/>
                </a:tc>
                <a:tc>
                  <a:txBody>
                    <a:bodyPr/>
                    <a:lstStyle/>
                    <a:p>
                      <a:r>
                        <a:rPr lang="en-US" sz="2400" dirty="0" smtClean="0"/>
                        <a:t>-</a:t>
                      </a:r>
                      <a:endParaRPr lang="en-US" sz="2400" dirty="0"/>
                    </a:p>
                  </a:txBody>
                  <a:tcPr marL="120607" marR="120607" marT="60304" marB="60304"/>
                </a:tc>
              </a:tr>
              <a:tr h="482428">
                <a:tc>
                  <a:txBody>
                    <a:bodyPr/>
                    <a:lstStyle/>
                    <a:p>
                      <a:r>
                        <a:rPr lang="en-US" sz="2400" dirty="0" smtClean="0"/>
                        <a:t>Hypertension</a:t>
                      </a:r>
                      <a:endParaRPr lang="en-US" sz="2400" dirty="0"/>
                    </a:p>
                  </a:txBody>
                  <a:tcPr marL="120607" marR="120607" marT="60304" marB="60304"/>
                </a:tc>
                <a:tc>
                  <a:txBody>
                    <a:bodyPr/>
                    <a:lstStyle/>
                    <a:p>
                      <a:r>
                        <a:rPr lang="en-US" sz="2400" dirty="0" smtClean="0"/>
                        <a:t>2.6%</a:t>
                      </a:r>
                      <a:endParaRPr lang="en-US" sz="2400" dirty="0"/>
                    </a:p>
                  </a:txBody>
                  <a:tcPr marL="120607" marR="120607" marT="60304" marB="60304"/>
                </a:tc>
                <a:tc>
                  <a:txBody>
                    <a:bodyPr/>
                    <a:lstStyle/>
                    <a:p>
                      <a:r>
                        <a:rPr lang="en-US" sz="2400" dirty="0" smtClean="0"/>
                        <a:t>42.1%</a:t>
                      </a:r>
                      <a:endParaRPr lang="en-US" sz="2400" dirty="0"/>
                    </a:p>
                  </a:txBody>
                  <a:tcPr marL="120607" marR="120607" marT="60304" marB="60304"/>
                </a:tc>
                <a:tc>
                  <a:txBody>
                    <a:bodyPr/>
                    <a:lstStyle/>
                    <a:p>
                      <a:r>
                        <a:rPr lang="en-US" sz="2400" dirty="0" smtClean="0"/>
                        <a:t>12.4%</a:t>
                      </a:r>
                      <a:endParaRPr lang="en-US" sz="2400" dirty="0"/>
                    </a:p>
                  </a:txBody>
                  <a:tcPr marL="120607" marR="120607" marT="60304" marB="60304"/>
                </a:tc>
              </a:tr>
              <a:tr h="482428">
                <a:tc>
                  <a:txBody>
                    <a:bodyPr/>
                    <a:lstStyle/>
                    <a:p>
                      <a:r>
                        <a:rPr lang="en-US" sz="2400" dirty="0" smtClean="0"/>
                        <a:t>Snoring</a:t>
                      </a:r>
                      <a:endParaRPr lang="en-US" sz="2400" dirty="0"/>
                    </a:p>
                  </a:txBody>
                  <a:tcPr marL="120607" marR="120607" marT="60304" marB="60304"/>
                </a:tc>
                <a:tc>
                  <a:txBody>
                    <a:bodyPr/>
                    <a:lstStyle/>
                    <a:p>
                      <a:r>
                        <a:rPr lang="en-US" sz="2400" dirty="0" smtClean="0"/>
                        <a:t>11.35%</a:t>
                      </a:r>
                      <a:endParaRPr lang="en-US" sz="2400" dirty="0"/>
                    </a:p>
                  </a:txBody>
                  <a:tcPr marL="120607" marR="120607" marT="60304" marB="60304"/>
                </a:tc>
                <a:tc>
                  <a:txBody>
                    <a:bodyPr/>
                    <a:lstStyle/>
                    <a:p>
                      <a:r>
                        <a:rPr lang="en-US" sz="2400" dirty="0" smtClean="0"/>
                        <a:t>10.2%</a:t>
                      </a:r>
                      <a:endParaRPr lang="en-US" sz="2400" dirty="0"/>
                    </a:p>
                  </a:txBody>
                  <a:tcPr marL="120607" marR="120607" marT="60304" marB="60304"/>
                </a:tc>
                <a:tc>
                  <a:txBody>
                    <a:bodyPr/>
                    <a:lstStyle/>
                    <a:p>
                      <a:r>
                        <a:rPr lang="en-US" sz="2400" dirty="0" smtClean="0"/>
                        <a:t>15.8%</a:t>
                      </a:r>
                      <a:endParaRPr lang="en-US" sz="2400" dirty="0"/>
                    </a:p>
                  </a:txBody>
                  <a:tcPr marL="120607" marR="120607" marT="60304" marB="60304"/>
                </a:tc>
              </a:tr>
              <a:tr h="482428">
                <a:tc>
                  <a:txBody>
                    <a:bodyPr/>
                    <a:lstStyle/>
                    <a:p>
                      <a:r>
                        <a:rPr lang="en-US" sz="2400" dirty="0" smtClean="0"/>
                        <a:t>Medications</a:t>
                      </a:r>
                      <a:endParaRPr lang="en-US" sz="2400" dirty="0"/>
                    </a:p>
                  </a:txBody>
                  <a:tcPr marL="120607" marR="120607" marT="60304" marB="60304"/>
                </a:tc>
                <a:tc>
                  <a:txBody>
                    <a:bodyPr/>
                    <a:lstStyle/>
                    <a:p>
                      <a:r>
                        <a:rPr lang="en-US" sz="2400" dirty="0" smtClean="0"/>
                        <a:t>45.2%</a:t>
                      </a:r>
                      <a:endParaRPr lang="en-US" sz="2400" dirty="0"/>
                    </a:p>
                  </a:txBody>
                  <a:tcPr marL="120607" marR="120607" marT="60304" marB="60304"/>
                </a:tc>
                <a:tc>
                  <a:txBody>
                    <a:bodyPr/>
                    <a:lstStyle/>
                    <a:p>
                      <a:r>
                        <a:rPr lang="en-US" sz="2400" dirty="0" smtClean="0"/>
                        <a:t>42.1%</a:t>
                      </a:r>
                      <a:endParaRPr lang="en-US" sz="2400" dirty="0"/>
                    </a:p>
                  </a:txBody>
                  <a:tcPr marL="120607" marR="120607" marT="60304" marB="60304"/>
                </a:tc>
                <a:tc>
                  <a:txBody>
                    <a:bodyPr/>
                    <a:lstStyle/>
                    <a:p>
                      <a:r>
                        <a:rPr lang="en-US" sz="2400" dirty="0" smtClean="0"/>
                        <a:t>40%</a:t>
                      </a:r>
                      <a:endParaRPr lang="en-US" sz="2400" dirty="0"/>
                    </a:p>
                  </a:txBody>
                  <a:tcPr marL="120607" marR="120607" marT="60304" marB="60304"/>
                </a:tc>
              </a:tr>
              <a:tr h="482428">
                <a:tc>
                  <a:txBody>
                    <a:bodyPr/>
                    <a:lstStyle/>
                    <a:p>
                      <a:r>
                        <a:rPr lang="en-US" sz="2400" dirty="0" smtClean="0"/>
                        <a:t>Smoking</a:t>
                      </a:r>
                      <a:endParaRPr lang="en-US" sz="2400" dirty="0"/>
                    </a:p>
                  </a:txBody>
                  <a:tcPr marL="120607" marR="120607" marT="60304" marB="60304"/>
                </a:tc>
                <a:tc>
                  <a:txBody>
                    <a:bodyPr/>
                    <a:lstStyle/>
                    <a:p>
                      <a:r>
                        <a:rPr lang="en-US" sz="2400" dirty="0" smtClean="0"/>
                        <a:t>16.5%</a:t>
                      </a:r>
                      <a:endParaRPr lang="en-US" sz="2400" dirty="0"/>
                    </a:p>
                  </a:txBody>
                  <a:tcPr marL="120607" marR="120607" marT="60304" marB="60304"/>
                </a:tc>
                <a:tc>
                  <a:txBody>
                    <a:bodyPr/>
                    <a:lstStyle/>
                    <a:p>
                      <a:r>
                        <a:rPr lang="en-US" sz="2400" dirty="0" smtClean="0"/>
                        <a:t>14.5%</a:t>
                      </a:r>
                      <a:endParaRPr lang="en-US" sz="2400" dirty="0"/>
                    </a:p>
                  </a:txBody>
                  <a:tcPr marL="120607" marR="120607" marT="60304" marB="60304"/>
                </a:tc>
                <a:tc>
                  <a:txBody>
                    <a:bodyPr/>
                    <a:lstStyle/>
                    <a:p>
                      <a:r>
                        <a:rPr lang="en-US" sz="2400" dirty="0" smtClean="0"/>
                        <a:t>10.14%</a:t>
                      </a:r>
                      <a:endParaRPr lang="en-US" sz="2400" dirty="0"/>
                    </a:p>
                  </a:txBody>
                  <a:tcPr marL="120607" marR="120607" marT="60304" marB="60304"/>
                </a:tc>
              </a:tr>
              <a:tr h="482428">
                <a:tc>
                  <a:txBody>
                    <a:bodyPr/>
                    <a:lstStyle/>
                    <a:p>
                      <a:r>
                        <a:rPr lang="en-US" sz="2400" dirty="0" smtClean="0"/>
                        <a:t>Pregnancy</a:t>
                      </a:r>
                      <a:endParaRPr lang="en-US" sz="2400" dirty="0"/>
                    </a:p>
                  </a:txBody>
                  <a:tcPr marL="120607" marR="120607" marT="60304" marB="60304"/>
                </a:tc>
                <a:tc>
                  <a:txBody>
                    <a:bodyPr/>
                    <a:lstStyle/>
                    <a:p>
                      <a:r>
                        <a:rPr lang="en-US" sz="2400" dirty="0" smtClean="0"/>
                        <a:t>.3%</a:t>
                      </a:r>
                      <a:endParaRPr lang="en-US" sz="2400" dirty="0"/>
                    </a:p>
                  </a:txBody>
                  <a:tcPr marL="120607" marR="120607" marT="60304" marB="60304"/>
                </a:tc>
                <a:tc>
                  <a:txBody>
                    <a:bodyPr/>
                    <a:lstStyle/>
                    <a:p>
                      <a:r>
                        <a:rPr lang="en-US" sz="2400" dirty="0" smtClean="0"/>
                        <a:t>15%</a:t>
                      </a:r>
                      <a:endParaRPr lang="en-US" sz="2400" dirty="0"/>
                    </a:p>
                  </a:txBody>
                  <a:tcPr marL="120607" marR="120607" marT="60304" marB="60304"/>
                </a:tc>
                <a:tc>
                  <a:txBody>
                    <a:bodyPr/>
                    <a:lstStyle/>
                    <a:p>
                      <a:r>
                        <a:rPr lang="en-US" sz="2400" dirty="0" smtClean="0"/>
                        <a:t>12%</a:t>
                      </a:r>
                      <a:endParaRPr lang="en-US" sz="2400" dirty="0"/>
                    </a:p>
                  </a:txBody>
                  <a:tcPr marL="120607" marR="120607" marT="60304" marB="60304"/>
                </a:tc>
              </a:tr>
              <a:tr h="482428">
                <a:tc>
                  <a:txBody>
                    <a:bodyPr/>
                    <a:lstStyle/>
                    <a:p>
                      <a:r>
                        <a:rPr lang="en-US" sz="2400" dirty="0" smtClean="0"/>
                        <a:t>Alcoholism</a:t>
                      </a:r>
                      <a:endParaRPr lang="en-US" sz="2400" dirty="0"/>
                    </a:p>
                  </a:txBody>
                  <a:tcPr marL="120607" marR="120607" marT="60304" marB="60304"/>
                </a:tc>
                <a:tc>
                  <a:txBody>
                    <a:bodyPr/>
                    <a:lstStyle/>
                    <a:p>
                      <a:r>
                        <a:rPr lang="en-US" sz="2400" dirty="0" smtClean="0"/>
                        <a:t>2.5%</a:t>
                      </a:r>
                      <a:endParaRPr lang="en-US" sz="2400" dirty="0"/>
                    </a:p>
                  </a:txBody>
                  <a:tcPr marL="120607" marR="120607" marT="60304" marB="60304"/>
                </a:tc>
                <a:tc>
                  <a:txBody>
                    <a:bodyPr/>
                    <a:lstStyle/>
                    <a:p>
                      <a:r>
                        <a:rPr lang="en-US" sz="2400" dirty="0" smtClean="0"/>
                        <a:t>36.47%</a:t>
                      </a:r>
                      <a:endParaRPr lang="en-US" sz="2400" dirty="0"/>
                    </a:p>
                  </a:txBody>
                  <a:tcPr marL="120607" marR="120607" marT="60304" marB="60304"/>
                </a:tc>
                <a:tc>
                  <a:txBody>
                    <a:bodyPr/>
                    <a:lstStyle/>
                    <a:p>
                      <a:r>
                        <a:rPr lang="en-US" sz="2400" dirty="0" smtClean="0"/>
                        <a:t>11.6%</a:t>
                      </a:r>
                      <a:endParaRPr lang="en-US" sz="2400" dirty="0"/>
                    </a:p>
                  </a:txBody>
                  <a:tcPr marL="120607" marR="120607" marT="60304" marB="60304"/>
                </a:tc>
              </a:tr>
            </a:tbl>
          </a:graphicData>
        </a:graphic>
      </p:graphicFrame>
      <p:sp>
        <p:nvSpPr>
          <p:cNvPr id="61" name="Text Box 29"/>
          <p:cNvSpPr txBox="1">
            <a:spLocks noChangeArrowheads="1"/>
          </p:cNvSpPr>
          <p:nvPr/>
        </p:nvSpPr>
        <p:spPr bwMode="auto">
          <a:xfrm>
            <a:off x="9753600" y="9525000"/>
            <a:ext cx="24460200" cy="10869613"/>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1">
                    <a:lumMod val="95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1">
                    <a:lumMod val="95000"/>
                  </a:schemeClr>
                </a:solidFill>
                <a:latin typeface="Arial" pitchFamily="34" charset="0"/>
                <a:ea typeface="MS PGothic" pitchFamily="34" charset="-128"/>
              </a:rPr>
            </a:b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This template has a page size of </a:t>
            </a:r>
            <a:r>
              <a:rPr lang="en-US" altLang="ja-JP" sz="4600" b="1" dirty="0">
                <a:solidFill>
                  <a:schemeClr val="bg1">
                    <a:lumMod val="95000"/>
                  </a:schemeClr>
                </a:solidFill>
                <a:latin typeface="Arial" pitchFamily="34" charset="0"/>
                <a:ea typeface="MS PGothic" pitchFamily="34" charset="-128"/>
              </a:rPr>
              <a:t>42”x 48”</a:t>
            </a:r>
            <a:r>
              <a:rPr lang="en-US" altLang="ja-JP" sz="4600" dirty="0">
                <a:solidFill>
                  <a:schemeClr val="bg1">
                    <a:lumMod val="95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1">
                    <a:lumMod val="95000"/>
                  </a:schemeClr>
                </a:solidFill>
                <a:latin typeface="Arial" pitchFamily="34" charset="0"/>
                <a:ea typeface="MS PGothic" pitchFamily="34" charset="-128"/>
              </a:rPr>
              <a:t>42”x 48”</a:t>
            </a:r>
            <a:r>
              <a:rPr lang="en-US" altLang="ja-JP" sz="4600" dirty="0">
                <a:solidFill>
                  <a:schemeClr val="bg1">
                    <a:lumMod val="95000"/>
                  </a:schemeClr>
                </a:solidFill>
                <a:latin typeface="Arial" pitchFamily="34" charset="0"/>
                <a:ea typeface="MS PGothic" pitchFamily="34" charset="-128"/>
              </a:rPr>
              <a:t>, </a:t>
            </a:r>
            <a:r>
              <a:rPr lang="en-US" altLang="ja-JP" sz="4600" b="1" dirty="0">
                <a:solidFill>
                  <a:schemeClr val="bg1">
                    <a:lumMod val="95000"/>
                  </a:schemeClr>
                </a:solidFill>
                <a:latin typeface="Arial" pitchFamily="34" charset="0"/>
                <a:ea typeface="MS PGothic" pitchFamily="34" charset="-128"/>
              </a:rPr>
              <a:t>36.75”x 42”, 31.5”x 36”, and 36”x 41.14”.</a:t>
            </a:r>
            <a:br>
              <a:rPr lang="en-US" altLang="ja-JP" sz="4600" b="1" dirty="0">
                <a:solidFill>
                  <a:schemeClr val="bg1">
                    <a:lumMod val="95000"/>
                  </a:schemeClr>
                </a:solidFill>
                <a:latin typeface="Arial" pitchFamily="34" charset="0"/>
                <a:ea typeface="MS PGothic" pitchFamily="34" charset="-128"/>
              </a:rPr>
            </a:b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1">
                    <a:lumMod val="95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1">
                    <a:lumMod val="95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800" dirty="0">
                <a:solidFill>
                  <a:schemeClr val="bg1">
                    <a:lumMod val="95000"/>
                  </a:schemeClr>
                </a:solidFill>
                <a:latin typeface="Arial" pitchFamily="34" charset="0"/>
                <a:ea typeface="MS PGothic" pitchFamily="34" charset="-128"/>
              </a:rPr>
              <a:t>©2010 Graphicsland</a:t>
            </a:r>
            <a:endParaRPr lang="en-US" sz="3800" dirty="0">
              <a:solidFill>
                <a:schemeClr val="bg1">
                  <a:lumMod val="95000"/>
                </a:schemeClr>
              </a:solidFill>
              <a:latin typeface="Arial" pitchFamily="34" charset="0"/>
              <a:ea typeface="MS PGothic" pitchFamily="34" charset="-128"/>
            </a:endParaRPr>
          </a:p>
        </p:txBody>
      </p:sp>
    </p:spTree>
    <p:extLst>
      <p:ext uri="{BB962C8B-B14F-4D97-AF65-F5344CB8AC3E}">
        <p14:creationId xmlns:p14="http://schemas.microsoft.com/office/powerpoint/2010/main" val="1952524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4316</TotalTime>
  <Words>2318</Words>
  <Application>Microsoft Office PowerPoint</Application>
  <PresentationFormat>Custom</PresentationFormat>
  <Paragraphs>109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41</cp:revision>
  <dcterms:created xsi:type="dcterms:W3CDTF">2013-01-11T17:04:28Z</dcterms:created>
  <dcterms:modified xsi:type="dcterms:W3CDTF">2013-01-24T17:02:16Z</dcterms:modified>
</cp:coreProperties>
</file>