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32918400" cy="219456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6010"/>
    <a:srgbClr val="00477F"/>
    <a:srgbClr val="FFFFFF"/>
    <a:srgbClr val="000000"/>
    <a:srgbClr val="583008"/>
    <a:srgbClr val="002442"/>
    <a:srgbClr val="0032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72" autoAdjust="0"/>
  </p:normalViewPr>
  <p:slideViewPr>
    <p:cSldViewPr>
      <p:cViewPr>
        <p:scale>
          <a:sx n="26" d="100"/>
          <a:sy n="26" d="100"/>
        </p:scale>
        <p:origin x="-2058" y="-876"/>
      </p:cViewPr>
      <p:guideLst>
        <p:guide orient="horz" pos="6912"/>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00477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318617472"/>
        <c:axId val="318619008"/>
        <c:axId val="0"/>
      </c:bar3DChart>
      <c:catAx>
        <c:axId val="318617472"/>
        <c:scaling>
          <c:orientation val="minMax"/>
        </c:scaling>
        <c:delete val="0"/>
        <c:axPos val="b"/>
        <c:majorTickMark val="out"/>
        <c:minorTickMark val="none"/>
        <c:tickLblPos val="nextTo"/>
        <c:crossAx val="318619008"/>
        <c:crosses val="autoZero"/>
        <c:auto val="1"/>
        <c:lblAlgn val="ctr"/>
        <c:lblOffset val="100"/>
        <c:noMultiLvlLbl val="0"/>
      </c:catAx>
      <c:valAx>
        <c:axId val="318619008"/>
        <c:scaling>
          <c:orientation val="minMax"/>
        </c:scaling>
        <c:delete val="0"/>
        <c:axPos val="l"/>
        <c:majorGridlines/>
        <c:numFmt formatCode="General" sourceLinked="1"/>
        <c:majorTickMark val="out"/>
        <c:minorTickMark val="none"/>
        <c:tickLblPos val="nextTo"/>
        <c:crossAx val="318617472"/>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pPr>
              <a:ln>
                <a:solidFill>
                  <a:srgbClr val="92D050"/>
                </a:solidFill>
              </a:ln>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318679680"/>
        <c:axId val="318694144"/>
      </c:lineChart>
      <c:catAx>
        <c:axId val="318679680"/>
        <c:scaling>
          <c:orientation val="minMax"/>
        </c:scaling>
        <c:delete val="0"/>
        <c:axPos val="b"/>
        <c:majorTickMark val="out"/>
        <c:minorTickMark val="none"/>
        <c:tickLblPos val="nextTo"/>
        <c:crossAx val="318694144"/>
        <c:crosses val="autoZero"/>
        <c:auto val="1"/>
        <c:lblAlgn val="ctr"/>
        <c:lblOffset val="100"/>
        <c:noMultiLvlLbl val="0"/>
      </c:catAx>
      <c:valAx>
        <c:axId val="318694144"/>
        <c:scaling>
          <c:orientation val="minMax"/>
        </c:scaling>
        <c:delete val="0"/>
        <c:axPos val="l"/>
        <c:majorGridlines/>
        <c:numFmt formatCode="General" sourceLinked="1"/>
        <c:majorTickMark val="out"/>
        <c:minorTickMark val="none"/>
        <c:tickLblPos val="nextTo"/>
        <c:crossAx val="318679680"/>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1"/>
            <a:ext cx="2798064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9220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96798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281448" y="4216400"/>
            <a:ext cx="17773650" cy="898804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949067" y="4216400"/>
            <a:ext cx="52783740" cy="898804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44640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58348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081"/>
            <a:ext cx="2798064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6" y="9301483"/>
            <a:ext cx="27980640" cy="4800599"/>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71606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949069" y="24577040"/>
            <a:ext cx="35278694"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776401" y="24577040"/>
            <a:ext cx="35278697"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4732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878841"/>
            <a:ext cx="2962656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1" y="4912361"/>
            <a:ext cx="14544677"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1645921" y="6959600"/>
            <a:ext cx="14544677"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2" y="4912361"/>
            <a:ext cx="14550390"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16722092" y="6959600"/>
            <a:ext cx="14550390"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8C64DD-281B-4468-AA62-59CDD635782A}" type="datetimeFigureOut">
              <a:rPr lang="en-US" smtClean="0"/>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46205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8C64DD-281B-4468-AA62-59CDD635782A}" type="datetimeFigureOut">
              <a:rPr lang="en-US" smtClean="0"/>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14909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C64DD-281B-4468-AA62-59CDD635782A}" type="datetimeFigureOut">
              <a:rPr lang="en-US" smtClean="0"/>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82353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0"/>
            <a:ext cx="10829927"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2870180" y="873762"/>
            <a:ext cx="184023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2" y="4592322"/>
            <a:ext cx="10829927" cy="15011401"/>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79935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5361920"/>
            <a:ext cx="19751040" cy="1813561"/>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6452237" y="1960880"/>
            <a:ext cx="19751040" cy="1316736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a:p>
        </p:txBody>
      </p:sp>
      <p:sp>
        <p:nvSpPr>
          <p:cNvPr id="4" name="Text Placeholder 3"/>
          <p:cNvSpPr>
            <a:spLocks noGrp="1"/>
          </p:cNvSpPr>
          <p:nvPr>
            <p:ph type="body" sz="half" idx="2"/>
          </p:nvPr>
        </p:nvSpPr>
        <p:spPr>
          <a:xfrm>
            <a:off x="6452237" y="17175481"/>
            <a:ext cx="19751040" cy="2575559"/>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29882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1"/>
            <a:ext cx="29626560" cy="36576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5120642"/>
            <a:ext cx="29626560" cy="14483081"/>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20340321"/>
            <a:ext cx="7680960" cy="11684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748C64DD-281B-4468-AA62-59CDD635782A}" type="datetimeFigureOut">
              <a:rPr lang="en-US" smtClean="0"/>
              <a:t>1/24/2013</a:t>
            </a:fld>
            <a:endParaRPr lang="en-US"/>
          </a:p>
        </p:txBody>
      </p:sp>
      <p:sp>
        <p:nvSpPr>
          <p:cNvPr id="5" name="Footer Placeholder 4"/>
          <p:cNvSpPr>
            <a:spLocks noGrp="1"/>
          </p:cNvSpPr>
          <p:nvPr>
            <p:ph type="ftr" sz="quarter" idx="3"/>
          </p:nvPr>
        </p:nvSpPr>
        <p:spPr>
          <a:xfrm>
            <a:off x="11247120" y="20340321"/>
            <a:ext cx="10424160" cy="11684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0340321"/>
            <a:ext cx="7680960" cy="11684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89434A48-97D5-497D-920F-209B967F9BFC}" type="slidenum">
              <a:rPr lang="en-US" smtClean="0"/>
              <a:t>‹#›</a:t>
            </a:fld>
            <a:endParaRPr lang="en-US"/>
          </a:p>
        </p:txBody>
      </p:sp>
    </p:spTree>
    <p:extLst>
      <p:ext uri="{BB962C8B-B14F-4D97-AF65-F5344CB8AC3E}">
        <p14:creationId xmlns:p14="http://schemas.microsoft.com/office/powerpoint/2010/main" val="20412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image" Target="../media/image4.wmf"/><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3.wmf"/><Relationship Id="rId5" Type="http://schemas.openxmlformats.org/officeDocument/2006/relationships/image" Target="../media/image2.wmf"/><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32918400" cy="21945600"/>
          </a:xfrm>
          <a:prstGeom prst="rect">
            <a:avLst/>
          </a:prstGeom>
          <a:gradFill flip="none" rotWithShape="1">
            <a:gsLst>
              <a:gs pos="100000">
                <a:srgbClr val="00477F">
                  <a:lumMod val="100000"/>
                </a:srgbClr>
              </a:gs>
              <a:gs pos="29000">
                <a:schemeClr val="bg1"/>
              </a:gs>
              <a:gs pos="5000">
                <a:srgbClr val="00477F"/>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32918400" cy="4648200"/>
          </a:xfrm>
          <a:prstGeom prst="rect">
            <a:avLst/>
          </a:prstGeom>
          <a:gradFill flip="none" rotWithShape="1">
            <a:gsLst>
              <a:gs pos="0">
                <a:srgbClr val="BEBEBE"/>
              </a:gs>
              <a:gs pos="31000">
                <a:schemeClr val="bg1"/>
              </a:gs>
            </a:gsLst>
            <a:lin ang="16200000" scaled="1"/>
            <a:tileRect/>
          </a:gradFill>
          <a:ln>
            <a:noFill/>
          </a:ln>
          <a:effectLst>
            <a:outerShdw blurRad="317500" dist="127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4191000"/>
            <a:ext cx="8382000" cy="22860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178800" y="4191000"/>
            <a:ext cx="8382000" cy="228600"/>
          </a:xfrm>
          <a:prstGeom prst="rect">
            <a:avLst/>
          </a:prstGeom>
          <a:solidFill>
            <a:srgbClr val="B060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6357600" y="4191000"/>
            <a:ext cx="8382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4536400" y="4191000"/>
            <a:ext cx="8382000" cy="22860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84200" y="1554829"/>
            <a:ext cx="6934200" cy="2568506"/>
          </a:xfrm>
          <a:prstGeom prst="rect">
            <a:avLst/>
          </a:prstGeom>
        </p:spPr>
      </p:pic>
      <p:sp>
        <p:nvSpPr>
          <p:cNvPr id="11" name="Rectangle 10"/>
          <p:cNvSpPr/>
          <p:nvPr/>
        </p:nvSpPr>
        <p:spPr>
          <a:xfrm>
            <a:off x="487680" y="4953000"/>
            <a:ext cx="7620000" cy="16840200"/>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8595360" y="4953000"/>
            <a:ext cx="7620000" cy="16840200"/>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6703040" y="4953000"/>
            <a:ext cx="7620000" cy="16840200"/>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24810720" y="4953000"/>
            <a:ext cx="7620000" cy="16840200"/>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685800" y="5797689"/>
            <a:ext cx="7239001" cy="5632311"/>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16" name="TextBox 15"/>
          <p:cNvSpPr txBox="1"/>
          <p:nvPr/>
        </p:nvSpPr>
        <p:spPr>
          <a:xfrm>
            <a:off x="685800" y="13887238"/>
            <a:ext cx="7239001" cy="6001643"/>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p:txBody>
      </p:sp>
      <p:sp>
        <p:nvSpPr>
          <p:cNvPr id="17" name="TextBox 16"/>
          <p:cNvSpPr txBox="1"/>
          <p:nvPr/>
        </p:nvSpPr>
        <p:spPr>
          <a:xfrm>
            <a:off x="8762999" y="5797689"/>
            <a:ext cx="7239001" cy="1569660"/>
          </a:xfrm>
          <a:prstGeom prst="rect">
            <a:avLst/>
          </a:prstGeom>
          <a:noFill/>
        </p:spPr>
        <p:txBody>
          <a:bodyPr wrap="square" rtlCol="0">
            <a:spAutoFit/>
          </a:bodyPr>
          <a:lstStyle/>
          <a:p>
            <a:r>
              <a:rPr lang="en-US" sz="2400" dirty="0" smtClean="0">
                <a:cs typeface="Arial" pitchFamily="34" charset="0"/>
              </a:rPr>
              <a:t>would go here. List your information on these lines. Your text would go here. List your information on these lines. Your text would go here. List your information on these lines. </a:t>
            </a:r>
          </a:p>
          <a:p>
            <a:endParaRPr lang="en-US" sz="2400" dirty="0" smtClean="0">
              <a:cs typeface="Arial" pitchFamily="34" charset="0"/>
            </a:endParaRPr>
          </a:p>
        </p:txBody>
      </p:sp>
      <p:sp>
        <p:nvSpPr>
          <p:cNvPr id="18" name="TextBox 17"/>
          <p:cNvSpPr txBox="1"/>
          <p:nvPr/>
        </p:nvSpPr>
        <p:spPr>
          <a:xfrm>
            <a:off x="8762999" y="13859432"/>
            <a:ext cx="7239001" cy="5632311"/>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400" dirty="0" smtClean="0">
                <a:cs typeface="Arial" pitchFamily="34" charset="0"/>
              </a:rPr>
              <a:t>Your text would go here. List your information on these lines. </a:t>
            </a:r>
          </a:p>
          <a:p>
            <a:pPr marL="457200" indent="-457200">
              <a:buFont typeface="Arial" pitchFamily="34" charset="0"/>
              <a:buChar char="•"/>
            </a:pPr>
            <a:r>
              <a:rPr lang="en-US" sz="2400" dirty="0" smtClean="0">
                <a:cs typeface="Arial" pitchFamily="34" charset="0"/>
              </a:rPr>
              <a:t>Your text would go here. </a:t>
            </a:r>
          </a:p>
          <a:p>
            <a:pPr marL="457200" indent="-457200">
              <a:buFont typeface="Arial" pitchFamily="34" charset="0"/>
              <a:buChar char="•"/>
            </a:pPr>
            <a:r>
              <a:rPr lang="en-US" sz="2400" dirty="0" smtClean="0">
                <a:cs typeface="Arial" pitchFamily="34" charset="0"/>
              </a:rPr>
              <a:t>List your information on these lines. </a:t>
            </a:r>
          </a:p>
          <a:p>
            <a:r>
              <a:rPr lang="en-US" sz="2400" dirty="0" smtClean="0">
                <a:cs typeface="Arial" pitchFamily="34" charset="0"/>
              </a:rPr>
              <a:t>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a:p>
            <a:pPr marL="457200" indent="-457200">
              <a:buFont typeface="Arial" pitchFamily="34" charset="0"/>
              <a:buChar char="•"/>
            </a:pPr>
            <a:endParaRPr lang="en-US" sz="2400" dirty="0" smtClean="0">
              <a:cs typeface="Arial" pitchFamily="34" charset="0"/>
            </a:endParaRPr>
          </a:p>
        </p:txBody>
      </p:sp>
      <p:sp>
        <p:nvSpPr>
          <p:cNvPr id="19" name="TextBox 18"/>
          <p:cNvSpPr txBox="1"/>
          <p:nvPr/>
        </p:nvSpPr>
        <p:spPr>
          <a:xfrm>
            <a:off x="16916399" y="5797689"/>
            <a:ext cx="7239001" cy="830997"/>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a:t>
            </a:r>
          </a:p>
        </p:txBody>
      </p:sp>
      <p:sp>
        <p:nvSpPr>
          <p:cNvPr id="20" name="TextBox 19"/>
          <p:cNvSpPr txBox="1"/>
          <p:nvPr/>
        </p:nvSpPr>
        <p:spPr>
          <a:xfrm>
            <a:off x="24993599" y="9209544"/>
            <a:ext cx="7239001" cy="2677656"/>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21" name="TextBox 20"/>
          <p:cNvSpPr txBox="1"/>
          <p:nvPr/>
        </p:nvSpPr>
        <p:spPr>
          <a:xfrm>
            <a:off x="24993599" y="13233975"/>
            <a:ext cx="7239001" cy="3046988"/>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400" dirty="0" smtClean="0">
                <a:cs typeface="Arial" pitchFamily="34" charset="0"/>
              </a:rPr>
              <a:t>Your text would go here. List your information on these lines. </a:t>
            </a:r>
          </a:p>
          <a:p>
            <a:pPr marL="457200" indent="-457200">
              <a:buFont typeface="Arial" pitchFamily="34" charset="0"/>
              <a:buChar char="•"/>
            </a:pPr>
            <a:r>
              <a:rPr lang="en-US" sz="2400" dirty="0" smtClean="0">
                <a:cs typeface="Arial" pitchFamily="34" charset="0"/>
              </a:rPr>
              <a:t>Your text would go here. </a:t>
            </a:r>
          </a:p>
          <a:p>
            <a:pPr marL="457200" indent="-457200">
              <a:buFont typeface="Arial" pitchFamily="34" charset="0"/>
              <a:buChar char="•"/>
            </a:pPr>
            <a:r>
              <a:rPr lang="en-US" sz="2400" dirty="0" smtClean="0">
                <a:cs typeface="Arial" pitchFamily="34" charset="0"/>
              </a:rPr>
              <a:t>List your information on these lines. </a:t>
            </a:r>
          </a:p>
        </p:txBody>
      </p:sp>
      <p:sp>
        <p:nvSpPr>
          <p:cNvPr id="22" name="TextBox 21"/>
          <p:cNvSpPr txBox="1"/>
          <p:nvPr/>
        </p:nvSpPr>
        <p:spPr>
          <a:xfrm>
            <a:off x="24993599" y="18045295"/>
            <a:ext cx="7239001" cy="3139321"/>
          </a:xfrm>
          <a:prstGeom prst="rect">
            <a:avLst/>
          </a:prstGeom>
          <a:noFill/>
        </p:spPr>
        <p:txBody>
          <a:bodyPr wrap="square" rtlCol="0">
            <a:spAutoFit/>
          </a:bodyPr>
          <a:lstStyle/>
          <a:p>
            <a:pPr marL="457200" indent="-457200">
              <a:buFont typeface="+mj-lt"/>
              <a:buAutoNum type="arabicPeriod"/>
            </a:pPr>
            <a:r>
              <a:rPr lang="en-US" sz="18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1800" dirty="0" smtClean="0">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1800" dirty="0" smtClean="0">
                <a:cs typeface="Arial" pitchFamily="34" charset="0"/>
              </a:rPr>
              <a:t>List your information on these lines. Your text would go here. List your information on these lines. Your text would go here. List your information on these lines. </a:t>
            </a:r>
          </a:p>
          <a:p>
            <a:pPr marL="457200" indent="-457200">
              <a:buFont typeface="+mj-lt"/>
              <a:buAutoNum type="arabicPeriod"/>
            </a:pPr>
            <a:endParaRPr lang="en-US" sz="1800" dirty="0" smtClean="0">
              <a:cs typeface="Arial" pitchFamily="34" charset="0"/>
            </a:endParaRPr>
          </a:p>
          <a:p>
            <a:pPr marL="457200" indent="-457200">
              <a:buFont typeface="+mj-lt"/>
              <a:buAutoNum type="arabicPeriod"/>
            </a:pPr>
            <a:endParaRPr lang="en-US" sz="1800" dirty="0" smtClean="0">
              <a:cs typeface="Arial" pitchFamily="34" charset="0"/>
            </a:endParaRPr>
          </a:p>
        </p:txBody>
      </p:sp>
      <p:graphicFrame>
        <p:nvGraphicFramePr>
          <p:cNvPr id="23" name="Chart 22"/>
          <p:cNvGraphicFramePr/>
          <p:nvPr>
            <p:extLst>
              <p:ext uri="{D42A27DB-BD31-4B8C-83A1-F6EECF244321}">
                <p14:modId xmlns:p14="http://schemas.microsoft.com/office/powerpoint/2010/main" val="4212993268"/>
              </p:ext>
            </p:extLst>
          </p:nvPr>
        </p:nvGraphicFramePr>
        <p:xfrm>
          <a:off x="16751917" y="6982175"/>
          <a:ext cx="7238672" cy="484019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4" name="Chart 23"/>
          <p:cNvGraphicFramePr/>
          <p:nvPr>
            <p:extLst>
              <p:ext uri="{D42A27DB-BD31-4B8C-83A1-F6EECF244321}">
                <p14:modId xmlns:p14="http://schemas.microsoft.com/office/powerpoint/2010/main" val="3481666154"/>
              </p:ext>
            </p:extLst>
          </p:nvPr>
        </p:nvGraphicFramePr>
        <p:xfrm>
          <a:off x="16751917" y="12728335"/>
          <a:ext cx="7238672" cy="4484664"/>
        </p:xfrm>
        <a:graphic>
          <a:graphicData uri="http://schemas.openxmlformats.org/drawingml/2006/chart">
            <c:chart xmlns:c="http://schemas.openxmlformats.org/drawingml/2006/chart" xmlns:r="http://schemas.openxmlformats.org/officeDocument/2006/relationships" r:id="rId4"/>
          </a:graphicData>
        </a:graphic>
      </p:graphicFrame>
      <p:sp>
        <p:nvSpPr>
          <p:cNvPr id="25" name="TextBox 24"/>
          <p:cNvSpPr txBox="1"/>
          <p:nvPr/>
        </p:nvSpPr>
        <p:spPr>
          <a:xfrm>
            <a:off x="16840200" y="11887200"/>
            <a:ext cx="7239001" cy="707886"/>
          </a:xfrm>
          <a:prstGeom prst="rect">
            <a:avLst/>
          </a:prstGeom>
          <a:noFill/>
        </p:spPr>
        <p:txBody>
          <a:bodyPr wrap="square" rtlCol="0">
            <a:spAutoFit/>
          </a:bodyPr>
          <a:lstStyle/>
          <a:p>
            <a:pPr algn="ctr"/>
            <a:r>
              <a:rPr lang="en-US" sz="2000" dirty="0" smtClean="0">
                <a:solidFill>
                  <a:schemeClr val="tx1">
                    <a:lumMod val="75000"/>
                    <a:lumOff val="25000"/>
                  </a:schemeClr>
                </a:solidFill>
                <a:cs typeface="Arial" pitchFamily="34" charset="0"/>
              </a:rPr>
              <a:t>Your text would go here. List your information on these lines. Your text would go here. List your information on these lines. </a:t>
            </a:r>
          </a:p>
        </p:txBody>
      </p:sp>
      <p:sp>
        <p:nvSpPr>
          <p:cNvPr id="26" name="TextBox 25"/>
          <p:cNvSpPr txBox="1"/>
          <p:nvPr/>
        </p:nvSpPr>
        <p:spPr>
          <a:xfrm>
            <a:off x="16916399" y="17909667"/>
            <a:ext cx="7239001" cy="3785652"/>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400" dirty="0" smtClean="0">
                <a:cs typeface="Arial" pitchFamily="34" charset="0"/>
              </a:rPr>
              <a:t>Your text would go here. List your information on these lines. </a:t>
            </a:r>
          </a:p>
          <a:p>
            <a:pPr marL="457200" indent="-457200">
              <a:buFont typeface="Arial" pitchFamily="34" charset="0"/>
              <a:buChar char="•"/>
            </a:pPr>
            <a:r>
              <a:rPr lang="en-US" sz="2400" dirty="0" smtClean="0">
                <a:cs typeface="Arial" pitchFamily="34" charset="0"/>
              </a:rPr>
              <a:t>Your text would go here. </a:t>
            </a:r>
          </a:p>
          <a:p>
            <a:pPr marL="457200" indent="-457200">
              <a:buFont typeface="Arial" pitchFamily="34" charset="0"/>
              <a:buChar char="•"/>
            </a:pPr>
            <a:r>
              <a:rPr lang="en-US" sz="2400" dirty="0" smtClean="0">
                <a:cs typeface="Arial" pitchFamily="34" charset="0"/>
              </a:rPr>
              <a:t>List your information on these lines. </a:t>
            </a:r>
          </a:p>
        </p:txBody>
      </p:sp>
      <p:sp>
        <p:nvSpPr>
          <p:cNvPr id="27" name="TextBox 26"/>
          <p:cNvSpPr txBox="1"/>
          <p:nvPr/>
        </p:nvSpPr>
        <p:spPr>
          <a:xfrm>
            <a:off x="24993599" y="5797689"/>
            <a:ext cx="7239001" cy="1938992"/>
          </a:xfrm>
          <a:prstGeom prst="rect">
            <a:avLst/>
          </a:prstGeom>
          <a:noFill/>
        </p:spPr>
        <p:txBody>
          <a:bodyPr wrap="square" rtlCol="0">
            <a:spAutoFit/>
          </a:bodyPr>
          <a:lstStyle/>
          <a:p>
            <a:r>
              <a:rPr lang="en-US" sz="2400" dirty="0" smtClean="0">
                <a:cs typeface="Arial" pitchFamily="34" charset="0"/>
              </a:rPr>
              <a:t>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a:t>
            </a:r>
          </a:p>
        </p:txBody>
      </p:sp>
      <p:graphicFrame>
        <p:nvGraphicFramePr>
          <p:cNvPr id="28" name="Table 27"/>
          <p:cNvGraphicFramePr>
            <a:graphicFrameLocks noGrp="1"/>
          </p:cNvGraphicFramePr>
          <p:nvPr>
            <p:extLst>
              <p:ext uri="{D42A27DB-BD31-4B8C-83A1-F6EECF244321}">
                <p14:modId xmlns:p14="http://schemas.microsoft.com/office/powerpoint/2010/main" val="2264270195"/>
              </p:ext>
            </p:extLst>
          </p:nvPr>
        </p:nvGraphicFramePr>
        <p:xfrm>
          <a:off x="8738695" y="9159847"/>
          <a:ext cx="7120103" cy="3291840"/>
        </p:xfrm>
        <a:graphic>
          <a:graphicData uri="http://schemas.openxmlformats.org/drawingml/2006/table">
            <a:tbl>
              <a:tblPr firstRow="1" bandRow="1">
                <a:tableStyleId>{68D230F3-CF80-4859-8CE7-A43EE81993B5}</a:tableStyleId>
              </a:tblPr>
              <a:tblGrid>
                <a:gridCol w="2024343"/>
                <a:gridCol w="1167857"/>
                <a:gridCol w="1818475"/>
                <a:gridCol w="2109428"/>
              </a:tblGrid>
              <a:tr h="261963">
                <a:tc>
                  <a:txBody>
                    <a:bodyPr/>
                    <a:lstStyle/>
                    <a:p>
                      <a:endParaRPr lang="en-US" sz="1800" dirty="0"/>
                    </a:p>
                  </a:txBody>
                  <a:tcPr/>
                </a:tc>
                <a:tc>
                  <a:txBody>
                    <a:bodyPr/>
                    <a:lstStyle/>
                    <a:p>
                      <a:r>
                        <a:rPr lang="en-US" sz="1800" dirty="0" smtClean="0"/>
                        <a:t>Pre-test</a:t>
                      </a:r>
                      <a:endParaRPr lang="en-US" sz="1800" dirty="0"/>
                    </a:p>
                  </a:txBody>
                  <a:tcPr/>
                </a:tc>
                <a:tc>
                  <a:txBody>
                    <a:bodyPr/>
                    <a:lstStyle/>
                    <a:p>
                      <a:r>
                        <a:rPr lang="en-US" sz="1800" dirty="0" smtClean="0"/>
                        <a:t>6 </a:t>
                      </a:r>
                      <a:r>
                        <a:rPr lang="en-US" sz="1800" dirty="0" err="1" smtClean="0"/>
                        <a:t>mo</a:t>
                      </a:r>
                      <a:r>
                        <a:rPr lang="en-US" sz="1800" dirty="0" smtClean="0"/>
                        <a:t> Post-Test</a:t>
                      </a:r>
                      <a:endParaRPr lang="en-US" sz="1800" dirty="0"/>
                    </a:p>
                  </a:txBody>
                  <a:tcPr/>
                </a:tc>
                <a:tc>
                  <a:txBody>
                    <a:bodyPr/>
                    <a:lstStyle/>
                    <a:p>
                      <a:r>
                        <a:rPr lang="en-US" sz="1800" dirty="0" smtClean="0"/>
                        <a:t>12-mo Post-Test</a:t>
                      </a:r>
                      <a:endParaRPr lang="en-US" sz="1800" dirty="0"/>
                    </a:p>
                  </a:txBody>
                  <a:tcPr/>
                </a:tc>
              </a:tr>
              <a:tr h="301954">
                <a:tc>
                  <a:txBody>
                    <a:bodyPr/>
                    <a:lstStyle/>
                    <a:p>
                      <a:r>
                        <a:rPr lang="en-US" sz="1800" dirty="0" smtClean="0"/>
                        <a:t>Male</a:t>
                      </a:r>
                      <a:r>
                        <a:rPr lang="en-US" sz="1800" baseline="0" dirty="0" smtClean="0"/>
                        <a:t> Patients</a:t>
                      </a:r>
                      <a:endParaRPr lang="en-US" sz="1800" dirty="0" smtClean="0"/>
                    </a:p>
                  </a:txBody>
                  <a:tcPr/>
                </a:tc>
                <a:tc>
                  <a:txBody>
                    <a:bodyPr/>
                    <a:lstStyle/>
                    <a:p>
                      <a:r>
                        <a:rPr lang="en-US" sz="1800" dirty="0" smtClean="0"/>
                        <a:t>61%</a:t>
                      </a:r>
                      <a:endParaRPr lang="en-US" sz="1800" dirty="0"/>
                    </a:p>
                  </a:txBody>
                  <a:tcPr/>
                </a:tc>
                <a:tc>
                  <a:txBody>
                    <a:bodyPr/>
                    <a:lstStyle/>
                    <a:p>
                      <a:r>
                        <a:rPr lang="en-US" sz="1800" dirty="0" smtClean="0"/>
                        <a:t>-</a:t>
                      </a:r>
                      <a:endParaRPr lang="en-US" sz="1800" dirty="0"/>
                    </a:p>
                  </a:txBody>
                  <a:tcPr/>
                </a:tc>
                <a:tc>
                  <a:txBody>
                    <a:bodyPr/>
                    <a:lstStyle/>
                    <a:p>
                      <a:r>
                        <a:rPr lang="en-US" sz="1800" dirty="0" smtClean="0"/>
                        <a:t>-</a:t>
                      </a:r>
                      <a:endParaRPr lang="en-US" sz="1800" dirty="0"/>
                    </a:p>
                  </a:txBody>
                  <a:tcPr/>
                </a:tc>
              </a:tr>
              <a:tr h="308482">
                <a:tc>
                  <a:txBody>
                    <a:bodyPr/>
                    <a:lstStyle/>
                    <a:p>
                      <a:r>
                        <a:rPr lang="en-US" sz="1800" dirty="0" smtClean="0"/>
                        <a:t>Female Patients</a:t>
                      </a:r>
                      <a:endParaRPr lang="en-US" sz="1800" dirty="0"/>
                    </a:p>
                  </a:txBody>
                  <a:tcPr/>
                </a:tc>
                <a:tc>
                  <a:txBody>
                    <a:bodyPr/>
                    <a:lstStyle/>
                    <a:p>
                      <a:r>
                        <a:rPr lang="en-US" sz="1800" dirty="0" smtClean="0"/>
                        <a:t>39%</a:t>
                      </a:r>
                      <a:endParaRPr lang="en-US" sz="1800" dirty="0"/>
                    </a:p>
                  </a:txBody>
                  <a:tcPr/>
                </a:tc>
                <a:tc>
                  <a:txBody>
                    <a:bodyPr/>
                    <a:lstStyle/>
                    <a:p>
                      <a:r>
                        <a:rPr lang="en-US" sz="1800" dirty="0" smtClean="0"/>
                        <a:t>-</a:t>
                      </a:r>
                      <a:endParaRPr lang="en-US" sz="1800" dirty="0"/>
                    </a:p>
                  </a:txBody>
                  <a:tcPr/>
                </a:tc>
                <a:tc>
                  <a:txBody>
                    <a:bodyPr/>
                    <a:lstStyle/>
                    <a:p>
                      <a:r>
                        <a:rPr lang="en-US" sz="1800" dirty="0" smtClean="0"/>
                        <a:t>-</a:t>
                      </a:r>
                      <a:endParaRPr lang="en-US" sz="1800" dirty="0"/>
                    </a:p>
                  </a:txBody>
                  <a:tcPr/>
                </a:tc>
              </a:tr>
              <a:tr h="323522">
                <a:tc>
                  <a:txBody>
                    <a:bodyPr/>
                    <a:lstStyle/>
                    <a:p>
                      <a:r>
                        <a:rPr lang="en-US" sz="1800" dirty="0" smtClean="0"/>
                        <a:t>Hypertension</a:t>
                      </a:r>
                      <a:endParaRPr lang="en-US" sz="1800" dirty="0"/>
                    </a:p>
                  </a:txBody>
                  <a:tcPr/>
                </a:tc>
                <a:tc>
                  <a:txBody>
                    <a:bodyPr/>
                    <a:lstStyle/>
                    <a:p>
                      <a:r>
                        <a:rPr lang="en-US" sz="1800" dirty="0" smtClean="0"/>
                        <a:t>2.6%</a:t>
                      </a:r>
                      <a:endParaRPr lang="en-US" sz="1800" dirty="0"/>
                    </a:p>
                  </a:txBody>
                  <a:tcPr/>
                </a:tc>
                <a:tc>
                  <a:txBody>
                    <a:bodyPr/>
                    <a:lstStyle/>
                    <a:p>
                      <a:r>
                        <a:rPr lang="en-US" sz="1800" dirty="0" smtClean="0"/>
                        <a:t>42.1%</a:t>
                      </a:r>
                      <a:endParaRPr lang="en-US" sz="1800" dirty="0"/>
                    </a:p>
                  </a:txBody>
                  <a:tcPr/>
                </a:tc>
                <a:tc>
                  <a:txBody>
                    <a:bodyPr/>
                    <a:lstStyle/>
                    <a:p>
                      <a:r>
                        <a:rPr lang="en-US" sz="1800" dirty="0" smtClean="0"/>
                        <a:t>12.4%</a:t>
                      </a:r>
                      <a:endParaRPr lang="en-US" sz="1800" dirty="0"/>
                    </a:p>
                  </a:txBody>
                  <a:tcPr/>
                </a:tc>
              </a:tr>
              <a:tr h="301954">
                <a:tc>
                  <a:txBody>
                    <a:bodyPr/>
                    <a:lstStyle/>
                    <a:p>
                      <a:r>
                        <a:rPr lang="en-US" sz="1800" dirty="0" smtClean="0"/>
                        <a:t>Snoring</a:t>
                      </a:r>
                      <a:endParaRPr lang="en-US" sz="1800" dirty="0"/>
                    </a:p>
                  </a:txBody>
                  <a:tcPr/>
                </a:tc>
                <a:tc>
                  <a:txBody>
                    <a:bodyPr/>
                    <a:lstStyle/>
                    <a:p>
                      <a:r>
                        <a:rPr lang="en-US" sz="1800" dirty="0" smtClean="0"/>
                        <a:t>11.35%</a:t>
                      </a:r>
                      <a:endParaRPr lang="en-US" sz="1800" dirty="0"/>
                    </a:p>
                  </a:txBody>
                  <a:tcPr/>
                </a:tc>
                <a:tc>
                  <a:txBody>
                    <a:bodyPr/>
                    <a:lstStyle/>
                    <a:p>
                      <a:r>
                        <a:rPr lang="en-US" sz="1800" dirty="0" smtClean="0"/>
                        <a:t>10.2%</a:t>
                      </a:r>
                      <a:endParaRPr lang="en-US" sz="1800" dirty="0"/>
                    </a:p>
                  </a:txBody>
                  <a:tcPr/>
                </a:tc>
                <a:tc>
                  <a:txBody>
                    <a:bodyPr/>
                    <a:lstStyle/>
                    <a:p>
                      <a:r>
                        <a:rPr lang="en-US" sz="1800" dirty="0" smtClean="0"/>
                        <a:t>15.8%</a:t>
                      </a:r>
                      <a:endParaRPr lang="en-US" sz="1800" dirty="0"/>
                    </a:p>
                  </a:txBody>
                  <a:tcPr/>
                </a:tc>
              </a:tr>
              <a:tr h="301954">
                <a:tc>
                  <a:txBody>
                    <a:bodyPr/>
                    <a:lstStyle/>
                    <a:p>
                      <a:r>
                        <a:rPr lang="en-US" sz="1800" dirty="0" smtClean="0"/>
                        <a:t>Medications</a:t>
                      </a:r>
                      <a:endParaRPr lang="en-US" sz="1800" dirty="0"/>
                    </a:p>
                  </a:txBody>
                  <a:tcPr/>
                </a:tc>
                <a:tc>
                  <a:txBody>
                    <a:bodyPr/>
                    <a:lstStyle/>
                    <a:p>
                      <a:r>
                        <a:rPr lang="en-US" sz="1800" dirty="0" smtClean="0"/>
                        <a:t>45.2%</a:t>
                      </a:r>
                      <a:endParaRPr lang="en-US" sz="1800" dirty="0"/>
                    </a:p>
                  </a:txBody>
                  <a:tcPr/>
                </a:tc>
                <a:tc>
                  <a:txBody>
                    <a:bodyPr/>
                    <a:lstStyle/>
                    <a:p>
                      <a:r>
                        <a:rPr lang="en-US" sz="1800" dirty="0" smtClean="0"/>
                        <a:t>42.1%</a:t>
                      </a:r>
                      <a:endParaRPr lang="en-US" sz="1800" dirty="0"/>
                    </a:p>
                  </a:txBody>
                  <a:tcPr/>
                </a:tc>
                <a:tc>
                  <a:txBody>
                    <a:bodyPr/>
                    <a:lstStyle/>
                    <a:p>
                      <a:r>
                        <a:rPr lang="en-US" sz="1800" dirty="0" smtClean="0"/>
                        <a:t>40%</a:t>
                      </a:r>
                      <a:endParaRPr lang="en-US" sz="1800" dirty="0"/>
                    </a:p>
                  </a:txBody>
                  <a:tcPr/>
                </a:tc>
              </a:tr>
              <a:tr h="301954">
                <a:tc>
                  <a:txBody>
                    <a:bodyPr/>
                    <a:lstStyle/>
                    <a:p>
                      <a:r>
                        <a:rPr lang="en-US" sz="1800" dirty="0" smtClean="0"/>
                        <a:t>Smoking</a:t>
                      </a:r>
                      <a:endParaRPr lang="en-US" sz="1800" dirty="0"/>
                    </a:p>
                  </a:txBody>
                  <a:tcPr/>
                </a:tc>
                <a:tc>
                  <a:txBody>
                    <a:bodyPr/>
                    <a:lstStyle/>
                    <a:p>
                      <a:r>
                        <a:rPr lang="en-US" sz="1800" dirty="0" smtClean="0"/>
                        <a:t>16.5%</a:t>
                      </a:r>
                      <a:endParaRPr lang="en-US" sz="1800" dirty="0"/>
                    </a:p>
                  </a:txBody>
                  <a:tcPr/>
                </a:tc>
                <a:tc>
                  <a:txBody>
                    <a:bodyPr/>
                    <a:lstStyle/>
                    <a:p>
                      <a:r>
                        <a:rPr lang="en-US" sz="1800" dirty="0" smtClean="0"/>
                        <a:t>14.5%</a:t>
                      </a:r>
                      <a:endParaRPr lang="en-US" sz="1800" dirty="0"/>
                    </a:p>
                  </a:txBody>
                  <a:tcPr/>
                </a:tc>
                <a:tc>
                  <a:txBody>
                    <a:bodyPr/>
                    <a:lstStyle/>
                    <a:p>
                      <a:r>
                        <a:rPr lang="en-US" sz="1800" dirty="0" smtClean="0"/>
                        <a:t>10.14%</a:t>
                      </a:r>
                      <a:endParaRPr lang="en-US" sz="1800" dirty="0"/>
                    </a:p>
                  </a:txBody>
                  <a:tcPr/>
                </a:tc>
              </a:tr>
              <a:tr h="301954">
                <a:tc>
                  <a:txBody>
                    <a:bodyPr/>
                    <a:lstStyle/>
                    <a:p>
                      <a:r>
                        <a:rPr lang="en-US" sz="1800" dirty="0" smtClean="0"/>
                        <a:t>Pregnancy</a:t>
                      </a:r>
                      <a:endParaRPr lang="en-US" sz="1800" dirty="0"/>
                    </a:p>
                  </a:txBody>
                  <a:tcPr/>
                </a:tc>
                <a:tc>
                  <a:txBody>
                    <a:bodyPr/>
                    <a:lstStyle/>
                    <a:p>
                      <a:r>
                        <a:rPr lang="en-US" sz="1800" dirty="0" smtClean="0"/>
                        <a:t>.3%</a:t>
                      </a:r>
                      <a:endParaRPr lang="en-US" sz="1800" dirty="0"/>
                    </a:p>
                  </a:txBody>
                  <a:tcPr/>
                </a:tc>
                <a:tc>
                  <a:txBody>
                    <a:bodyPr/>
                    <a:lstStyle/>
                    <a:p>
                      <a:r>
                        <a:rPr lang="en-US" sz="1800" dirty="0" smtClean="0"/>
                        <a:t>15%</a:t>
                      </a:r>
                      <a:endParaRPr lang="en-US" sz="1800" dirty="0"/>
                    </a:p>
                  </a:txBody>
                  <a:tcPr/>
                </a:tc>
                <a:tc>
                  <a:txBody>
                    <a:bodyPr/>
                    <a:lstStyle/>
                    <a:p>
                      <a:r>
                        <a:rPr lang="en-US" sz="1800" dirty="0" smtClean="0"/>
                        <a:t>12%</a:t>
                      </a:r>
                      <a:endParaRPr lang="en-US" sz="1800" dirty="0"/>
                    </a:p>
                  </a:txBody>
                  <a:tcPr/>
                </a:tc>
              </a:tr>
              <a:tr h="301954">
                <a:tc>
                  <a:txBody>
                    <a:bodyPr/>
                    <a:lstStyle/>
                    <a:p>
                      <a:r>
                        <a:rPr lang="en-US" sz="1800" dirty="0" smtClean="0"/>
                        <a:t>Alcoholism</a:t>
                      </a:r>
                      <a:endParaRPr lang="en-US" sz="1800" dirty="0"/>
                    </a:p>
                  </a:txBody>
                  <a:tcPr/>
                </a:tc>
                <a:tc>
                  <a:txBody>
                    <a:bodyPr/>
                    <a:lstStyle/>
                    <a:p>
                      <a:r>
                        <a:rPr lang="en-US" sz="1800" dirty="0" smtClean="0"/>
                        <a:t>2.5%</a:t>
                      </a:r>
                      <a:endParaRPr lang="en-US" sz="1800" dirty="0"/>
                    </a:p>
                  </a:txBody>
                  <a:tcPr/>
                </a:tc>
                <a:tc>
                  <a:txBody>
                    <a:bodyPr/>
                    <a:lstStyle/>
                    <a:p>
                      <a:r>
                        <a:rPr lang="en-US" sz="1800" dirty="0" smtClean="0"/>
                        <a:t>36.47%</a:t>
                      </a:r>
                      <a:endParaRPr lang="en-US" sz="1800" dirty="0"/>
                    </a:p>
                  </a:txBody>
                  <a:tcPr/>
                </a:tc>
                <a:tc>
                  <a:txBody>
                    <a:bodyPr/>
                    <a:lstStyle/>
                    <a:p>
                      <a:r>
                        <a:rPr lang="en-US" sz="1800" dirty="0" smtClean="0"/>
                        <a:t>11.6%</a:t>
                      </a:r>
                      <a:endParaRPr lang="en-US" sz="1800" dirty="0"/>
                    </a:p>
                  </a:txBody>
                  <a:tcPr/>
                </a:tc>
              </a:tr>
            </a:tbl>
          </a:graphicData>
        </a:graphic>
      </p:graphicFrame>
      <p:sp>
        <p:nvSpPr>
          <p:cNvPr id="33" name="TextBox 32"/>
          <p:cNvSpPr txBox="1"/>
          <p:nvPr/>
        </p:nvSpPr>
        <p:spPr>
          <a:xfrm>
            <a:off x="8601405" y="8529966"/>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Participants</a:t>
            </a:r>
          </a:p>
        </p:txBody>
      </p:sp>
      <p:sp>
        <p:nvSpPr>
          <p:cNvPr id="34" name="TextBox 33"/>
          <p:cNvSpPr txBox="1"/>
          <p:nvPr/>
        </p:nvSpPr>
        <p:spPr>
          <a:xfrm>
            <a:off x="8601405" y="13322929"/>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Methods</a:t>
            </a:r>
          </a:p>
        </p:txBody>
      </p:sp>
      <p:sp>
        <p:nvSpPr>
          <p:cNvPr id="36" name="TextBox 35"/>
          <p:cNvSpPr txBox="1"/>
          <p:nvPr/>
        </p:nvSpPr>
        <p:spPr>
          <a:xfrm>
            <a:off x="16992600" y="17201781"/>
            <a:ext cx="7239001" cy="707886"/>
          </a:xfrm>
          <a:prstGeom prst="rect">
            <a:avLst/>
          </a:prstGeom>
          <a:noFill/>
        </p:spPr>
        <p:txBody>
          <a:bodyPr wrap="square" rtlCol="0">
            <a:spAutoFit/>
          </a:bodyPr>
          <a:lstStyle/>
          <a:p>
            <a:pPr algn="ctr"/>
            <a:r>
              <a:rPr lang="en-US" sz="2000" dirty="0" smtClean="0">
                <a:solidFill>
                  <a:schemeClr val="tx1">
                    <a:lumMod val="75000"/>
                    <a:lumOff val="25000"/>
                  </a:schemeClr>
                </a:solidFill>
                <a:cs typeface="Arial" pitchFamily="34" charset="0"/>
              </a:rPr>
              <a:t>Your text would go here. List your information on these lines. Your text would go here. List your information on these lines. </a:t>
            </a:r>
          </a:p>
        </p:txBody>
      </p:sp>
      <p:sp>
        <p:nvSpPr>
          <p:cNvPr id="39" name="TextBox 38"/>
          <p:cNvSpPr txBox="1"/>
          <p:nvPr/>
        </p:nvSpPr>
        <p:spPr>
          <a:xfrm>
            <a:off x="24954187" y="12649200"/>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Limitations</a:t>
            </a:r>
          </a:p>
        </p:txBody>
      </p:sp>
      <p:sp>
        <p:nvSpPr>
          <p:cNvPr id="40" name="TextBox 39"/>
          <p:cNvSpPr txBox="1"/>
          <p:nvPr/>
        </p:nvSpPr>
        <p:spPr>
          <a:xfrm>
            <a:off x="24954187" y="17566227"/>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References</a:t>
            </a:r>
          </a:p>
        </p:txBody>
      </p:sp>
      <p:grpSp>
        <p:nvGrpSpPr>
          <p:cNvPr id="43" name="Group 42"/>
          <p:cNvGrpSpPr/>
          <p:nvPr/>
        </p:nvGrpSpPr>
        <p:grpSpPr>
          <a:xfrm>
            <a:off x="487681" y="4866974"/>
            <a:ext cx="7713343" cy="844689"/>
            <a:chOff x="487681" y="4866974"/>
            <a:chExt cx="7713343" cy="844689"/>
          </a:xfrm>
        </p:grpSpPr>
        <p:sp>
          <p:nvSpPr>
            <p:cNvPr id="42" name="Rectangle 41"/>
            <p:cNvSpPr/>
            <p:nvPr/>
          </p:nvSpPr>
          <p:spPr>
            <a:xfrm>
              <a:off x="487681" y="4866974"/>
              <a:ext cx="7691119" cy="844689"/>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487681" y="4876800"/>
              <a:ext cx="7713343" cy="769441"/>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4400" i="1" dirty="0" smtClean="0">
                  <a:solidFill>
                    <a:schemeClr val="bg1"/>
                  </a:solidFill>
                  <a:effectLst>
                    <a:outerShdw blurRad="76200" dist="63500" dir="2700000" algn="tl">
                      <a:schemeClr val="bg1">
                        <a:alpha val="28000"/>
                      </a:schemeClr>
                    </a:outerShdw>
                  </a:effectLst>
                  <a:cs typeface="Arial" pitchFamily="34" charset="0"/>
                </a:rPr>
                <a:t>Abstract</a:t>
              </a:r>
            </a:p>
          </p:txBody>
        </p:sp>
      </p:grpSp>
      <p:grpSp>
        <p:nvGrpSpPr>
          <p:cNvPr id="44" name="Group 43"/>
          <p:cNvGrpSpPr/>
          <p:nvPr/>
        </p:nvGrpSpPr>
        <p:grpSpPr>
          <a:xfrm>
            <a:off x="487681" y="13048056"/>
            <a:ext cx="7713343" cy="844689"/>
            <a:chOff x="487681" y="4866974"/>
            <a:chExt cx="7713343" cy="844689"/>
          </a:xfrm>
        </p:grpSpPr>
        <p:sp>
          <p:nvSpPr>
            <p:cNvPr id="45" name="Rectangle 44"/>
            <p:cNvSpPr/>
            <p:nvPr/>
          </p:nvSpPr>
          <p:spPr>
            <a:xfrm>
              <a:off x="487681" y="4866974"/>
              <a:ext cx="7691119" cy="844689"/>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487681" y="4876800"/>
              <a:ext cx="7713343" cy="769441"/>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4400" i="1" dirty="0" smtClean="0">
                  <a:solidFill>
                    <a:schemeClr val="bg1"/>
                  </a:solidFill>
                  <a:effectLst>
                    <a:outerShdw blurRad="76200" dist="63500" dir="2700000" algn="tl">
                      <a:schemeClr val="bg1">
                        <a:alpha val="28000"/>
                      </a:schemeClr>
                    </a:outerShdw>
                  </a:effectLst>
                  <a:cs typeface="Arial" pitchFamily="34" charset="0"/>
                </a:rPr>
                <a:t>Introduction</a:t>
              </a:r>
            </a:p>
          </p:txBody>
        </p:sp>
      </p:grpSp>
      <p:grpSp>
        <p:nvGrpSpPr>
          <p:cNvPr id="47" name="Group 46"/>
          <p:cNvGrpSpPr/>
          <p:nvPr/>
        </p:nvGrpSpPr>
        <p:grpSpPr>
          <a:xfrm>
            <a:off x="8548688" y="4866974"/>
            <a:ext cx="7713343" cy="844689"/>
            <a:chOff x="487681" y="4866974"/>
            <a:chExt cx="7713343" cy="844689"/>
          </a:xfrm>
        </p:grpSpPr>
        <p:sp>
          <p:nvSpPr>
            <p:cNvPr id="48" name="Rectangle 47"/>
            <p:cNvSpPr/>
            <p:nvPr/>
          </p:nvSpPr>
          <p:spPr>
            <a:xfrm>
              <a:off x="487681" y="4866974"/>
              <a:ext cx="7691119" cy="844689"/>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487681" y="4876800"/>
              <a:ext cx="7713343" cy="769441"/>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4400" i="1" dirty="0" smtClean="0">
                  <a:solidFill>
                    <a:schemeClr val="bg1"/>
                  </a:solidFill>
                  <a:effectLst>
                    <a:outerShdw blurRad="76200" dist="63500" dir="2700000" algn="tl">
                      <a:schemeClr val="bg1">
                        <a:alpha val="28000"/>
                      </a:schemeClr>
                    </a:outerShdw>
                  </a:effectLst>
                  <a:cs typeface="Arial" pitchFamily="34" charset="0"/>
                </a:rPr>
                <a:t>Introduction cont.</a:t>
              </a:r>
            </a:p>
          </p:txBody>
        </p:sp>
      </p:grpSp>
      <p:grpSp>
        <p:nvGrpSpPr>
          <p:cNvPr id="51" name="Group 50"/>
          <p:cNvGrpSpPr/>
          <p:nvPr/>
        </p:nvGrpSpPr>
        <p:grpSpPr>
          <a:xfrm>
            <a:off x="8548688" y="7613511"/>
            <a:ext cx="7713343" cy="844689"/>
            <a:chOff x="487681" y="4866974"/>
            <a:chExt cx="7713343" cy="844689"/>
          </a:xfrm>
        </p:grpSpPr>
        <p:sp>
          <p:nvSpPr>
            <p:cNvPr id="52" name="Rectangle 51"/>
            <p:cNvSpPr/>
            <p:nvPr/>
          </p:nvSpPr>
          <p:spPr>
            <a:xfrm>
              <a:off x="487681" y="4866974"/>
              <a:ext cx="7691119" cy="844689"/>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487681" y="4876800"/>
              <a:ext cx="7713343" cy="769441"/>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4400" i="1" dirty="0" smtClean="0">
                  <a:solidFill>
                    <a:schemeClr val="bg1"/>
                  </a:solidFill>
                  <a:effectLst>
                    <a:outerShdw blurRad="76200" dist="63500" dir="2700000" algn="tl">
                      <a:schemeClr val="bg1">
                        <a:alpha val="28000"/>
                      </a:schemeClr>
                    </a:outerShdw>
                  </a:effectLst>
                  <a:cs typeface="Arial" pitchFamily="34" charset="0"/>
                </a:rPr>
                <a:t>Materials &amp; Methods</a:t>
              </a:r>
            </a:p>
          </p:txBody>
        </p:sp>
      </p:grpSp>
      <p:grpSp>
        <p:nvGrpSpPr>
          <p:cNvPr id="54" name="Group 53"/>
          <p:cNvGrpSpPr/>
          <p:nvPr/>
        </p:nvGrpSpPr>
        <p:grpSpPr>
          <a:xfrm>
            <a:off x="16686850" y="4866974"/>
            <a:ext cx="7713343" cy="844689"/>
            <a:chOff x="487681" y="4866974"/>
            <a:chExt cx="7713343" cy="844689"/>
          </a:xfrm>
        </p:grpSpPr>
        <p:sp>
          <p:nvSpPr>
            <p:cNvPr id="55" name="Rectangle 54"/>
            <p:cNvSpPr/>
            <p:nvPr/>
          </p:nvSpPr>
          <p:spPr>
            <a:xfrm>
              <a:off x="487681" y="4866974"/>
              <a:ext cx="7691119" cy="844689"/>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487681" y="4876800"/>
              <a:ext cx="7713343" cy="769441"/>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4400" i="1" dirty="0" smtClean="0">
                  <a:solidFill>
                    <a:schemeClr val="bg1"/>
                  </a:solidFill>
                  <a:effectLst>
                    <a:outerShdw blurRad="76200" dist="63500" dir="2700000" algn="tl">
                      <a:schemeClr val="bg1">
                        <a:alpha val="28000"/>
                      </a:schemeClr>
                    </a:outerShdw>
                  </a:effectLst>
                  <a:cs typeface="Arial" pitchFamily="34" charset="0"/>
                </a:rPr>
                <a:t>Results</a:t>
              </a:r>
            </a:p>
          </p:txBody>
        </p:sp>
      </p:grpSp>
      <p:sp>
        <p:nvSpPr>
          <p:cNvPr id="65" name="Rectangle 64"/>
          <p:cNvSpPr/>
          <p:nvPr/>
        </p:nvSpPr>
        <p:spPr>
          <a:xfrm>
            <a:off x="0" y="282334"/>
            <a:ext cx="24993599" cy="1829726"/>
          </a:xfrm>
          <a:prstGeom prst="rect">
            <a:avLst/>
          </a:prstGeom>
          <a:gradFill flip="none" rotWithShape="1">
            <a:gsLst>
              <a:gs pos="15000">
                <a:srgbClr val="B06010">
                  <a:alpha val="53000"/>
                </a:srgbClr>
              </a:gs>
              <a:gs pos="0">
                <a:srgbClr val="B06010"/>
              </a:gs>
              <a:gs pos="100000">
                <a:srgbClr val="B06010">
                  <a:alpha val="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p:cNvGrpSpPr/>
          <p:nvPr/>
        </p:nvGrpSpPr>
        <p:grpSpPr>
          <a:xfrm>
            <a:off x="24747857" y="4866974"/>
            <a:ext cx="7713343" cy="844689"/>
            <a:chOff x="487681" y="4866974"/>
            <a:chExt cx="7713343" cy="844689"/>
          </a:xfrm>
        </p:grpSpPr>
        <p:sp>
          <p:nvSpPr>
            <p:cNvPr id="58" name="Rectangle 57"/>
            <p:cNvSpPr/>
            <p:nvPr/>
          </p:nvSpPr>
          <p:spPr>
            <a:xfrm>
              <a:off x="487681" y="4866974"/>
              <a:ext cx="7691119" cy="844689"/>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487681" y="4876800"/>
              <a:ext cx="7713343" cy="769441"/>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4400" i="1" dirty="0" smtClean="0">
                  <a:solidFill>
                    <a:schemeClr val="bg1"/>
                  </a:solidFill>
                  <a:effectLst>
                    <a:outerShdw blurRad="76200" dist="63500" dir="2700000" algn="tl">
                      <a:schemeClr val="bg1">
                        <a:alpha val="28000"/>
                      </a:schemeClr>
                    </a:outerShdw>
                  </a:effectLst>
                  <a:cs typeface="Arial" pitchFamily="34" charset="0"/>
                </a:rPr>
                <a:t>Results cont.</a:t>
              </a:r>
            </a:p>
          </p:txBody>
        </p:sp>
      </p:grpSp>
      <p:grpSp>
        <p:nvGrpSpPr>
          <p:cNvPr id="60" name="Group 59"/>
          <p:cNvGrpSpPr/>
          <p:nvPr/>
        </p:nvGrpSpPr>
        <p:grpSpPr>
          <a:xfrm>
            <a:off x="24747857" y="8375511"/>
            <a:ext cx="7713343" cy="844689"/>
            <a:chOff x="487681" y="4866974"/>
            <a:chExt cx="7713343" cy="844689"/>
          </a:xfrm>
        </p:grpSpPr>
        <p:sp>
          <p:nvSpPr>
            <p:cNvPr id="61" name="Rectangle 60"/>
            <p:cNvSpPr/>
            <p:nvPr/>
          </p:nvSpPr>
          <p:spPr>
            <a:xfrm>
              <a:off x="487681" y="4866974"/>
              <a:ext cx="7691119" cy="844689"/>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p:cNvSpPr txBox="1"/>
            <p:nvPr/>
          </p:nvSpPr>
          <p:spPr>
            <a:xfrm>
              <a:off x="487681" y="4876800"/>
              <a:ext cx="7713343" cy="769441"/>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4400" i="1" dirty="0" smtClean="0">
                  <a:solidFill>
                    <a:schemeClr val="bg1"/>
                  </a:solidFill>
                  <a:effectLst>
                    <a:outerShdw blurRad="76200" dist="63500" dir="2700000" algn="tl">
                      <a:schemeClr val="bg1">
                        <a:alpha val="28000"/>
                      </a:schemeClr>
                    </a:outerShdw>
                  </a:effectLst>
                  <a:cs typeface="Arial" pitchFamily="34" charset="0"/>
                </a:rPr>
                <a:t>Conclusion</a:t>
              </a:r>
            </a:p>
          </p:txBody>
        </p:sp>
      </p:grpSp>
      <p:sp>
        <p:nvSpPr>
          <p:cNvPr id="63" name="TextBox 62"/>
          <p:cNvSpPr txBox="1"/>
          <p:nvPr/>
        </p:nvSpPr>
        <p:spPr>
          <a:xfrm>
            <a:off x="105366" y="282334"/>
            <a:ext cx="26031234" cy="1754326"/>
          </a:xfrm>
          <a:prstGeom prst="rect">
            <a:avLst/>
          </a:prstGeom>
          <a:noFill/>
        </p:spPr>
        <p:txBody>
          <a:bodyPr wrap="square" rtlCol="0">
            <a:spAutoFit/>
          </a:bodyPr>
          <a:lstStyle/>
          <a:p>
            <a:pPr algn="ctr"/>
            <a:r>
              <a:rPr lang="en-US" sz="5400" b="1" i="1" dirty="0" smtClean="0">
                <a:solidFill>
                  <a:srgbClr val="00477F"/>
                </a:solidFill>
                <a:cs typeface="Arial" pitchFamily="34" charset="0"/>
              </a:rPr>
              <a:t>This is a Scientific Poster Template created by Graphicsland &amp; MakeSigns.com </a:t>
            </a:r>
          </a:p>
          <a:p>
            <a:pPr algn="ctr"/>
            <a:r>
              <a:rPr lang="en-US" sz="5400" b="1" i="1" dirty="0" smtClean="0">
                <a:solidFill>
                  <a:srgbClr val="00477F"/>
                </a:solidFill>
                <a:cs typeface="Arial" pitchFamily="34" charset="0"/>
              </a:rPr>
              <a:t>Your poster title would go on these lines</a:t>
            </a:r>
            <a:endParaRPr lang="en-US" sz="5400" b="1" i="1" dirty="0">
              <a:solidFill>
                <a:srgbClr val="00477F"/>
              </a:solidFill>
              <a:cs typeface="Arial" pitchFamily="34" charset="0"/>
            </a:endParaRPr>
          </a:p>
        </p:txBody>
      </p:sp>
      <p:sp>
        <p:nvSpPr>
          <p:cNvPr id="64" name="TextBox 63"/>
          <p:cNvSpPr txBox="1"/>
          <p:nvPr/>
        </p:nvSpPr>
        <p:spPr>
          <a:xfrm>
            <a:off x="1106783" y="2112060"/>
            <a:ext cx="24028401" cy="1569660"/>
          </a:xfrm>
          <a:prstGeom prst="rect">
            <a:avLst/>
          </a:prstGeom>
          <a:noFill/>
        </p:spPr>
        <p:txBody>
          <a:bodyPr wrap="square" rtlCol="0">
            <a:spAutoFit/>
          </a:bodyPr>
          <a:lstStyle/>
          <a:p>
            <a:pPr algn="ctr"/>
            <a:r>
              <a:rPr lang="en-US" sz="3200" dirty="0" smtClean="0">
                <a:solidFill>
                  <a:srgbClr val="00477F"/>
                </a:solidFill>
                <a:cs typeface="Arial" pitchFamily="34" charset="0"/>
              </a:rPr>
              <a:t>Author Name, RN</a:t>
            </a:r>
            <a:r>
              <a:rPr lang="en-US" sz="3200" baseline="30000" dirty="0" smtClean="0">
                <a:solidFill>
                  <a:srgbClr val="00477F"/>
                </a:solidFill>
                <a:cs typeface="Arial" pitchFamily="34" charset="0"/>
              </a:rPr>
              <a:t>1</a:t>
            </a:r>
            <a:r>
              <a:rPr lang="en-US" sz="3200" dirty="0" smtClean="0">
                <a:solidFill>
                  <a:srgbClr val="00477F"/>
                </a:solidFill>
                <a:cs typeface="Arial" pitchFamily="34" charset="0"/>
              </a:rPr>
              <a:t>; Author Name, Ph.D</a:t>
            </a:r>
            <a:r>
              <a:rPr lang="en-US" sz="3200" baseline="30000" dirty="0" smtClean="0">
                <a:solidFill>
                  <a:srgbClr val="00477F"/>
                </a:solidFill>
                <a:cs typeface="Arial" pitchFamily="34" charset="0"/>
              </a:rPr>
              <a:t>2</a:t>
            </a:r>
            <a:r>
              <a:rPr lang="en-US" sz="3200" dirty="0" smtClean="0">
                <a:solidFill>
                  <a:srgbClr val="00477F"/>
                </a:solidFill>
                <a:cs typeface="Arial" pitchFamily="34" charset="0"/>
              </a:rPr>
              <a:t>, Author Name, RN</a:t>
            </a:r>
            <a:r>
              <a:rPr lang="en-US" sz="3200" baseline="30000" dirty="0" smtClean="0">
                <a:solidFill>
                  <a:srgbClr val="00477F"/>
                </a:solidFill>
                <a:cs typeface="Arial" pitchFamily="34" charset="0"/>
              </a:rPr>
              <a:t>2,3</a:t>
            </a:r>
            <a:r>
              <a:rPr lang="en-US" sz="3200" dirty="0" smtClean="0">
                <a:solidFill>
                  <a:srgbClr val="00477F"/>
                </a:solidFill>
                <a:cs typeface="Arial" pitchFamily="34" charset="0"/>
              </a:rPr>
              <a:t>; Author Name, Ph.D</a:t>
            </a:r>
            <a:r>
              <a:rPr lang="en-US" sz="3200" baseline="30000" dirty="0" smtClean="0">
                <a:solidFill>
                  <a:srgbClr val="00477F"/>
                </a:solidFill>
                <a:cs typeface="Arial" pitchFamily="34" charset="0"/>
              </a:rPr>
              <a:t>1,4</a:t>
            </a:r>
            <a:r>
              <a:rPr lang="en-US" sz="3200" dirty="0" smtClean="0">
                <a:solidFill>
                  <a:srgbClr val="00477F"/>
                </a:solidFill>
                <a:cs typeface="Arial" pitchFamily="34" charset="0"/>
              </a:rPr>
              <a:t> </a:t>
            </a:r>
          </a:p>
          <a:p>
            <a:pPr algn="ctr"/>
            <a:r>
              <a:rPr lang="en-US" sz="3200" baseline="30000" dirty="0" smtClean="0">
                <a:solidFill>
                  <a:srgbClr val="00477F"/>
                </a:solidFill>
                <a:cs typeface="Arial" pitchFamily="34" charset="0"/>
              </a:rPr>
              <a:t>1</a:t>
            </a:r>
            <a:r>
              <a:rPr lang="en-US" sz="3200" dirty="0" smtClean="0">
                <a:solidFill>
                  <a:srgbClr val="00477F"/>
                </a:solidFill>
                <a:cs typeface="Arial" pitchFamily="34" charset="0"/>
              </a:rPr>
              <a:t>Name of University, City, State; </a:t>
            </a:r>
            <a:r>
              <a:rPr lang="en-US" sz="3200" baseline="30000" dirty="0" smtClean="0">
                <a:solidFill>
                  <a:srgbClr val="00477F"/>
                </a:solidFill>
                <a:cs typeface="Arial" pitchFamily="34" charset="0"/>
              </a:rPr>
              <a:t>2</a:t>
            </a:r>
            <a:r>
              <a:rPr lang="en-US" sz="3200" dirty="0" smtClean="0">
                <a:solidFill>
                  <a:srgbClr val="00477F"/>
                </a:solidFill>
                <a:cs typeface="Arial" pitchFamily="34" charset="0"/>
              </a:rPr>
              <a:t>Name of Another  University, City, State; </a:t>
            </a:r>
            <a:r>
              <a:rPr lang="en-US" sz="3200" baseline="30000" dirty="0" smtClean="0">
                <a:solidFill>
                  <a:srgbClr val="00477F"/>
                </a:solidFill>
                <a:cs typeface="Arial" pitchFamily="34" charset="0"/>
              </a:rPr>
              <a:t>3</a:t>
            </a:r>
            <a:r>
              <a:rPr lang="en-US" sz="3200" dirty="0" smtClean="0">
                <a:solidFill>
                  <a:srgbClr val="00477F"/>
                </a:solidFill>
                <a:cs typeface="Arial" pitchFamily="34" charset="0"/>
              </a:rPr>
              <a:t>Name of University, City, State; </a:t>
            </a:r>
            <a:r>
              <a:rPr lang="en-US" sz="3200" baseline="30000" dirty="0" smtClean="0">
                <a:solidFill>
                  <a:srgbClr val="00477F"/>
                </a:solidFill>
                <a:cs typeface="Arial" pitchFamily="34" charset="0"/>
              </a:rPr>
              <a:t>4</a:t>
            </a:r>
            <a:r>
              <a:rPr lang="en-US" sz="3200" dirty="0" smtClean="0">
                <a:solidFill>
                  <a:srgbClr val="00477F"/>
                </a:solidFill>
                <a:cs typeface="Arial" pitchFamily="34" charset="0"/>
              </a:rPr>
              <a:t>Name of University, City, State; </a:t>
            </a:r>
            <a:endParaRPr lang="en-US" sz="3200" dirty="0">
              <a:solidFill>
                <a:srgbClr val="00477F"/>
              </a:solidFill>
              <a:cs typeface="Arial" pitchFamily="34" charset="0"/>
            </a:endParaRPr>
          </a:p>
        </p:txBody>
      </p:sp>
      <p:pic>
        <p:nvPicPr>
          <p:cNvPr id="66" name="Picture 6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658607" y="18374182"/>
            <a:ext cx="8504834" cy="1678838"/>
          </a:xfrm>
          <a:prstGeom prst="rect">
            <a:avLst/>
          </a:prstGeom>
        </p:spPr>
      </p:pic>
      <p:pic>
        <p:nvPicPr>
          <p:cNvPr id="67" name="Picture 6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433000" y="14701952"/>
            <a:ext cx="4956962" cy="1836115"/>
          </a:xfrm>
          <a:prstGeom prst="rect">
            <a:avLst/>
          </a:prstGeom>
        </p:spPr>
      </p:pic>
      <p:pic>
        <p:nvPicPr>
          <p:cNvPr id="68" name="Picture 6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5433000" y="16538067"/>
            <a:ext cx="4956962" cy="1836115"/>
          </a:xfrm>
          <a:prstGeom prst="rect">
            <a:avLst/>
          </a:prstGeom>
        </p:spPr>
      </p:pic>
      <p:pic>
        <p:nvPicPr>
          <p:cNvPr id="69" name="Picture 6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3659521" y="20001089"/>
            <a:ext cx="8503920" cy="1677924"/>
          </a:xfrm>
          <a:prstGeom prst="rect">
            <a:avLst/>
          </a:prstGeom>
        </p:spPr>
      </p:pic>
      <p:sp>
        <p:nvSpPr>
          <p:cNvPr id="70" name="Text Box 29"/>
          <p:cNvSpPr txBox="1">
            <a:spLocks noChangeArrowheads="1"/>
          </p:cNvSpPr>
          <p:nvPr/>
        </p:nvSpPr>
        <p:spPr bwMode="auto">
          <a:xfrm>
            <a:off x="7104072" y="6491097"/>
            <a:ext cx="19321326" cy="8771632"/>
          </a:xfrm>
          <a:prstGeom prst="rect">
            <a:avLst/>
          </a:prstGeom>
          <a:solidFill>
            <a:schemeClr val="tx1">
              <a:lumMod val="75000"/>
              <a:lumOff val="25000"/>
            </a:schemeClr>
          </a:solidFill>
          <a:ln w="9525">
            <a:solidFill>
              <a:schemeClr val="tx1"/>
            </a:solidFill>
            <a:miter lim="800000"/>
            <a:headEnd/>
            <a:tailEnd/>
          </a:ln>
          <a:effectLst/>
        </p:spPr>
        <p:txBody>
          <a:bodyPr wrap="square" lIns="228600" tIns="228600" rIns="228600" bIns="228600">
            <a:spAutoFit/>
          </a:bodyPr>
          <a:lstStyle/>
          <a:p>
            <a:pPr defTabSz="3762375">
              <a:defRPr/>
            </a:pPr>
            <a:r>
              <a:rPr lang="en-US" altLang="ja-JP" sz="3600" dirty="0">
                <a:solidFill>
                  <a:schemeClr val="bg2">
                    <a:lumMod val="20000"/>
                    <a:lumOff val="80000"/>
                  </a:schemeClr>
                </a:solidFill>
                <a:latin typeface="Arial" pitchFamily="34" charset="0"/>
                <a:ea typeface="MS PGothic" pitchFamily="34" charset="-128"/>
              </a:rPr>
              <a:t>This template complements of MakeSigns.com</a:t>
            </a:r>
          </a:p>
          <a:p>
            <a:pPr defTabSz="3762375">
              <a:defRPr/>
            </a:pPr>
            <a:endParaRPr lang="en-US" altLang="ja-JP" sz="3600" dirty="0">
              <a:solidFill>
                <a:schemeClr val="bg2">
                  <a:lumMod val="20000"/>
                  <a:lumOff val="80000"/>
                </a:schemeClr>
              </a:solidFill>
              <a:latin typeface="Arial" pitchFamily="34" charset="0"/>
              <a:ea typeface="MS PGothic" pitchFamily="34" charset="-128"/>
            </a:endParaRPr>
          </a:p>
          <a:p>
            <a:pPr defTabSz="3762375">
              <a:defRPr/>
            </a:pPr>
            <a:r>
              <a:rPr lang="en-US" altLang="ja-JP" sz="3600" dirty="0">
                <a:solidFill>
                  <a:schemeClr val="bg2">
                    <a:lumMod val="20000"/>
                    <a:lumOff val="80000"/>
                  </a:schemeClr>
                </a:solidFill>
                <a:latin typeface="Arial" pitchFamily="34" charset="0"/>
                <a:ea typeface="MS PGothic" pitchFamily="34" charset="-128"/>
              </a:rPr>
              <a:t>If you opened this file directly from a web browser, you’ll want to save it to your computer before adding your poster information.</a:t>
            </a:r>
            <a:br>
              <a:rPr lang="en-US" altLang="ja-JP" sz="3600" dirty="0">
                <a:solidFill>
                  <a:schemeClr val="bg2">
                    <a:lumMod val="20000"/>
                    <a:lumOff val="80000"/>
                  </a:schemeClr>
                </a:solidFill>
                <a:latin typeface="Arial" pitchFamily="34" charset="0"/>
                <a:ea typeface="MS PGothic" pitchFamily="34" charset="-128"/>
              </a:rPr>
            </a:br>
            <a:endParaRPr lang="en-US" altLang="ja-JP" sz="3600" dirty="0">
              <a:solidFill>
                <a:schemeClr val="bg2">
                  <a:lumMod val="20000"/>
                  <a:lumOff val="80000"/>
                </a:schemeClr>
              </a:solidFill>
              <a:latin typeface="Arial" pitchFamily="34" charset="0"/>
              <a:ea typeface="MS PGothic" pitchFamily="34" charset="-128"/>
            </a:endParaRPr>
          </a:p>
          <a:p>
            <a:pPr defTabSz="3762375">
              <a:defRPr/>
            </a:pPr>
            <a:r>
              <a:rPr lang="en-US" altLang="ja-JP" sz="3600" dirty="0">
                <a:solidFill>
                  <a:schemeClr val="bg2">
                    <a:lumMod val="20000"/>
                    <a:lumOff val="80000"/>
                  </a:schemeClr>
                </a:solidFill>
                <a:latin typeface="Arial" pitchFamily="34" charset="0"/>
                <a:ea typeface="MS PGothic" pitchFamily="34" charset="-128"/>
              </a:rPr>
              <a:t>This template has a page size of </a:t>
            </a:r>
            <a:r>
              <a:rPr lang="en-US" altLang="ja-JP" sz="3600" b="1" dirty="0" smtClean="0">
                <a:solidFill>
                  <a:schemeClr val="bg2">
                    <a:lumMod val="20000"/>
                    <a:lumOff val="80000"/>
                  </a:schemeClr>
                </a:solidFill>
                <a:latin typeface="Arial" pitchFamily="34" charset="0"/>
                <a:ea typeface="MS PGothic" pitchFamily="34" charset="-128"/>
              </a:rPr>
              <a:t>24”x 36”</a:t>
            </a:r>
            <a:r>
              <a:rPr lang="en-US" altLang="ja-JP" sz="3600" dirty="0" smtClean="0">
                <a:solidFill>
                  <a:schemeClr val="bg2">
                    <a:lumMod val="20000"/>
                    <a:lumOff val="80000"/>
                  </a:schemeClr>
                </a:solidFill>
                <a:latin typeface="Arial" pitchFamily="34" charset="0"/>
                <a:ea typeface="MS PGothic" pitchFamily="34" charset="-128"/>
              </a:rPr>
              <a:t>. </a:t>
            </a:r>
            <a:r>
              <a:rPr lang="en-US" altLang="ja-JP" sz="3600" dirty="0">
                <a:solidFill>
                  <a:schemeClr val="bg2">
                    <a:lumMod val="20000"/>
                    <a:lumOff val="80000"/>
                  </a:schemeClr>
                </a:solidFill>
                <a:latin typeface="Arial" pitchFamily="34" charset="0"/>
                <a:ea typeface="MS PGothic" pitchFamily="34" charset="-128"/>
              </a:rPr>
              <a:t>When uploaded at MakeSigns.com, this template can be used to order posters in the following sizes: </a:t>
            </a:r>
            <a:r>
              <a:rPr lang="en-US" altLang="ja-JP" sz="3600" b="1" dirty="0">
                <a:solidFill>
                  <a:schemeClr val="bg2">
                    <a:lumMod val="20000"/>
                    <a:lumOff val="80000"/>
                  </a:schemeClr>
                </a:solidFill>
                <a:latin typeface="Arial" pitchFamily="34" charset="0"/>
                <a:ea typeface="MS PGothic" pitchFamily="34" charset="-128"/>
              </a:rPr>
              <a:t>36”x 54”</a:t>
            </a:r>
            <a:r>
              <a:rPr lang="en-US" altLang="ja-JP" sz="3600" dirty="0">
                <a:solidFill>
                  <a:schemeClr val="bg2">
                    <a:lumMod val="20000"/>
                    <a:lumOff val="80000"/>
                  </a:schemeClr>
                </a:solidFill>
                <a:latin typeface="Arial" pitchFamily="34" charset="0"/>
                <a:ea typeface="MS PGothic" pitchFamily="34" charset="-128"/>
              </a:rPr>
              <a:t>, </a:t>
            </a:r>
            <a:r>
              <a:rPr lang="en-US" altLang="ja-JP" sz="3600" b="1" dirty="0">
                <a:solidFill>
                  <a:schemeClr val="bg2">
                    <a:lumMod val="20000"/>
                    <a:lumOff val="80000"/>
                  </a:schemeClr>
                </a:solidFill>
                <a:latin typeface="Arial" pitchFamily="34" charset="0"/>
                <a:ea typeface="MS PGothic" pitchFamily="34" charset="-128"/>
              </a:rPr>
              <a:t>42”x 63”, 28”x 42”, and 24”x 36”.</a:t>
            </a:r>
            <a:br>
              <a:rPr lang="en-US" altLang="ja-JP" sz="3600" b="1" dirty="0">
                <a:solidFill>
                  <a:schemeClr val="bg2">
                    <a:lumMod val="20000"/>
                    <a:lumOff val="80000"/>
                  </a:schemeClr>
                </a:solidFill>
                <a:latin typeface="Arial" pitchFamily="34" charset="0"/>
                <a:ea typeface="MS PGothic" pitchFamily="34" charset="-128"/>
              </a:rPr>
            </a:br>
            <a:endParaRPr lang="en-US" altLang="ja-JP" sz="3600" dirty="0">
              <a:solidFill>
                <a:schemeClr val="bg2">
                  <a:lumMod val="20000"/>
                  <a:lumOff val="80000"/>
                </a:schemeClr>
              </a:solidFill>
              <a:latin typeface="Arial" pitchFamily="34" charset="0"/>
              <a:ea typeface="MS PGothic" pitchFamily="34" charset="-128"/>
            </a:endParaRPr>
          </a:p>
          <a:p>
            <a:pPr defTabSz="3762375">
              <a:defRPr/>
            </a:pPr>
            <a:r>
              <a:rPr lang="en-US" altLang="ja-JP" sz="3600" dirty="0">
                <a:solidFill>
                  <a:schemeClr val="bg2">
                    <a:lumMod val="20000"/>
                    <a:lumOff val="80000"/>
                  </a:schemeClr>
                </a:solidFill>
                <a:latin typeface="Arial" pitchFamily="34" charset="0"/>
                <a:ea typeface="MS PGothic" pitchFamily="34" charset="-128"/>
              </a:rPr>
              <a:t>We recommend that you avoid changing the page size of the template. Please keep in mind, if you do change the page size it will alter the available print sizes listed above.</a:t>
            </a:r>
          </a:p>
          <a:p>
            <a:pPr defTabSz="3762375">
              <a:defRPr/>
            </a:pPr>
            <a:r>
              <a:rPr lang="en-US" altLang="ja-JP" sz="3600" dirty="0">
                <a:solidFill>
                  <a:schemeClr val="bg2">
                    <a:lumMod val="20000"/>
                    <a:lumOff val="80000"/>
                  </a:schemeClr>
                </a:solidFill>
                <a:latin typeface="Arial" pitchFamily="34" charset="0"/>
                <a:ea typeface="MS PGothic" pitchFamily="34" charset="-128"/>
              </a:rPr>
              <a:t>Any changes to the template size should be done before entering your information.</a:t>
            </a:r>
          </a:p>
          <a:p>
            <a:pPr defTabSz="3762375">
              <a:defRPr/>
            </a:pPr>
            <a:r>
              <a:rPr lang="en-US" altLang="ja-JP" sz="3600" dirty="0">
                <a:solidFill>
                  <a:schemeClr val="bg2">
                    <a:lumMod val="20000"/>
                    <a:lumOff val="80000"/>
                  </a:schemeClr>
                </a:solidFill>
                <a:latin typeface="Arial" pitchFamily="34" charset="0"/>
                <a:ea typeface="MS PGothic" pitchFamily="34" charset="-128"/>
              </a:rPr>
              <a:t>If you have any questions about creating a scientific poster, visit MakeSigns.com or email us at support@graphicsland.com</a:t>
            </a:r>
          </a:p>
          <a:p>
            <a:pPr algn="r" defTabSz="3762375">
              <a:defRPr/>
            </a:pPr>
            <a:r>
              <a:rPr lang="en-US" altLang="ja-JP" sz="3200" dirty="0">
                <a:solidFill>
                  <a:schemeClr val="bg2">
                    <a:lumMod val="20000"/>
                    <a:lumOff val="80000"/>
                  </a:schemeClr>
                </a:solidFill>
                <a:latin typeface="Arial" pitchFamily="34" charset="0"/>
                <a:ea typeface="MS PGothic" pitchFamily="34" charset="-128"/>
              </a:rPr>
              <a:t>©2010 Graphicsland</a:t>
            </a:r>
            <a:endParaRPr lang="en-US" sz="3200" dirty="0">
              <a:solidFill>
                <a:schemeClr val="bg2">
                  <a:lumMod val="20000"/>
                  <a:lumOff val="80000"/>
                </a:schemeClr>
              </a:solidFill>
              <a:latin typeface="Arial" pitchFamily="34" charset="0"/>
              <a:ea typeface="MS PGothic" pitchFamily="34" charset="-128"/>
            </a:endParaRPr>
          </a:p>
        </p:txBody>
      </p:sp>
    </p:spTree>
    <p:extLst>
      <p:ext uri="{BB962C8B-B14F-4D97-AF65-F5344CB8AC3E}">
        <p14:creationId xmlns:p14="http://schemas.microsoft.com/office/powerpoint/2010/main" val="19525248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4283</TotalTime>
  <Words>1424</Words>
  <Application>Microsoft Office PowerPoint</Application>
  <PresentationFormat>Custom</PresentationFormat>
  <Paragraphs>88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34</cp:revision>
  <dcterms:created xsi:type="dcterms:W3CDTF">2013-01-11T17:04:28Z</dcterms:created>
  <dcterms:modified xsi:type="dcterms:W3CDTF">2013-01-24T17:00:22Z</dcterms:modified>
</cp:coreProperties>
</file>