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9879936"/>
        <c:axId val="329881472"/>
        <c:axId val="0"/>
      </c:bar3DChart>
      <c:catAx>
        <c:axId val="329879936"/>
        <c:scaling>
          <c:orientation val="minMax"/>
        </c:scaling>
        <c:delete val="0"/>
        <c:axPos val="b"/>
        <c:majorTickMark val="out"/>
        <c:minorTickMark val="none"/>
        <c:tickLblPos val="nextTo"/>
        <c:crossAx val="329881472"/>
        <c:crosses val="autoZero"/>
        <c:auto val="1"/>
        <c:lblAlgn val="ctr"/>
        <c:lblOffset val="100"/>
        <c:noMultiLvlLbl val="0"/>
      </c:catAx>
      <c:valAx>
        <c:axId val="329881472"/>
        <c:scaling>
          <c:orientation val="minMax"/>
        </c:scaling>
        <c:delete val="0"/>
        <c:axPos val="l"/>
        <c:majorGridlines/>
        <c:numFmt formatCode="General" sourceLinked="1"/>
        <c:majorTickMark val="out"/>
        <c:minorTickMark val="none"/>
        <c:tickLblPos val="nextTo"/>
        <c:crossAx val="32987993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9970816"/>
        <c:axId val="329972736"/>
      </c:lineChart>
      <c:catAx>
        <c:axId val="329970816"/>
        <c:scaling>
          <c:orientation val="minMax"/>
        </c:scaling>
        <c:delete val="0"/>
        <c:axPos val="b"/>
        <c:majorTickMark val="out"/>
        <c:minorTickMark val="none"/>
        <c:tickLblPos val="nextTo"/>
        <c:crossAx val="329972736"/>
        <c:crosses val="autoZero"/>
        <c:auto val="1"/>
        <c:lblAlgn val="ctr"/>
        <c:lblOffset val="100"/>
        <c:noMultiLvlLbl val="0"/>
      </c:catAx>
      <c:valAx>
        <c:axId val="329972736"/>
        <c:scaling>
          <c:orientation val="minMax"/>
        </c:scaling>
        <c:delete val="0"/>
        <c:axPos val="l"/>
        <c:majorGridlines/>
        <c:numFmt formatCode="General" sourceLinked="1"/>
        <c:majorTickMark val="out"/>
        <c:minorTickMark val="none"/>
        <c:tickLblPos val="nextTo"/>
        <c:crossAx val="32997081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Rectangle 281"/>
          <p:cNvSpPr/>
          <p:nvPr/>
        </p:nvSpPr>
        <p:spPr>
          <a:xfrm>
            <a:off x="0" y="0"/>
            <a:ext cx="43891200" cy="384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93"/>
          <p:cNvSpPr/>
          <p:nvPr/>
        </p:nvSpPr>
        <p:spPr>
          <a:xfrm>
            <a:off x="76200" y="0"/>
            <a:ext cx="4648200" cy="384048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solidFill>
            <a:srgbClr val="006BC4"/>
          </a:solidFill>
          <a:ln>
            <a:noFill/>
          </a:ln>
          <a:effectLst>
            <a:outerShdw blurRad="698500" dist="2032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93"/>
          <p:cNvSpPr/>
          <p:nvPr/>
        </p:nvSpPr>
        <p:spPr>
          <a:xfrm>
            <a:off x="0" y="0"/>
            <a:ext cx="4648200" cy="384048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gradFill flip="none" rotWithShape="1">
            <a:gsLst>
              <a:gs pos="91000">
                <a:srgbClr val="0C5085"/>
              </a:gs>
              <a:gs pos="98333">
                <a:srgbClr val="002442"/>
              </a:gs>
              <a:gs pos="86000">
                <a:srgbClr val="3C729D"/>
              </a:gs>
              <a:gs pos="0">
                <a:srgbClr val="002442"/>
              </a:gs>
              <a:gs pos="64000">
                <a:srgbClr val="00477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p:cNvGrpSpPr/>
          <p:nvPr/>
        </p:nvGrpSpPr>
        <p:grpSpPr>
          <a:xfrm>
            <a:off x="35208923" y="545598"/>
            <a:ext cx="8377477" cy="2578602"/>
            <a:chOff x="36849033" y="374177"/>
            <a:chExt cx="6199444" cy="1908200"/>
          </a:xfrm>
        </p:grpSpPr>
        <p:sp>
          <p:nvSpPr>
            <p:cNvPr id="286" name="Freeform 285"/>
            <p:cNvSpPr>
              <a:spLocks/>
            </p:cNvSpPr>
            <p:nvPr/>
          </p:nvSpPr>
          <p:spPr bwMode="auto">
            <a:xfrm>
              <a:off x="37943468" y="418308"/>
              <a:ext cx="533096" cy="458957"/>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286"/>
            <p:cNvSpPr>
              <a:spLocks/>
            </p:cNvSpPr>
            <p:nvPr/>
          </p:nvSpPr>
          <p:spPr bwMode="auto">
            <a:xfrm>
              <a:off x="37022025" y="418308"/>
              <a:ext cx="534861" cy="458957"/>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7"/>
            <p:cNvSpPr>
              <a:spLocks noEditPoints="1"/>
            </p:cNvSpPr>
            <p:nvPr/>
          </p:nvSpPr>
          <p:spPr bwMode="auto">
            <a:xfrm>
              <a:off x="40026425" y="540108"/>
              <a:ext cx="398939" cy="436009"/>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8"/>
            <p:cNvSpPr>
              <a:spLocks/>
            </p:cNvSpPr>
            <p:nvPr/>
          </p:nvSpPr>
          <p:spPr bwMode="auto">
            <a:xfrm>
              <a:off x="37627495" y="374177"/>
              <a:ext cx="243600" cy="395409"/>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9"/>
            <p:cNvSpPr>
              <a:spLocks noEditPoints="1"/>
            </p:cNvSpPr>
            <p:nvPr/>
          </p:nvSpPr>
          <p:spPr bwMode="auto">
            <a:xfrm>
              <a:off x="39064382" y="473030"/>
              <a:ext cx="499557" cy="508383"/>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0"/>
            <p:cNvSpPr>
              <a:spLocks/>
            </p:cNvSpPr>
            <p:nvPr/>
          </p:nvSpPr>
          <p:spPr bwMode="auto">
            <a:xfrm>
              <a:off x="39567468" y="540108"/>
              <a:ext cx="453661" cy="436009"/>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1"/>
            <p:cNvSpPr>
              <a:spLocks/>
            </p:cNvSpPr>
            <p:nvPr/>
          </p:nvSpPr>
          <p:spPr bwMode="auto">
            <a:xfrm>
              <a:off x="40587764" y="481856"/>
              <a:ext cx="377757" cy="485435"/>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2"/>
            <p:cNvSpPr>
              <a:spLocks/>
            </p:cNvSpPr>
            <p:nvPr/>
          </p:nvSpPr>
          <p:spPr bwMode="auto">
            <a:xfrm>
              <a:off x="41814590" y="540108"/>
              <a:ext cx="398939" cy="427183"/>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3"/>
            <p:cNvSpPr>
              <a:spLocks noEditPoints="1"/>
            </p:cNvSpPr>
            <p:nvPr/>
          </p:nvSpPr>
          <p:spPr bwMode="auto">
            <a:xfrm>
              <a:off x="40953164" y="529516"/>
              <a:ext cx="866722" cy="430713"/>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4"/>
            <p:cNvSpPr>
              <a:spLocks noEditPoints="1"/>
            </p:cNvSpPr>
            <p:nvPr/>
          </p:nvSpPr>
          <p:spPr bwMode="auto">
            <a:xfrm>
              <a:off x="39036138" y="1223247"/>
              <a:ext cx="436009" cy="444835"/>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5"/>
            <p:cNvSpPr>
              <a:spLocks/>
            </p:cNvSpPr>
            <p:nvPr/>
          </p:nvSpPr>
          <p:spPr bwMode="auto">
            <a:xfrm>
              <a:off x="36849033" y="854316"/>
              <a:ext cx="1812879" cy="1428061"/>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16"/>
            <p:cNvSpPr>
              <a:spLocks/>
            </p:cNvSpPr>
            <p:nvPr/>
          </p:nvSpPr>
          <p:spPr bwMode="auto">
            <a:xfrm>
              <a:off x="39480973" y="1237369"/>
              <a:ext cx="307148" cy="421888"/>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7"/>
            <p:cNvSpPr>
              <a:spLocks/>
            </p:cNvSpPr>
            <p:nvPr/>
          </p:nvSpPr>
          <p:spPr bwMode="auto">
            <a:xfrm>
              <a:off x="39980529" y="1172056"/>
              <a:ext cx="374226" cy="485435"/>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8"/>
            <p:cNvSpPr>
              <a:spLocks/>
            </p:cNvSpPr>
            <p:nvPr/>
          </p:nvSpPr>
          <p:spPr bwMode="auto">
            <a:xfrm>
              <a:off x="36967303" y="1290326"/>
              <a:ext cx="570166" cy="637244"/>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19"/>
            <p:cNvSpPr>
              <a:spLocks/>
            </p:cNvSpPr>
            <p:nvPr/>
          </p:nvSpPr>
          <p:spPr bwMode="auto">
            <a:xfrm>
              <a:off x="37961120" y="1295621"/>
              <a:ext cx="570166" cy="631948"/>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20"/>
            <p:cNvSpPr>
              <a:spLocks/>
            </p:cNvSpPr>
            <p:nvPr/>
          </p:nvSpPr>
          <p:spPr bwMode="auto">
            <a:xfrm>
              <a:off x="42148216" y="1239134"/>
              <a:ext cx="342452" cy="427183"/>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21"/>
            <p:cNvSpPr>
              <a:spLocks noEditPoints="1"/>
            </p:cNvSpPr>
            <p:nvPr/>
          </p:nvSpPr>
          <p:spPr bwMode="auto">
            <a:xfrm>
              <a:off x="40379468" y="1223247"/>
              <a:ext cx="436009" cy="444835"/>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22"/>
            <p:cNvSpPr>
              <a:spLocks noEditPoints="1"/>
            </p:cNvSpPr>
            <p:nvPr/>
          </p:nvSpPr>
          <p:spPr bwMode="auto">
            <a:xfrm>
              <a:off x="41285025" y="1232073"/>
              <a:ext cx="400705" cy="436009"/>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23"/>
            <p:cNvSpPr>
              <a:spLocks noEditPoints="1"/>
            </p:cNvSpPr>
            <p:nvPr/>
          </p:nvSpPr>
          <p:spPr bwMode="auto">
            <a:xfrm>
              <a:off x="41712208" y="1235603"/>
              <a:ext cx="441304" cy="427183"/>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24"/>
            <p:cNvSpPr>
              <a:spLocks/>
            </p:cNvSpPr>
            <p:nvPr/>
          </p:nvSpPr>
          <p:spPr bwMode="auto">
            <a:xfrm>
              <a:off x="42534799" y="1233839"/>
              <a:ext cx="275374" cy="444835"/>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25"/>
            <p:cNvSpPr>
              <a:spLocks/>
            </p:cNvSpPr>
            <p:nvPr/>
          </p:nvSpPr>
          <p:spPr bwMode="auto">
            <a:xfrm>
              <a:off x="40946103" y="1890500"/>
              <a:ext cx="91791" cy="88261"/>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26"/>
            <p:cNvSpPr>
              <a:spLocks/>
            </p:cNvSpPr>
            <p:nvPr/>
          </p:nvSpPr>
          <p:spPr bwMode="auto">
            <a:xfrm>
              <a:off x="41371520" y="1886969"/>
              <a:ext cx="157105" cy="215357"/>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27"/>
            <p:cNvSpPr>
              <a:spLocks/>
            </p:cNvSpPr>
            <p:nvPr/>
          </p:nvSpPr>
          <p:spPr bwMode="auto">
            <a:xfrm>
              <a:off x="39978764" y="1890500"/>
              <a:ext cx="160635" cy="208296"/>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28"/>
            <p:cNvSpPr>
              <a:spLocks/>
            </p:cNvSpPr>
            <p:nvPr/>
          </p:nvSpPr>
          <p:spPr bwMode="auto">
            <a:xfrm>
              <a:off x="42762511" y="1915213"/>
              <a:ext cx="88261" cy="91791"/>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29"/>
            <p:cNvSpPr>
              <a:spLocks noEditPoints="1"/>
            </p:cNvSpPr>
            <p:nvPr/>
          </p:nvSpPr>
          <p:spPr bwMode="auto">
            <a:xfrm>
              <a:off x="40169408" y="1890500"/>
              <a:ext cx="206531" cy="208296"/>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30"/>
            <p:cNvSpPr>
              <a:spLocks/>
            </p:cNvSpPr>
            <p:nvPr/>
          </p:nvSpPr>
          <p:spPr bwMode="auto">
            <a:xfrm>
              <a:off x="39283269" y="1890500"/>
              <a:ext cx="116504" cy="208296"/>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31"/>
            <p:cNvSpPr>
              <a:spLocks/>
            </p:cNvSpPr>
            <p:nvPr/>
          </p:nvSpPr>
          <p:spPr bwMode="auto">
            <a:xfrm>
              <a:off x="40405947" y="1890500"/>
              <a:ext cx="116504" cy="208296"/>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32"/>
            <p:cNvSpPr>
              <a:spLocks noEditPoints="1"/>
            </p:cNvSpPr>
            <p:nvPr/>
          </p:nvSpPr>
          <p:spPr bwMode="auto">
            <a:xfrm>
              <a:off x="39099686" y="1890500"/>
              <a:ext cx="148278" cy="208296"/>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33"/>
            <p:cNvSpPr>
              <a:spLocks/>
            </p:cNvSpPr>
            <p:nvPr/>
          </p:nvSpPr>
          <p:spPr bwMode="auto">
            <a:xfrm>
              <a:off x="39311512" y="1890500"/>
              <a:ext cx="93557" cy="208296"/>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34"/>
            <p:cNvSpPr>
              <a:spLocks/>
            </p:cNvSpPr>
            <p:nvPr/>
          </p:nvSpPr>
          <p:spPr bwMode="auto">
            <a:xfrm>
              <a:off x="40638955" y="1890500"/>
              <a:ext cx="224183" cy="208296"/>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35"/>
            <p:cNvSpPr>
              <a:spLocks/>
            </p:cNvSpPr>
            <p:nvPr/>
          </p:nvSpPr>
          <p:spPr bwMode="auto">
            <a:xfrm>
              <a:off x="40917860" y="1890500"/>
              <a:ext cx="120035" cy="208296"/>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36"/>
            <p:cNvSpPr>
              <a:spLocks noEditPoints="1"/>
            </p:cNvSpPr>
            <p:nvPr/>
          </p:nvSpPr>
          <p:spPr bwMode="auto">
            <a:xfrm>
              <a:off x="41080260" y="1890500"/>
              <a:ext cx="174757" cy="208296"/>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37"/>
            <p:cNvSpPr>
              <a:spLocks noEditPoints="1"/>
            </p:cNvSpPr>
            <p:nvPr/>
          </p:nvSpPr>
          <p:spPr bwMode="auto">
            <a:xfrm>
              <a:off x="41540981" y="1890500"/>
              <a:ext cx="206531" cy="208296"/>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8"/>
            <p:cNvSpPr>
              <a:spLocks/>
            </p:cNvSpPr>
            <p:nvPr/>
          </p:nvSpPr>
          <p:spPr bwMode="auto">
            <a:xfrm>
              <a:off x="42194111" y="1890500"/>
              <a:ext cx="112974" cy="203001"/>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9"/>
            <p:cNvSpPr>
              <a:spLocks/>
            </p:cNvSpPr>
            <p:nvPr/>
          </p:nvSpPr>
          <p:spPr bwMode="auto">
            <a:xfrm>
              <a:off x="42356511" y="1890500"/>
              <a:ext cx="162400" cy="208296"/>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40"/>
            <p:cNvSpPr>
              <a:spLocks/>
            </p:cNvSpPr>
            <p:nvPr/>
          </p:nvSpPr>
          <p:spPr bwMode="auto">
            <a:xfrm>
              <a:off x="42547155" y="1890500"/>
              <a:ext cx="158870" cy="208296"/>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41"/>
            <p:cNvSpPr>
              <a:spLocks/>
            </p:cNvSpPr>
            <p:nvPr/>
          </p:nvSpPr>
          <p:spPr bwMode="auto">
            <a:xfrm>
              <a:off x="42736034" y="1890500"/>
              <a:ext cx="114740" cy="208296"/>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42"/>
            <p:cNvSpPr>
              <a:spLocks noEditPoints="1"/>
            </p:cNvSpPr>
            <p:nvPr/>
          </p:nvSpPr>
          <p:spPr bwMode="auto">
            <a:xfrm>
              <a:off x="42896668" y="1890500"/>
              <a:ext cx="151809" cy="208296"/>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43"/>
            <p:cNvSpPr>
              <a:spLocks/>
            </p:cNvSpPr>
            <p:nvPr/>
          </p:nvSpPr>
          <p:spPr bwMode="auto">
            <a:xfrm>
              <a:off x="39436842" y="1886969"/>
              <a:ext cx="174757" cy="217122"/>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Rectangle 44"/>
            <p:cNvSpPr>
              <a:spLocks noChangeArrowheads="1"/>
            </p:cNvSpPr>
            <p:nvPr/>
          </p:nvSpPr>
          <p:spPr bwMode="auto">
            <a:xfrm>
              <a:off x="39661025" y="1890500"/>
              <a:ext cx="33540" cy="208296"/>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45"/>
            <p:cNvSpPr>
              <a:spLocks noEditPoints="1"/>
            </p:cNvSpPr>
            <p:nvPr/>
          </p:nvSpPr>
          <p:spPr bwMode="auto">
            <a:xfrm>
              <a:off x="39736929" y="1885203"/>
              <a:ext cx="199470" cy="217122"/>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46"/>
            <p:cNvSpPr>
              <a:spLocks noChangeArrowheads="1"/>
            </p:cNvSpPr>
            <p:nvPr/>
          </p:nvSpPr>
          <p:spPr bwMode="auto">
            <a:xfrm>
              <a:off x="41295616" y="1890500"/>
              <a:ext cx="33540" cy="208296"/>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47"/>
            <p:cNvSpPr>
              <a:spLocks/>
            </p:cNvSpPr>
            <p:nvPr/>
          </p:nvSpPr>
          <p:spPr bwMode="auto">
            <a:xfrm>
              <a:off x="41773990" y="1890500"/>
              <a:ext cx="121801" cy="208296"/>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48"/>
            <p:cNvSpPr>
              <a:spLocks/>
            </p:cNvSpPr>
            <p:nvPr/>
          </p:nvSpPr>
          <p:spPr bwMode="auto">
            <a:xfrm>
              <a:off x="41999937" y="1886969"/>
              <a:ext cx="153574" cy="215357"/>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49"/>
            <p:cNvSpPr>
              <a:spLocks/>
            </p:cNvSpPr>
            <p:nvPr/>
          </p:nvSpPr>
          <p:spPr bwMode="auto">
            <a:xfrm>
              <a:off x="42190581" y="1890500"/>
              <a:ext cx="120035" cy="208296"/>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98"/>
            <p:cNvSpPr>
              <a:spLocks/>
            </p:cNvSpPr>
            <p:nvPr/>
          </p:nvSpPr>
          <p:spPr bwMode="auto">
            <a:xfrm>
              <a:off x="40819008" y="1237369"/>
              <a:ext cx="453661" cy="436009"/>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32" name="TextBox 331"/>
          <p:cNvSpPr txBox="1"/>
          <p:nvPr/>
        </p:nvSpPr>
        <p:spPr>
          <a:xfrm>
            <a:off x="8427641" y="314489"/>
            <a:ext cx="27035918" cy="1938992"/>
          </a:xfrm>
          <a:prstGeom prst="rect">
            <a:avLst/>
          </a:prstGeom>
          <a:noFill/>
        </p:spPr>
        <p:txBody>
          <a:bodyPr wrap="square" rtlCol="0">
            <a:spAutoFit/>
          </a:bodyPr>
          <a:lstStyle/>
          <a:p>
            <a:pPr algn="ctr"/>
            <a:r>
              <a:rPr lang="en-US" sz="60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pPr algn="ctr"/>
            <a:r>
              <a:rPr lang="en-US" sz="60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60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333" name="TextBox 332"/>
          <p:cNvSpPr txBox="1"/>
          <p:nvPr/>
        </p:nvSpPr>
        <p:spPr>
          <a:xfrm>
            <a:off x="8427641" y="2152471"/>
            <a:ext cx="27035918" cy="1200329"/>
          </a:xfrm>
          <a:prstGeom prst="rect">
            <a:avLst/>
          </a:prstGeom>
          <a:noFill/>
        </p:spPr>
        <p:txBody>
          <a:bodyPr wrap="square" rtlCol="0">
            <a:spAutoFit/>
          </a:bodyPr>
          <a:lstStyle/>
          <a:p>
            <a:pPr algn="ctr"/>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pPr algn="ctr"/>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Another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sp>
        <p:nvSpPr>
          <p:cNvPr id="334" name="Rounded Rectangle 333"/>
          <p:cNvSpPr/>
          <p:nvPr/>
        </p:nvSpPr>
        <p:spPr>
          <a:xfrm>
            <a:off x="3393439" y="4377516"/>
            <a:ext cx="26327941" cy="5625296"/>
          </a:xfrm>
          <a:prstGeom prst="roundRect">
            <a:avLst>
              <a:gd name="adj" fmla="val 12573"/>
            </a:avLst>
          </a:prstGeom>
          <a:solidFill>
            <a:schemeClr val="tx2">
              <a:lumMod val="20000"/>
              <a:lumOff val="80000"/>
            </a:schemeClr>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ounded Rectangle 334"/>
          <p:cNvSpPr/>
          <p:nvPr/>
        </p:nvSpPr>
        <p:spPr>
          <a:xfrm>
            <a:off x="3374135" y="10523672"/>
            <a:ext cx="12549605" cy="21926551"/>
          </a:xfrm>
          <a:prstGeom prst="roundRect">
            <a:avLst>
              <a:gd name="adj" fmla="val 6624"/>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Rounded Rectangle 335"/>
          <p:cNvSpPr/>
          <p:nvPr/>
        </p:nvSpPr>
        <p:spPr>
          <a:xfrm>
            <a:off x="17179013" y="10458448"/>
            <a:ext cx="12542368" cy="21991775"/>
          </a:xfrm>
          <a:prstGeom prst="roundRect">
            <a:avLst>
              <a:gd name="adj" fmla="val 5679"/>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Rounded Rectangle 336"/>
          <p:cNvSpPr/>
          <p:nvPr/>
        </p:nvSpPr>
        <p:spPr>
          <a:xfrm>
            <a:off x="30885504" y="4377514"/>
            <a:ext cx="12637650" cy="18482485"/>
          </a:xfrm>
          <a:prstGeom prst="roundRect">
            <a:avLst>
              <a:gd name="adj" fmla="val 6990"/>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Rounded Rectangle 337"/>
          <p:cNvSpPr/>
          <p:nvPr/>
        </p:nvSpPr>
        <p:spPr>
          <a:xfrm>
            <a:off x="30885504" y="23471240"/>
            <a:ext cx="12637650" cy="13854305"/>
          </a:xfrm>
          <a:prstGeom prst="roundRect">
            <a:avLst>
              <a:gd name="adj" fmla="val 8858"/>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TextBox 338"/>
          <p:cNvSpPr txBox="1"/>
          <p:nvPr/>
        </p:nvSpPr>
        <p:spPr>
          <a:xfrm>
            <a:off x="3735598" y="4690033"/>
            <a:ext cx="25862305" cy="501675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a:t>
            </a:r>
            <a:r>
              <a:rPr lang="en-US" sz="3200" dirty="0">
                <a:cs typeface="Arial" pitchFamily="34" charset="0"/>
              </a:rPr>
              <a:t>.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 would go here. List your information on these lines. </a:t>
            </a:r>
            <a:r>
              <a:rPr lang="en-US" sz="3200" dirty="0" smtClean="0">
                <a:cs typeface="Arial" pitchFamily="34" charset="0"/>
              </a:rPr>
              <a:t>Your </a:t>
            </a:r>
            <a:r>
              <a:rPr lang="en-US" sz="3200" dirty="0">
                <a:cs typeface="Arial" pitchFamily="34" charset="0"/>
              </a:rPr>
              <a:t>text would go here. List your information on these lines. Your text would go here. List your information on these lines. Your text would go here. List your information on these lines. </a:t>
            </a:r>
          </a:p>
        </p:txBody>
      </p:sp>
      <p:sp>
        <p:nvSpPr>
          <p:cNvPr id="340" name="TextBox 339"/>
          <p:cNvSpPr txBox="1"/>
          <p:nvPr/>
        </p:nvSpPr>
        <p:spPr>
          <a:xfrm>
            <a:off x="3696573" y="10980383"/>
            <a:ext cx="12083969"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a:t>
            </a:r>
          </a:p>
        </p:txBody>
      </p:sp>
      <p:sp>
        <p:nvSpPr>
          <p:cNvPr id="341" name="TextBox 340"/>
          <p:cNvSpPr txBox="1"/>
          <p:nvPr/>
        </p:nvSpPr>
        <p:spPr>
          <a:xfrm>
            <a:off x="3643890" y="18023549"/>
            <a:ext cx="989635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cs typeface="Arial" pitchFamily="34" charset="0"/>
              </a:rPr>
              <a:t>Participants</a:t>
            </a:r>
          </a:p>
        </p:txBody>
      </p:sp>
      <p:graphicFrame>
        <p:nvGraphicFramePr>
          <p:cNvPr id="342" name="Chart 341"/>
          <p:cNvGraphicFramePr/>
          <p:nvPr>
            <p:extLst>
              <p:ext uri="{D42A27DB-BD31-4B8C-83A1-F6EECF244321}">
                <p14:modId xmlns:p14="http://schemas.microsoft.com/office/powerpoint/2010/main" val="4118386601"/>
              </p:ext>
            </p:extLst>
          </p:nvPr>
        </p:nvGraphicFramePr>
        <p:xfrm>
          <a:off x="18607742" y="13123244"/>
          <a:ext cx="9271321" cy="5481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43" name="Chart 342"/>
          <p:cNvGraphicFramePr/>
          <p:nvPr>
            <p:extLst>
              <p:ext uri="{D42A27DB-BD31-4B8C-83A1-F6EECF244321}">
                <p14:modId xmlns:p14="http://schemas.microsoft.com/office/powerpoint/2010/main" val="872587264"/>
              </p:ext>
            </p:extLst>
          </p:nvPr>
        </p:nvGraphicFramePr>
        <p:xfrm>
          <a:off x="18711914" y="20490940"/>
          <a:ext cx="9271321" cy="5078910"/>
        </p:xfrm>
        <a:graphic>
          <a:graphicData uri="http://schemas.openxmlformats.org/drawingml/2006/chart">
            <c:chart xmlns:c="http://schemas.openxmlformats.org/drawingml/2006/chart" xmlns:r="http://schemas.openxmlformats.org/officeDocument/2006/relationships" r:id="rId3"/>
          </a:graphicData>
        </a:graphic>
      </p:graphicFrame>
      <p:sp>
        <p:nvSpPr>
          <p:cNvPr id="344" name="TextBox 343"/>
          <p:cNvSpPr txBox="1"/>
          <p:nvPr/>
        </p:nvSpPr>
        <p:spPr>
          <a:xfrm>
            <a:off x="17179013" y="18649101"/>
            <a:ext cx="11974590"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345" name="TextBox 344"/>
          <p:cNvSpPr txBox="1"/>
          <p:nvPr/>
        </p:nvSpPr>
        <p:spPr>
          <a:xfrm>
            <a:off x="17387357" y="25914604"/>
            <a:ext cx="11974590"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346" name="TextBox 345"/>
          <p:cNvSpPr txBox="1"/>
          <p:nvPr/>
        </p:nvSpPr>
        <p:spPr>
          <a:xfrm>
            <a:off x="31307400" y="4748861"/>
            <a:ext cx="11974590" cy="846385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a:t>
            </a:r>
            <a:r>
              <a:rPr lang="en-US" sz="3200" dirty="0" smtClean="0">
                <a:cs typeface="Arial" pitchFamily="34" charset="0"/>
              </a:rPr>
              <a:t>here</a:t>
            </a:r>
          </a:p>
          <a:p>
            <a:endParaRPr lang="en-US" sz="3200" dirty="0">
              <a:cs typeface="Arial" pitchFamily="34" charset="0"/>
            </a:endParaRPr>
          </a:p>
          <a:p>
            <a:r>
              <a:rPr lang="en-US" sz="3200" dirty="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347" name="TextBox 346"/>
          <p:cNvSpPr txBox="1"/>
          <p:nvPr/>
        </p:nvSpPr>
        <p:spPr>
          <a:xfrm>
            <a:off x="31307400" y="13738442"/>
            <a:ext cx="11974590" cy="3539430"/>
          </a:xfrm>
          <a:prstGeom prst="rect">
            <a:avLst/>
          </a:prstGeom>
          <a:noFill/>
        </p:spPr>
        <p:txBody>
          <a:bodyPr wrap="square" rtlCol="0">
            <a:spAutoFit/>
          </a:bodyPr>
          <a:lstStyle/>
          <a:p>
            <a:r>
              <a:rPr lang="en-US" sz="3200" dirty="0" smtClean="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348" name="TextBox 347"/>
          <p:cNvSpPr txBox="1"/>
          <p:nvPr/>
        </p:nvSpPr>
        <p:spPr>
          <a:xfrm>
            <a:off x="31253520" y="13075105"/>
            <a:ext cx="1197459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cs typeface="Arial" pitchFamily="34" charset="0"/>
              </a:rPr>
              <a:t>Limitations</a:t>
            </a:r>
          </a:p>
        </p:txBody>
      </p:sp>
      <p:sp>
        <p:nvSpPr>
          <p:cNvPr id="349" name="TextBox 348"/>
          <p:cNvSpPr txBox="1"/>
          <p:nvPr/>
        </p:nvSpPr>
        <p:spPr>
          <a:xfrm>
            <a:off x="31307400" y="23951096"/>
            <a:ext cx="11974590" cy="13018949"/>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50" name="TextBox 349"/>
          <p:cNvSpPr txBox="1"/>
          <p:nvPr/>
        </p:nvSpPr>
        <p:spPr>
          <a:xfrm rot="16200000">
            <a:off x="739498" y="6196445"/>
            <a:ext cx="4561188"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Abstract</a:t>
            </a:r>
          </a:p>
        </p:txBody>
      </p:sp>
      <p:sp>
        <p:nvSpPr>
          <p:cNvPr id="351" name="TextBox 350"/>
          <p:cNvSpPr txBox="1"/>
          <p:nvPr/>
        </p:nvSpPr>
        <p:spPr>
          <a:xfrm rot="16200000">
            <a:off x="-1112071" y="14194171"/>
            <a:ext cx="8264326"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Introduction</a:t>
            </a:r>
          </a:p>
        </p:txBody>
      </p:sp>
      <p:sp>
        <p:nvSpPr>
          <p:cNvPr id="352" name="TextBox 351"/>
          <p:cNvSpPr txBox="1"/>
          <p:nvPr/>
        </p:nvSpPr>
        <p:spPr>
          <a:xfrm rot="16200000">
            <a:off x="13259157" y="13603863"/>
            <a:ext cx="7083708"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Results</a:t>
            </a:r>
          </a:p>
        </p:txBody>
      </p:sp>
      <p:sp>
        <p:nvSpPr>
          <p:cNvPr id="353" name="TextBox 352"/>
          <p:cNvSpPr txBox="1"/>
          <p:nvPr/>
        </p:nvSpPr>
        <p:spPr>
          <a:xfrm rot="16200000">
            <a:off x="28596939" y="5870648"/>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Conclusion</a:t>
            </a:r>
          </a:p>
        </p:txBody>
      </p:sp>
      <p:sp>
        <p:nvSpPr>
          <p:cNvPr id="354" name="TextBox 353"/>
          <p:cNvSpPr txBox="1"/>
          <p:nvPr/>
        </p:nvSpPr>
        <p:spPr>
          <a:xfrm rot="16200000">
            <a:off x="28596939" y="24923383"/>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References</a:t>
            </a:r>
          </a:p>
        </p:txBody>
      </p:sp>
      <p:sp>
        <p:nvSpPr>
          <p:cNvPr id="355" name="TextBox 354"/>
          <p:cNvSpPr txBox="1"/>
          <p:nvPr/>
        </p:nvSpPr>
        <p:spPr>
          <a:xfrm>
            <a:off x="3696573" y="24315724"/>
            <a:ext cx="12083969" cy="7971413"/>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p:txBody>
      </p:sp>
      <p:sp>
        <p:nvSpPr>
          <p:cNvPr id="356" name="TextBox 355"/>
          <p:cNvSpPr txBox="1"/>
          <p:nvPr/>
        </p:nvSpPr>
        <p:spPr>
          <a:xfrm>
            <a:off x="17332667" y="10980383"/>
            <a:ext cx="12083969"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357" name="Table 356"/>
          <p:cNvGraphicFramePr>
            <a:graphicFrameLocks noGrp="1"/>
          </p:cNvGraphicFramePr>
          <p:nvPr>
            <p:extLst>
              <p:ext uri="{D42A27DB-BD31-4B8C-83A1-F6EECF244321}">
                <p14:modId xmlns:p14="http://schemas.microsoft.com/office/powerpoint/2010/main" val="2786249548"/>
              </p:ext>
            </p:extLst>
          </p:nvPr>
        </p:nvGraphicFramePr>
        <p:xfrm>
          <a:off x="3755651" y="19046317"/>
          <a:ext cx="11560550" cy="4442382"/>
        </p:xfrm>
        <a:graphic>
          <a:graphicData uri="http://schemas.openxmlformats.org/drawingml/2006/table">
            <a:tbl>
              <a:tblPr firstRow="1" bandRow="1">
                <a:tableStyleId>{68D230F3-CF80-4859-8CE7-A43EE81993B5}</a:tableStyleId>
              </a:tblPr>
              <a:tblGrid>
                <a:gridCol w="3286823"/>
                <a:gridCol w="1896190"/>
                <a:gridCol w="2952566"/>
                <a:gridCol w="3424971"/>
              </a:tblGrid>
              <a:tr h="493598">
                <a:tc>
                  <a:txBody>
                    <a:bodyPr/>
                    <a:lstStyle/>
                    <a:p>
                      <a:endParaRPr lang="en-US" sz="2400" dirty="0">
                        <a:solidFill>
                          <a:schemeClr val="tx1"/>
                        </a:solidFill>
                      </a:endParaRPr>
                    </a:p>
                  </a:txBody>
                  <a:tcPr/>
                </a:tc>
                <a:tc>
                  <a:txBody>
                    <a:bodyPr/>
                    <a:lstStyle/>
                    <a:p>
                      <a:r>
                        <a:rPr lang="en-US" sz="2400" dirty="0" smtClean="0">
                          <a:solidFill>
                            <a:schemeClr val="tx1"/>
                          </a:solidFill>
                        </a:rPr>
                        <a:t>Pre-test</a:t>
                      </a:r>
                      <a:endParaRPr lang="en-US" sz="2400" dirty="0">
                        <a:solidFill>
                          <a:schemeClr val="tx1"/>
                        </a:solidFill>
                      </a:endParaRPr>
                    </a:p>
                  </a:txBody>
                  <a:tcPr/>
                </a:tc>
                <a:tc>
                  <a:txBody>
                    <a:bodyPr/>
                    <a:lstStyle/>
                    <a:p>
                      <a:r>
                        <a:rPr lang="en-US" sz="2400" dirty="0" smtClean="0">
                          <a:solidFill>
                            <a:schemeClr val="tx1"/>
                          </a:solidFill>
                        </a:rPr>
                        <a:t>6 </a:t>
                      </a:r>
                      <a:r>
                        <a:rPr lang="en-US" sz="2400" dirty="0" err="1" smtClean="0">
                          <a:solidFill>
                            <a:schemeClr val="tx1"/>
                          </a:solidFill>
                        </a:rPr>
                        <a:t>mo</a:t>
                      </a:r>
                      <a:r>
                        <a:rPr lang="en-US" sz="2400" dirty="0" smtClean="0">
                          <a:solidFill>
                            <a:schemeClr val="tx1"/>
                          </a:solidFill>
                        </a:rPr>
                        <a:t> Post-Test</a:t>
                      </a:r>
                      <a:endParaRPr lang="en-US" sz="2400" dirty="0">
                        <a:solidFill>
                          <a:schemeClr val="tx1"/>
                        </a:solidFill>
                      </a:endParaRPr>
                    </a:p>
                  </a:txBody>
                  <a:tcPr/>
                </a:tc>
                <a:tc>
                  <a:txBody>
                    <a:bodyPr/>
                    <a:lstStyle/>
                    <a:p>
                      <a:r>
                        <a:rPr lang="en-US" sz="2400" dirty="0" smtClean="0">
                          <a:solidFill>
                            <a:schemeClr val="tx1"/>
                          </a:solidFill>
                        </a:rPr>
                        <a:t>12-mo Post-Test</a:t>
                      </a:r>
                      <a:endParaRPr lang="en-US" sz="2400" dirty="0">
                        <a:solidFill>
                          <a:schemeClr val="tx1"/>
                        </a:solidFill>
                      </a:endParaRPr>
                    </a:p>
                  </a:txBody>
                  <a:tcPr/>
                </a:tc>
              </a:tr>
              <a:tr h="493598">
                <a:tc>
                  <a:txBody>
                    <a:bodyPr/>
                    <a:lstStyle/>
                    <a:p>
                      <a:r>
                        <a:rPr lang="en-US" sz="2400" dirty="0" smtClean="0">
                          <a:solidFill>
                            <a:schemeClr val="tx1"/>
                          </a:solidFill>
                        </a:rPr>
                        <a:t>Male</a:t>
                      </a:r>
                      <a:r>
                        <a:rPr lang="en-US" sz="2400" baseline="0" dirty="0" smtClean="0">
                          <a:solidFill>
                            <a:schemeClr val="tx1"/>
                          </a:solidFill>
                        </a:rPr>
                        <a:t> Patients</a:t>
                      </a:r>
                      <a:endParaRPr lang="en-US" sz="2400" dirty="0" smtClean="0">
                        <a:solidFill>
                          <a:schemeClr val="tx1"/>
                        </a:solidFill>
                      </a:endParaRPr>
                    </a:p>
                  </a:txBody>
                  <a:tcPr/>
                </a:tc>
                <a:tc>
                  <a:txBody>
                    <a:bodyPr/>
                    <a:lstStyle/>
                    <a:p>
                      <a:r>
                        <a:rPr lang="en-US" sz="2400" dirty="0" smtClean="0">
                          <a:solidFill>
                            <a:schemeClr val="tx1"/>
                          </a:solidFill>
                        </a:rPr>
                        <a:t>61%</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93598">
                <a:tc>
                  <a:txBody>
                    <a:bodyPr/>
                    <a:lstStyle/>
                    <a:p>
                      <a:r>
                        <a:rPr lang="en-US" sz="2400" dirty="0" smtClean="0">
                          <a:solidFill>
                            <a:schemeClr val="tx1"/>
                          </a:solidFill>
                        </a:rPr>
                        <a:t>Female Patients</a:t>
                      </a:r>
                      <a:endParaRPr lang="en-US" sz="2400" dirty="0">
                        <a:solidFill>
                          <a:schemeClr val="tx1"/>
                        </a:solidFill>
                      </a:endParaRPr>
                    </a:p>
                  </a:txBody>
                  <a:tcPr/>
                </a:tc>
                <a:tc>
                  <a:txBody>
                    <a:bodyPr/>
                    <a:lstStyle/>
                    <a:p>
                      <a:r>
                        <a:rPr lang="en-US" sz="2400" dirty="0" smtClean="0">
                          <a:solidFill>
                            <a:schemeClr val="tx1"/>
                          </a:solidFill>
                        </a:rPr>
                        <a:t>39%</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93598">
                <a:tc>
                  <a:txBody>
                    <a:bodyPr/>
                    <a:lstStyle/>
                    <a:p>
                      <a:r>
                        <a:rPr lang="en-US" sz="2400" dirty="0" smtClean="0">
                          <a:solidFill>
                            <a:schemeClr val="tx1"/>
                          </a:solidFill>
                        </a:rPr>
                        <a:t>Hypertension</a:t>
                      </a:r>
                      <a:endParaRPr lang="en-US" sz="2400" dirty="0">
                        <a:solidFill>
                          <a:schemeClr val="tx1"/>
                        </a:solidFill>
                      </a:endParaRPr>
                    </a:p>
                  </a:txBody>
                  <a:tcPr/>
                </a:tc>
                <a:tc>
                  <a:txBody>
                    <a:bodyPr/>
                    <a:lstStyle/>
                    <a:p>
                      <a:r>
                        <a:rPr lang="en-US" sz="2400" dirty="0" smtClean="0">
                          <a:solidFill>
                            <a:schemeClr val="tx1"/>
                          </a:solidFill>
                        </a:rPr>
                        <a:t>2.6%</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12.4%</a:t>
                      </a:r>
                      <a:endParaRPr lang="en-US" sz="2400" dirty="0">
                        <a:solidFill>
                          <a:schemeClr val="tx1"/>
                        </a:solidFill>
                      </a:endParaRPr>
                    </a:p>
                  </a:txBody>
                  <a:tcPr/>
                </a:tc>
              </a:tr>
              <a:tr h="493598">
                <a:tc>
                  <a:txBody>
                    <a:bodyPr/>
                    <a:lstStyle/>
                    <a:p>
                      <a:r>
                        <a:rPr lang="en-US" sz="2400" dirty="0" smtClean="0">
                          <a:solidFill>
                            <a:schemeClr val="tx1"/>
                          </a:solidFill>
                        </a:rPr>
                        <a:t>Snoring</a:t>
                      </a:r>
                      <a:endParaRPr lang="en-US" sz="2400" dirty="0">
                        <a:solidFill>
                          <a:schemeClr val="tx1"/>
                        </a:solidFill>
                      </a:endParaRPr>
                    </a:p>
                  </a:txBody>
                  <a:tcPr/>
                </a:tc>
                <a:tc>
                  <a:txBody>
                    <a:bodyPr/>
                    <a:lstStyle/>
                    <a:p>
                      <a:r>
                        <a:rPr lang="en-US" sz="2400" dirty="0" smtClean="0">
                          <a:solidFill>
                            <a:schemeClr val="tx1"/>
                          </a:solidFill>
                        </a:rPr>
                        <a:t>11.35%</a:t>
                      </a:r>
                      <a:endParaRPr lang="en-US" sz="2400" dirty="0">
                        <a:solidFill>
                          <a:schemeClr val="tx1"/>
                        </a:solidFill>
                      </a:endParaRPr>
                    </a:p>
                  </a:txBody>
                  <a:tcPr/>
                </a:tc>
                <a:tc>
                  <a:txBody>
                    <a:bodyPr/>
                    <a:lstStyle/>
                    <a:p>
                      <a:r>
                        <a:rPr lang="en-US" sz="2400" dirty="0" smtClean="0">
                          <a:solidFill>
                            <a:schemeClr val="tx1"/>
                          </a:solidFill>
                        </a:rPr>
                        <a:t>10.2%</a:t>
                      </a:r>
                      <a:endParaRPr lang="en-US" sz="2400" dirty="0">
                        <a:solidFill>
                          <a:schemeClr val="tx1"/>
                        </a:solidFill>
                      </a:endParaRPr>
                    </a:p>
                  </a:txBody>
                  <a:tcPr/>
                </a:tc>
                <a:tc>
                  <a:txBody>
                    <a:bodyPr/>
                    <a:lstStyle/>
                    <a:p>
                      <a:r>
                        <a:rPr lang="en-US" sz="2400" dirty="0" smtClean="0">
                          <a:solidFill>
                            <a:schemeClr val="tx1"/>
                          </a:solidFill>
                        </a:rPr>
                        <a:t>15.8%</a:t>
                      </a:r>
                      <a:endParaRPr lang="en-US" sz="2400" dirty="0">
                        <a:solidFill>
                          <a:schemeClr val="tx1"/>
                        </a:solidFill>
                      </a:endParaRPr>
                    </a:p>
                  </a:txBody>
                  <a:tcPr/>
                </a:tc>
              </a:tr>
              <a:tr h="493598">
                <a:tc>
                  <a:txBody>
                    <a:bodyPr/>
                    <a:lstStyle/>
                    <a:p>
                      <a:r>
                        <a:rPr lang="en-US" sz="2400" dirty="0" smtClean="0">
                          <a:solidFill>
                            <a:schemeClr val="tx1"/>
                          </a:solidFill>
                        </a:rPr>
                        <a:t>Medications</a:t>
                      </a:r>
                      <a:endParaRPr lang="en-US" sz="2400" dirty="0">
                        <a:solidFill>
                          <a:schemeClr val="tx1"/>
                        </a:solidFill>
                      </a:endParaRPr>
                    </a:p>
                  </a:txBody>
                  <a:tcPr/>
                </a:tc>
                <a:tc>
                  <a:txBody>
                    <a:bodyPr/>
                    <a:lstStyle/>
                    <a:p>
                      <a:r>
                        <a:rPr lang="en-US" sz="2400" dirty="0" smtClean="0">
                          <a:solidFill>
                            <a:schemeClr val="tx1"/>
                          </a:solidFill>
                        </a:rPr>
                        <a:t>45.2%</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40%</a:t>
                      </a:r>
                      <a:endParaRPr lang="en-US" sz="2400" dirty="0">
                        <a:solidFill>
                          <a:schemeClr val="tx1"/>
                        </a:solidFill>
                      </a:endParaRPr>
                    </a:p>
                  </a:txBody>
                  <a:tcPr/>
                </a:tc>
              </a:tr>
              <a:tr h="493598">
                <a:tc>
                  <a:txBody>
                    <a:bodyPr/>
                    <a:lstStyle/>
                    <a:p>
                      <a:r>
                        <a:rPr lang="en-US" sz="2400" dirty="0" smtClean="0">
                          <a:solidFill>
                            <a:schemeClr val="tx1"/>
                          </a:solidFill>
                        </a:rPr>
                        <a:t>Smoking</a:t>
                      </a:r>
                      <a:endParaRPr lang="en-US" sz="2400" dirty="0">
                        <a:solidFill>
                          <a:schemeClr val="tx1"/>
                        </a:solidFill>
                      </a:endParaRPr>
                    </a:p>
                  </a:txBody>
                  <a:tcPr/>
                </a:tc>
                <a:tc>
                  <a:txBody>
                    <a:bodyPr/>
                    <a:lstStyle/>
                    <a:p>
                      <a:r>
                        <a:rPr lang="en-US" sz="2400" dirty="0" smtClean="0">
                          <a:solidFill>
                            <a:schemeClr val="tx1"/>
                          </a:solidFill>
                        </a:rPr>
                        <a:t>16.5%</a:t>
                      </a:r>
                      <a:endParaRPr lang="en-US" sz="2400" dirty="0">
                        <a:solidFill>
                          <a:schemeClr val="tx1"/>
                        </a:solidFill>
                      </a:endParaRPr>
                    </a:p>
                  </a:txBody>
                  <a:tcPr/>
                </a:tc>
                <a:tc>
                  <a:txBody>
                    <a:bodyPr/>
                    <a:lstStyle/>
                    <a:p>
                      <a:r>
                        <a:rPr lang="en-US" sz="2400" dirty="0" smtClean="0">
                          <a:solidFill>
                            <a:schemeClr val="tx1"/>
                          </a:solidFill>
                        </a:rPr>
                        <a:t>14.5%</a:t>
                      </a:r>
                      <a:endParaRPr lang="en-US" sz="2400" dirty="0">
                        <a:solidFill>
                          <a:schemeClr val="tx1"/>
                        </a:solidFill>
                      </a:endParaRPr>
                    </a:p>
                  </a:txBody>
                  <a:tcPr/>
                </a:tc>
                <a:tc>
                  <a:txBody>
                    <a:bodyPr/>
                    <a:lstStyle/>
                    <a:p>
                      <a:r>
                        <a:rPr lang="en-US" sz="2400" dirty="0" smtClean="0">
                          <a:solidFill>
                            <a:schemeClr val="tx1"/>
                          </a:solidFill>
                        </a:rPr>
                        <a:t>10.14%</a:t>
                      </a:r>
                      <a:endParaRPr lang="en-US" sz="2400" dirty="0">
                        <a:solidFill>
                          <a:schemeClr val="tx1"/>
                        </a:solidFill>
                      </a:endParaRPr>
                    </a:p>
                  </a:txBody>
                  <a:tcPr/>
                </a:tc>
              </a:tr>
              <a:tr h="493598">
                <a:tc>
                  <a:txBody>
                    <a:bodyPr/>
                    <a:lstStyle/>
                    <a:p>
                      <a:r>
                        <a:rPr lang="en-US" sz="2400" dirty="0" smtClean="0">
                          <a:solidFill>
                            <a:schemeClr val="tx1"/>
                          </a:solidFill>
                        </a:rPr>
                        <a:t>Pregnancy</a:t>
                      </a:r>
                      <a:endParaRPr lang="en-US" sz="2400" dirty="0">
                        <a:solidFill>
                          <a:schemeClr val="tx1"/>
                        </a:solidFill>
                      </a:endParaRPr>
                    </a:p>
                  </a:txBody>
                  <a:tcPr/>
                </a:tc>
                <a:tc>
                  <a:txBody>
                    <a:bodyPr/>
                    <a:lstStyle/>
                    <a:p>
                      <a:r>
                        <a:rPr lang="en-US" sz="2400" dirty="0" smtClean="0">
                          <a:solidFill>
                            <a:schemeClr val="tx1"/>
                          </a:solidFill>
                        </a:rPr>
                        <a:t>.3%</a:t>
                      </a:r>
                      <a:endParaRPr lang="en-US" sz="2400" dirty="0">
                        <a:solidFill>
                          <a:schemeClr val="tx1"/>
                        </a:solidFill>
                      </a:endParaRPr>
                    </a:p>
                  </a:txBody>
                  <a:tcPr/>
                </a:tc>
                <a:tc>
                  <a:txBody>
                    <a:bodyPr/>
                    <a:lstStyle/>
                    <a:p>
                      <a:r>
                        <a:rPr lang="en-US" sz="2400" dirty="0" smtClean="0">
                          <a:solidFill>
                            <a:schemeClr val="tx1"/>
                          </a:solidFill>
                        </a:rPr>
                        <a:t>15%</a:t>
                      </a:r>
                      <a:endParaRPr lang="en-US" sz="2400" dirty="0">
                        <a:solidFill>
                          <a:schemeClr val="tx1"/>
                        </a:solidFill>
                      </a:endParaRPr>
                    </a:p>
                  </a:txBody>
                  <a:tcPr/>
                </a:tc>
                <a:tc>
                  <a:txBody>
                    <a:bodyPr/>
                    <a:lstStyle/>
                    <a:p>
                      <a:r>
                        <a:rPr lang="en-US" sz="2400" dirty="0" smtClean="0">
                          <a:solidFill>
                            <a:schemeClr val="tx1"/>
                          </a:solidFill>
                        </a:rPr>
                        <a:t>12%</a:t>
                      </a:r>
                      <a:endParaRPr lang="en-US" sz="2400" dirty="0">
                        <a:solidFill>
                          <a:schemeClr val="tx1"/>
                        </a:solidFill>
                      </a:endParaRPr>
                    </a:p>
                  </a:txBody>
                  <a:tcPr/>
                </a:tc>
              </a:tr>
              <a:tr h="493598">
                <a:tc>
                  <a:txBody>
                    <a:bodyPr/>
                    <a:lstStyle/>
                    <a:p>
                      <a:r>
                        <a:rPr lang="en-US" sz="2400" dirty="0" smtClean="0">
                          <a:solidFill>
                            <a:schemeClr val="tx1"/>
                          </a:solidFill>
                        </a:rPr>
                        <a:t>Alcoholism</a:t>
                      </a:r>
                      <a:endParaRPr lang="en-US" sz="2400" dirty="0">
                        <a:solidFill>
                          <a:schemeClr val="tx1"/>
                        </a:solidFill>
                      </a:endParaRPr>
                    </a:p>
                  </a:txBody>
                  <a:tcPr/>
                </a:tc>
                <a:tc>
                  <a:txBody>
                    <a:bodyPr/>
                    <a:lstStyle/>
                    <a:p>
                      <a:r>
                        <a:rPr lang="en-US" sz="2400" dirty="0" smtClean="0">
                          <a:solidFill>
                            <a:schemeClr val="tx1"/>
                          </a:solidFill>
                        </a:rPr>
                        <a:t>2.5%</a:t>
                      </a:r>
                      <a:endParaRPr lang="en-US" sz="2400" dirty="0">
                        <a:solidFill>
                          <a:schemeClr val="tx1"/>
                        </a:solidFill>
                      </a:endParaRPr>
                    </a:p>
                  </a:txBody>
                  <a:tcPr/>
                </a:tc>
                <a:tc>
                  <a:txBody>
                    <a:bodyPr/>
                    <a:lstStyle/>
                    <a:p>
                      <a:r>
                        <a:rPr lang="en-US" sz="2400" dirty="0" smtClean="0">
                          <a:solidFill>
                            <a:schemeClr val="tx1"/>
                          </a:solidFill>
                        </a:rPr>
                        <a:t>36.47%</a:t>
                      </a:r>
                      <a:endParaRPr lang="en-US" sz="2400" dirty="0">
                        <a:solidFill>
                          <a:schemeClr val="tx1"/>
                        </a:solidFill>
                      </a:endParaRPr>
                    </a:p>
                  </a:txBody>
                  <a:tcPr/>
                </a:tc>
                <a:tc>
                  <a:txBody>
                    <a:bodyPr/>
                    <a:lstStyle/>
                    <a:p>
                      <a:r>
                        <a:rPr lang="en-US" sz="2400" dirty="0" smtClean="0">
                          <a:solidFill>
                            <a:schemeClr val="tx1"/>
                          </a:solidFill>
                        </a:rPr>
                        <a:t>11.6%</a:t>
                      </a:r>
                      <a:endParaRPr lang="en-US" sz="2400" dirty="0">
                        <a:solidFill>
                          <a:schemeClr val="tx1"/>
                        </a:solidFill>
                      </a:endParaRPr>
                    </a:p>
                  </a:txBody>
                  <a:tcPr/>
                </a:tc>
              </a:tr>
            </a:tbl>
          </a:graphicData>
        </a:graphic>
      </p:graphicFrame>
      <p:sp>
        <p:nvSpPr>
          <p:cNvPr id="358" name="Rounded Rectangle 357"/>
          <p:cNvSpPr/>
          <p:nvPr/>
        </p:nvSpPr>
        <p:spPr>
          <a:xfrm>
            <a:off x="3374135" y="33058344"/>
            <a:ext cx="26347246" cy="4263189"/>
          </a:xfrm>
          <a:prstGeom prst="roundRect">
            <a:avLst>
              <a:gd name="adj" fmla="val 18096"/>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TextBox 358"/>
          <p:cNvSpPr txBox="1"/>
          <p:nvPr/>
        </p:nvSpPr>
        <p:spPr>
          <a:xfrm rot="16200000">
            <a:off x="739498" y="34877273"/>
            <a:ext cx="4561188"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Discussion</a:t>
            </a:r>
          </a:p>
        </p:txBody>
      </p:sp>
      <p:sp>
        <p:nvSpPr>
          <p:cNvPr id="360" name="TextBox 359"/>
          <p:cNvSpPr txBox="1"/>
          <p:nvPr/>
        </p:nvSpPr>
        <p:spPr>
          <a:xfrm>
            <a:off x="3735598" y="33146987"/>
            <a:ext cx="25862305" cy="403187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a:t>
            </a:r>
            <a:r>
              <a:rPr lang="en-US" sz="3200" dirty="0">
                <a:cs typeface="Arial" pitchFamily="34" charset="0"/>
              </a:rPr>
              <a:t>.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a:t>
            </a:r>
            <a:r>
              <a:rPr lang="en-US" sz="3200" dirty="0" smtClean="0">
                <a:cs typeface="Arial" pitchFamily="34" charset="0"/>
              </a:rPr>
              <a:t>lines</a:t>
            </a:r>
            <a:endParaRPr lang="en-US" sz="3200" dirty="0">
              <a:cs typeface="Arial" pitchFamily="34" charset="0"/>
            </a:endParaRPr>
          </a:p>
        </p:txBody>
      </p:sp>
      <p:sp>
        <p:nvSpPr>
          <p:cNvPr id="361" name="TextBox 360"/>
          <p:cNvSpPr txBox="1"/>
          <p:nvPr/>
        </p:nvSpPr>
        <p:spPr>
          <a:xfrm>
            <a:off x="17332666" y="27213527"/>
            <a:ext cx="12083969" cy="403187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a:t>
            </a:r>
          </a:p>
          <a:p>
            <a:r>
              <a:rPr lang="en-US" sz="3200" dirty="0" smtClean="0">
                <a:cs typeface="Arial" pitchFamily="34" charset="0"/>
              </a:rPr>
              <a:t> List your information on these lines. Your text would go here. List your information on these lines. </a:t>
            </a:r>
          </a:p>
        </p:txBody>
      </p:sp>
      <p:grpSp>
        <p:nvGrpSpPr>
          <p:cNvPr id="82" name="Group 81"/>
          <p:cNvGrpSpPr/>
          <p:nvPr/>
        </p:nvGrpSpPr>
        <p:grpSpPr>
          <a:xfrm>
            <a:off x="44823168" y="32287137"/>
            <a:ext cx="9111116" cy="2765134"/>
            <a:chOff x="-6553200" y="14546193"/>
            <a:chExt cx="5575300" cy="1716088"/>
          </a:xfrm>
        </p:grpSpPr>
        <p:sp>
          <p:nvSpPr>
            <p:cNvPr id="83" name="Freeform 82"/>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83"/>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9" name="Group 128"/>
          <p:cNvGrpSpPr/>
          <p:nvPr/>
        </p:nvGrpSpPr>
        <p:grpSpPr>
          <a:xfrm>
            <a:off x="44781662" y="35615847"/>
            <a:ext cx="9105968" cy="2765134"/>
            <a:chOff x="-6877602" y="16648112"/>
            <a:chExt cx="6022492" cy="1855449"/>
          </a:xfrm>
        </p:grpSpPr>
        <p:sp>
          <p:nvSpPr>
            <p:cNvPr id="130"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76"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38722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7294</TotalTime>
  <Words>1998</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70</cp:revision>
  <dcterms:created xsi:type="dcterms:W3CDTF">2013-01-11T17:04:28Z</dcterms:created>
  <dcterms:modified xsi:type="dcterms:W3CDTF">2013-01-24T16:52:21Z</dcterms:modified>
</cp:coreProperties>
</file>