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2814" y="-732"/>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50449920"/>
        <c:axId val="250451456"/>
        <c:axId val="0"/>
      </c:bar3DChart>
      <c:catAx>
        <c:axId val="250449920"/>
        <c:scaling>
          <c:orientation val="minMax"/>
        </c:scaling>
        <c:delete val="0"/>
        <c:axPos val="b"/>
        <c:majorTickMark val="out"/>
        <c:minorTickMark val="none"/>
        <c:tickLblPos val="nextTo"/>
        <c:crossAx val="250451456"/>
        <c:crosses val="autoZero"/>
        <c:auto val="1"/>
        <c:lblAlgn val="ctr"/>
        <c:lblOffset val="100"/>
        <c:noMultiLvlLbl val="0"/>
      </c:catAx>
      <c:valAx>
        <c:axId val="250451456"/>
        <c:scaling>
          <c:orientation val="minMax"/>
        </c:scaling>
        <c:delete val="0"/>
        <c:axPos val="l"/>
        <c:majorGridlines/>
        <c:numFmt formatCode="General" sourceLinked="1"/>
        <c:majorTickMark val="out"/>
        <c:minorTickMark val="none"/>
        <c:tickLblPos val="nextTo"/>
        <c:crossAx val="25044992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50467072"/>
        <c:axId val="250468992"/>
      </c:lineChart>
      <c:catAx>
        <c:axId val="250467072"/>
        <c:scaling>
          <c:orientation val="minMax"/>
        </c:scaling>
        <c:delete val="0"/>
        <c:axPos val="b"/>
        <c:majorTickMark val="out"/>
        <c:minorTickMark val="none"/>
        <c:tickLblPos val="nextTo"/>
        <c:crossAx val="250468992"/>
        <c:crosses val="autoZero"/>
        <c:auto val="1"/>
        <c:lblAlgn val="ctr"/>
        <c:lblOffset val="100"/>
        <c:noMultiLvlLbl val="0"/>
      </c:catAx>
      <c:valAx>
        <c:axId val="250468992"/>
        <c:scaling>
          <c:orientation val="minMax"/>
        </c:scaling>
        <c:delete val="0"/>
        <c:axPos val="l"/>
        <c:majorGridlines/>
        <c:numFmt formatCode="General" sourceLinked="1"/>
        <c:majorTickMark val="out"/>
        <c:minorTickMark val="none"/>
        <c:tickLblPos val="nextTo"/>
        <c:crossAx val="25046707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136"/>
          <p:cNvSpPr/>
          <p:nvPr/>
        </p:nvSpPr>
        <p:spPr>
          <a:xfrm>
            <a:off x="0" y="0"/>
            <a:ext cx="21945600" cy="2194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138" name="Rectangle 293"/>
          <p:cNvSpPr/>
          <p:nvPr/>
        </p:nvSpPr>
        <p:spPr>
          <a:xfrm>
            <a:off x="50800" y="0"/>
            <a:ext cx="2692400" cy="21945600"/>
          </a:xfrm>
          <a:custGeom>
            <a:avLst/>
            <a:gdLst>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21945600">
                <a:moveTo>
                  <a:pt x="0" y="0"/>
                </a:moveTo>
                <a:lnTo>
                  <a:pt x="4038600" y="0"/>
                </a:lnTo>
                <a:cubicBezTo>
                  <a:pt x="88392" y="7388352"/>
                  <a:pt x="-57912" y="14923008"/>
                  <a:pt x="4038600" y="21945600"/>
                </a:cubicBezTo>
                <a:lnTo>
                  <a:pt x="0" y="21945600"/>
                </a:lnTo>
                <a:lnTo>
                  <a:pt x="0" y="0"/>
                </a:lnTo>
                <a:close/>
              </a:path>
            </a:pathLst>
          </a:custGeom>
          <a:solidFill>
            <a:srgbClr val="006BC4"/>
          </a:solidFill>
          <a:ln>
            <a:noFill/>
          </a:ln>
          <a:effectLst>
            <a:outerShdw blurRad="698500" dist="2032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139" name="Rectangle 293"/>
          <p:cNvSpPr/>
          <p:nvPr/>
        </p:nvSpPr>
        <p:spPr>
          <a:xfrm>
            <a:off x="0" y="0"/>
            <a:ext cx="2692400" cy="21945600"/>
          </a:xfrm>
          <a:custGeom>
            <a:avLst/>
            <a:gdLst>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 name="connsiteX0" fmla="*/ 0 w 4038600"/>
              <a:gd name="connsiteY0" fmla="*/ 0 h 21945600"/>
              <a:gd name="connsiteX1" fmla="*/ 4038600 w 4038600"/>
              <a:gd name="connsiteY1" fmla="*/ 0 h 21945600"/>
              <a:gd name="connsiteX2" fmla="*/ 4038600 w 4038600"/>
              <a:gd name="connsiteY2" fmla="*/ 21945600 h 21945600"/>
              <a:gd name="connsiteX3" fmla="*/ 0 w 4038600"/>
              <a:gd name="connsiteY3" fmla="*/ 21945600 h 21945600"/>
              <a:gd name="connsiteX4" fmla="*/ 0 w 4038600"/>
              <a:gd name="connsiteY4" fmla="*/ 0 h 2194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21945600">
                <a:moveTo>
                  <a:pt x="0" y="0"/>
                </a:moveTo>
                <a:lnTo>
                  <a:pt x="4038600" y="0"/>
                </a:lnTo>
                <a:cubicBezTo>
                  <a:pt x="88392" y="7388352"/>
                  <a:pt x="-57912" y="14923008"/>
                  <a:pt x="4038600" y="21945600"/>
                </a:cubicBezTo>
                <a:lnTo>
                  <a:pt x="0" y="21945600"/>
                </a:lnTo>
                <a:lnTo>
                  <a:pt x="0" y="0"/>
                </a:lnTo>
                <a:close/>
              </a:path>
            </a:pathLst>
          </a:custGeom>
          <a:gradFill flip="none" rotWithShape="1">
            <a:gsLst>
              <a:gs pos="91000">
                <a:srgbClr val="0C5085"/>
              </a:gs>
              <a:gs pos="98333">
                <a:srgbClr val="002442"/>
              </a:gs>
              <a:gs pos="86000">
                <a:srgbClr val="3C729D"/>
              </a:gs>
              <a:gs pos="0">
                <a:srgbClr val="002442"/>
              </a:gs>
              <a:gs pos="64000">
                <a:srgbClr val="00477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grpSp>
        <p:nvGrpSpPr>
          <p:cNvPr id="153" name="Group 152"/>
          <p:cNvGrpSpPr/>
          <p:nvPr/>
        </p:nvGrpSpPr>
        <p:grpSpPr>
          <a:xfrm>
            <a:off x="17983200" y="225282"/>
            <a:ext cx="3716867" cy="1144059"/>
            <a:chOff x="26974800" y="337923"/>
            <a:chExt cx="5575300" cy="1716088"/>
          </a:xfrm>
        </p:grpSpPr>
        <p:sp>
          <p:nvSpPr>
            <p:cNvPr id="154" name="Freeform 153"/>
            <p:cNvSpPr>
              <a:spLocks/>
            </p:cNvSpPr>
            <p:nvPr/>
          </p:nvSpPr>
          <p:spPr bwMode="auto">
            <a:xfrm>
              <a:off x="27959050" y="37761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55" name="Freeform 154"/>
            <p:cNvSpPr>
              <a:spLocks/>
            </p:cNvSpPr>
            <p:nvPr/>
          </p:nvSpPr>
          <p:spPr bwMode="auto">
            <a:xfrm>
              <a:off x="27130375" y="37761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56" name="Freeform 7"/>
            <p:cNvSpPr>
              <a:spLocks noEditPoints="1"/>
            </p:cNvSpPr>
            <p:nvPr/>
          </p:nvSpPr>
          <p:spPr bwMode="auto">
            <a:xfrm>
              <a:off x="29832300" y="48714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57" name="Freeform 8"/>
            <p:cNvSpPr>
              <a:spLocks/>
            </p:cNvSpPr>
            <p:nvPr/>
          </p:nvSpPr>
          <p:spPr bwMode="auto">
            <a:xfrm>
              <a:off x="27674888" y="33792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58" name="Freeform 9"/>
            <p:cNvSpPr>
              <a:spLocks noEditPoints="1"/>
            </p:cNvSpPr>
            <p:nvPr/>
          </p:nvSpPr>
          <p:spPr bwMode="auto">
            <a:xfrm>
              <a:off x="28967113" y="42682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59" name="Freeform 10"/>
            <p:cNvSpPr>
              <a:spLocks/>
            </p:cNvSpPr>
            <p:nvPr/>
          </p:nvSpPr>
          <p:spPr bwMode="auto">
            <a:xfrm>
              <a:off x="29419550" y="48714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0" name="Freeform 11"/>
            <p:cNvSpPr>
              <a:spLocks/>
            </p:cNvSpPr>
            <p:nvPr/>
          </p:nvSpPr>
          <p:spPr bwMode="auto">
            <a:xfrm>
              <a:off x="30337125" y="43476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1" name="Freeform 12"/>
            <p:cNvSpPr>
              <a:spLocks/>
            </p:cNvSpPr>
            <p:nvPr/>
          </p:nvSpPr>
          <p:spPr bwMode="auto">
            <a:xfrm>
              <a:off x="31440438" y="48714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2" name="Freeform 13"/>
            <p:cNvSpPr>
              <a:spLocks noEditPoints="1"/>
            </p:cNvSpPr>
            <p:nvPr/>
          </p:nvSpPr>
          <p:spPr bwMode="auto">
            <a:xfrm>
              <a:off x="30665738" y="47762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3" name="Freeform 14"/>
            <p:cNvSpPr>
              <a:spLocks noEditPoints="1"/>
            </p:cNvSpPr>
            <p:nvPr/>
          </p:nvSpPr>
          <p:spPr bwMode="auto">
            <a:xfrm>
              <a:off x="28941713" y="110151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4" name="Freeform 15"/>
            <p:cNvSpPr>
              <a:spLocks/>
            </p:cNvSpPr>
            <p:nvPr/>
          </p:nvSpPr>
          <p:spPr bwMode="auto">
            <a:xfrm>
              <a:off x="26974800" y="76972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5" name="Freeform 16"/>
            <p:cNvSpPr>
              <a:spLocks/>
            </p:cNvSpPr>
            <p:nvPr/>
          </p:nvSpPr>
          <p:spPr bwMode="auto">
            <a:xfrm>
              <a:off x="29341763" y="111421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6" name="Freeform 17"/>
            <p:cNvSpPr>
              <a:spLocks/>
            </p:cNvSpPr>
            <p:nvPr/>
          </p:nvSpPr>
          <p:spPr bwMode="auto">
            <a:xfrm>
              <a:off x="29791025" y="105547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7" name="Freeform 18"/>
            <p:cNvSpPr>
              <a:spLocks/>
            </p:cNvSpPr>
            <p:nvPr/>
          </p:nvSpPr>
          <p:spPr bwMode="auto">
            <a:xfrm>
              <a:off x="27081163" y="116183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8" name="Freeform 19"/>
            <p:cNvSpPr>
              <a:spLocks/>
            </p:cNvSpPr>
            <p:nvPr/>
          </p:nvSpPr>
          <p:spPr bwMode="auto">
            <a:xfrm>
              <a:off x="27974925" y="116659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69" name="Freeform 20"/>
            <p:cNvSpPr>
              <a:spLocks/>
            </p:cNvSpPr>
            <p:nvPr/>
          </p:nvSpPr>
          <p:spPr bwMode="auto">
            <a:xfrm>
              <a:off x="31740475" y="111579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0" name="Freeform 21"/>
            <p:cNvSpPr>
              <a:spLocks noEditPoints="1"/>
            </p:cNvSpPr>
            <p:nvPr/>
          </p:nvSpPr>
          <p:spPr bwMode="auto">
            <a:xfrm>
              <a:off x="30149800" y="110151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1" name="Freeform 22"/>
            <p:cNvSpPr>
              <a:spLocks noEditPoints="1"/>
            </p:cNvSpPr>
            <p:nvPr/>
          </p:nvSpPr>
          <p:spPr bwMode="auto">
            <a:xfrm>
              <a:off x="30964188" y="110944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2" name="Freeform 23"/>
            <p:cNvSpPr>
              <a:spLocks noEditPoints="1"/>
            </p:cNvSpPr>
            <p:nvPr/>
          </p:nvSpPr>
          <p:spPr bwMode="auto">
            <a:xfrm>
              <a:off x="31348363" y="111262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3" name="Freeform 24"/>
            <p:cNvSpPr>
              <a:spLocks/>
            </p:cNvSpPr>
            <p:nvPr/>
          </p:nvSpPr>
          <p:spPr bwMode="auto">
            <a:xfrm>
              <a:off x="32088138" y="111103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4" name="Freeform 25"/>
            <p:cNvSpPr>
              <a:spLocks/>
            </p:cNvSpPr>
            <p:nvPr/>
          </p:nvSpPr>
          <p:spPr bwMode="auto">
            <a:xfrm>
              <a:off x="30659388" y="170158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5" name="Freeform 26"/>
            <p:cNvSpPr>
              <a:spLocks/>
            </p:cNvSpPr>
            <p:nvPr/>
          </p:nvSpPr>
          <p:spPr bwMode="auto">
            <a:xfrm>
              <a:off x="31041975" y="169841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6" name="Freeform 27"/>
            <p:cNvSpPr>
              <a:spLocks/>
            </p:cNvSpPr>
            <p:nvPr/>
          </p:nvSpPr>
          <p:spPr bwMode="auto">
            <a:xfrm>
              <a:off x="29789438" y="170158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7" name="Freeform 28"/>
            <p:cNvSpPr>
              <a:spLocks/>
            </p:cNvSpPr>
            <p:nvPr/>
          </p:nvSpPr>
          <p:spPr bwMode="auto">
            <a:xfrm>
              <a:off x="32292925" y="172381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8" name="Freeform 29"/>
            <p:cNvSpPr>
              <a:spLocks noEditPoints="1"/>
            </p:cNvSpPr>
            <p:nvPr/>
          </p:nvSpPr>
          <p:spPr bwMode="auto">
            <a:xfrm>
              <a:off x="29960888" y="170158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79" name="Freeform 30"/>
            <p:cNvSpPr>
              <a:spLocks/>
            </p:cNvSpPr>
            <p:nvPr/>
          </p:nvSpPr>
          <p:spPr bwMode="auto">
            <a:xfrm>
              <a:off x="29163963" y="170158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0" name="Freeform 31"/>
            <p:cNvSpPr>
              <a:spLocks/>
            </p:cNvSpPr>
            <p:nvPr/>
          </p:nvSpPr>
          <p:spPr bwMode="auto">
            <a:xfrm>
              <a:off x="30173613" y="170158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1" name="Freeform 32"/>
            <p:cNvSpPr>
              <a:spLocks noEditPoints="1"/>
            </p:cNvSpPr>
            <p:nvPr/>
          </p:nvSpPr>
          <p:spPr bwMode="auto">
            <a:xfrm>
              <a:off x="28998863" y="170158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2" name="Freeform 33"/>
            <p:cNvSpPr>
              <a:spLocks/>
            </p:cNvSpPr>
            <p:nvPr/>
          </p:nvSpPr>
          <p:spPr bwMode="auto">
            <a:xfrm>
              <a:off x="29189363" y="170158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3" name="Freeform 34"/>
            <p:cNvSpPr>
              <a:spLocks/>
            </p:cNvSpPr>
            <p:nvPr/>
          </p:nvSpPr>
          <p:spPr bwMode="auto">
            <a:xfrm>
              <a:off x="30383163" y="170158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4" name="Freeform 35"/>
            <p:cNvSpPr>
              <a:spLocks/>
            </p:cNvSpPr>
            <p:nvPr/>
          </p:nvSpPr>
          <p:spPr bwMode="auto">
            <a:xfrm>
              <a:off x="30633988" y="170158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5" name="Freeform 36"/>
            <p:cNvSpPr>
              <a:spLocks noEditPoints="1"/>
            </p:cNvSpPr>
            <p:nvPr/>
          </p:nvSpPr>
          <p:spPr bwMode="auto">
            <a:xfrm>
              <a:off x="30780038" y="170158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6" name="Freeform 37"/>
            <p:cNvSpPr>
              <a:spLocks noEditPoints="1"/>
            </p:cNvSpPr>
            <p:nvPr/>
          </p:nvSpPr>
          <p:spPr bwMode="auto">
            <a:xfrm>
              <a:off x="31194375" y="170158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7" name="Freeform 38"/>
            <p:cNvSpPr>
              <a:spLocks/>
            </p:cNvSpPr>
            <p:nvPr/>
          </p:nvSpPr>
          <p:spPr bwMode="auto">
            <a:xfrm>
              <a:off x="31781750" y="170158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8" name="Freeform 39"/>
            <p:cNvSpPr>
              <a:spLocks/>
            </p:cNvSpPr>
            <p:nvPr/>
          </p:nvSpPr>
          <p:spPr bwMode="auto">
            <a:xfrm>
              <a:off x="31927800" y="170158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89" name="Freeform 40"/>
            <p:cNvSpPr>
              <a:spLocks/>
            </p:cNvSpPr>
            <p:nvPr/>
          </p:nvSpPr>
          <p:spPr bwMode="auto">
            <a:xfrm>
              <a:off x="32099250" y="170158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0" name="Freeform 41"/>
            <p:cNvSpPr>
              <a:spLocks/>
            </p:cNvSpPr>
            <p:nvPr/>
          </p:nvSpPr>
          <p:spPr bwMode="auto">
            <a:xfrm>
              <a:off x="32269113" y="170158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1" name="Freeform 42"/>
            <p:cNvSpPr>
              <a:spLocks noEditPoints="1"/>
            </p:cNvSpPr>
            <p:nvPr/>
          </p:nvSpPr>
          <p:spPr bwMode="auto">
            <a:xfrm>
              <a:off x="32413575" y="170158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2" name="Freeform 43"/>
            <p:cNvSpPr>
              <a:spLocks/>
            </p:cNvSpPr>
            <p:nvPr/>
          </p:nvSpPr>
          <p:spPr bwMode="auto">
            <a:xfrm>
              <a:off x="29302075" y="169841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3" name="Rectangle 44"/>
            <p:cNvSpPr>
              <a:spLocks noChangeArrowheads="1"/>
            </p:cNvSpPr>
            <p:nvPr/>
          </p:nvSpPr>
          <p:spPr bwMode="auto">
            <a:xfrm>
              <a:off x="29503688" y="170158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4" name="Freeform 45"/>
            <p:cNvSpPr>
              <a:spLocks noEditPoints="1"/>
            </p:cNvSpPr>
            <p:nvPr/>
          </p:nvSpPr>
          <p:spPr bwMode="auto">
            <a:xfrm>
              <a:off x="29571950" y="169682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5" name="Rectangle 46"/>
            <p:cNvSpPr>
              <a:spLocks noChangeArrowheads="1"/>
            </p:cNvSpPr>
            <p:nvPr/>
          </p:nvSpPr>
          <p:spPr bwMode="auto">
            <a:xfrm>
              <a:off x="30973713" y="170158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6" name="Freeform 47"/>
            <p:cNvSpPr>
              <a:spLocks/>
            </p:cNvSpPr>
            <p:nvPr/>
          </p:nvSpPr>
          <p:spPr bwMode="auto">
            <a:xfrm>
              <a:off x="31403925" y="170158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7" name="Freeform 48"/>
            <p:cNvSpPr>
              <a:spLocks/>
            </p:cNvSpPr>
            <p:nvPr/>
          </p:nvSpPr>
          <p:spPr bwMode="auto">
            <a:xfrm>
              <a:off x="31607125" y="169841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8" name="Freeform 49"/>
            <p:cNvSpPr>
              <a:spLocks/>
            </p:cNvSpPr>
            <p:nvPr/>
          </p:nvSpPr>
          <p:spPr bwMode="auto">
            <a:xfrm>
              <a:off x="31778575" y="170158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sp>
          <p:nvSpPr>
            <p:cNvPr id="199" name="Freeform 98"/>
            <p:cNvSpPr>
              <a:spLocks/>
            </p:cNvSpPr>
            <p:nvPr/>
          </p:nvSpPr>
          <p:spPr bwMode="auto">
            <a:xfrm>
              <a:off x="30545088" y="111421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800"/>
            </a:p>
          </p:txBody>
        </p:sp>
      </p:grpSp>
      <p:sp>
        <p:nvSpPr>
          <p:cNvPr id="200" name="TextBox 199"/>
          <p:cNvSpPr txBox="1"/>
          <p:nvPr/>
        </p:nvSpPr>
        <p:spPr>
          <a:xfrm>
            <a:off x="2934977" y="209659"/>
            <a:ext cx="14895823" cy="1200329"/>
          </a:xfrm>
          <a:prstGeom prst="rect">
            <a:avLst/>
          </a:prstGeom>
          <a:noFill/>
        </p:spPr>
        <p:txBody>
          <a:bodyPr wrap="square" rtlCol="0">
            <a:spAutoFit/>
          </a:bodyPr>
          <a:lstStyle/>
          <a:p>
            <a:pPr algn="ctr"/>
            <a:r>
              <a:rPr lang="en-US" sz="36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pPr algn="ctr"/>
            <a:r>
              <a:rPr lang="en-US" sz="36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36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201" name="TextBox 200"/>
          <p:cNvSpPr txBox="1"/>
          <p:nvPr/>
        </p:nvSpPr>
        <p:spPr>
          <a:xfrm>
            <a:off x="2934977" y="1270000"/>
            <a:ext cx="14895823" cy="646331"/>
          </a:xfrm>
          <a:prstGeom prst="rect">
            <a:avLst/>
          </a:prstGeom>
          <a:noFill/>
        </p:spPr>
        <p:txBody>
          <a:bodyPr wrap="square" rtlCol="0">
            <a:spAutoFit/>
          </a:bodyPr>
          <a:lstStyle/>
          <a:p>
            <a:pPr algn="ctr"/>
            <a:r>
              <a:rPr lang="en-US" sz="1800" dirty="0" smtClean="0">
                <a:cs typeface="Arial" pitchFamily="34" charset="0"/>
              </a:rPr>
              <a:t>Author Name, RN</a:t>
            </a:r>
            <a:r>
              <a:rPr lang="en-US" sz="1800" baseline="30000" dirty="0" smtClean="0">
                <a:cs typeface="Arial" pitchFamily="34" charset="0"/>
              </a:rPr>
              <a:t>1</a:t>
            </a:r>
            <a:r>
              <a:rPr lang="en-US" sz="1800" dirty="0" smtClean="0">
                <a:cs typeface="Arial" pitchFamily="34" charset="0"/>
              </a:rPr>
              <a:t>; Author Name, Ph.D</a:t>
            </a:r>
            <a:r>
              <a:rPr lang="en-US" sz="1800" baseline="30000" dirty="0" smtClean="0">
                <a:cs typeface="Arial" pitchFamily="34" charset="0"/>
              </a:rPr>
              <a:t>2</a:t>
            </a:r>
            <a:r>
              <a:rPr lang="en-US" sz="1800" dirty="0" smtClean="0">
                <a:cs typeface="Arial" pitchFamily="34" charset="0"/>
              </a:rPr>
              <a:t>, Author Name, RN</a:t>
            </a:r>
            <a:r>
              <a:rPr lang="en-US" sz="1800" baseline="30000" dirty="0" smtClean="0">
                <a:cs typeface="Arial" pitchFamily="34" charset="0"/>
              </a:rPr>
              <a:t>2,3</a:t>
            </a:r>
            <a:r>
              <a:rPr lang="en-US" sz="1800" dirty="0" smtClean="0">
                <a:cs typeface="Arial" pitchFamily="34" charset="0"/>
              </a:rPr>
              <a:t>; Author Name, Ph.D</a:t>
            </a:r>
            <a:r>
              <a:rPr lang="en-US" sz="1800" baseline="30000" dirty="0" smtClean="0">
                <a:cs typeface="Arial" pitchFamily="34" charset="0"/>
              </a:rPr>
              <a:t>1,4</a:t>
            </a:r>
            <a:r>
              <a:rPr lang="en-US" sz="1800" dirty="0" smtClean="0">
                <a:cs typeface="Arial" pitchFamily="34" charset="0"/>
              </a:rPr>
              <a:t> </a:t>
            </a:r>
          </a:p>
          <a:p>
            <a:pPr algn="ctr"/>
            <a:r>
              <a:rPr lang="en-US" sz="1800" baseline="30000" dirty="0" smtClean="0">
                <a:cs typeface="Arial" pitchFamily="34" charset="0"/>
              </a:rPr>
              <a:t>1</a:t>
            </a:r>
            <a:r>
              <a:rPr lang="en-US" sz="1800" dirty="0" smtClean="0">
                <a:cs typeface="Arial" pitchFamily="34" charset="0"/>
              </a:rPr>
              <a:t>Name of University, City, State; </a:t>
            </a:r>
            <a:r>
              <a:rPr lang="en-US" sz="1800" baseline="30000" dirty="0" smtClean="0">
                <a:cs typeface="Arial" pitchFamily="34" charset="0"/>
              </a:rPr>
              <a:t>2</a:t>
            </a:r>
            <a:r>
              <a:rPr lang="en-US" sz="1800" dirty="0" smtClean="0">
                <a:cs typeface="Arial" pitchFamily="34" charset="0"/>
              </a:rPr>
              <a:t>Name of Another  University, City, State; </a:t>
            </a:r>
            <a:r>
              <a:rPr lang="en-US" sz="1800" baseline="30000" dirty="0" smtClean="0">
                <a:cs typeface="Arial" pitchFamily="34" charset="0"/>
              </a:rPr>
              <a:t>3</a:t>
            </a:r>
            <a:r>
              <a:rPr lang="en-US" sz="1800" dirty="0" smtClean="0">
                <a:cs typeface="Arial" pitchFamily="34" charset="0"/>
              </a:rPr>
              <a:t>Name of University, City, State; </a:t>
            </a:r>
            <a:r>
              <a:rPr lang="en-US" sz="1800" baseline="30000" dirty="0" smtClean="0">
                <a:cs typeface="Arial" pitchFamily="34" charset="0"/>
              </a:rPr>
              <a:t>4</a:t>
            </a:r>
            <a:r>
              <a:rPr lang="en-US" sz="1800" dirty="0" smtClean="0">
                <a:cs typeface="Arial" pitchFamily="34" charset="0"/>
              </a:rPr>
              <a:t>Name of University, City, State; </a:t>
            </a:r>
            <a:endParaRPr lang="en-US" sz="1800" dirty="0">
              <a:cs typeface="Arial" pitchFamily="34" charset="0"/>
            </a:endParaRPr>
          </a:p>
        </p:txBody>
      </p:sp>
      <p:sp>
        <p:nvSpPr>
          <p:cNvPr id="270" name="Rounded Rectangle 269"/>
          <p:cNvSpPr/>
          <p:nvPr/>
        </p:nvSpPr>
        <p:spPr>
          <a:xfrm>
            <a:off x="1839995" y="2342762"/>
            <a:ext cx="12980870" cy="2773526"/>
          </a:xfrm>
          <a:prstGeom prst="roundRect">
            <a:avLst>
              <a:gd name="adj" fmla="val 12573"/>
            </a:avLst>
          </a:prstGeom>
          <a:solidFill>
            <a:schemeClr val="tx2">
              <a:lumMod val="20000"/>
              <a:lumOff val="80000"/>
            </a:schemeClr>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71" name="Rounded Rectangle 270"/>
          <p:cNvSpPr/>
          <p:nvPr/>
        </p:nvSpPr>
        <p:spPr>
          <a:xfrm>
            <a:off x="1830477" y="5373097"/>
            <a:ext cx="6187525" cy="10810784"/>
          </a:xfrm>
          <a:prstGeom prst="roundRect">
            <a:avLst>
              <a:gd name="adj" fmla="val 6624"/>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72" name="Rounded Rectangle 271"/>
          <p:cNvSpPr/>
          <p:nvPr/>
        </p:nvSpPr>
        <p:spPr>
          <a:xfrm>
            <a:off x="8636909" y="5340938"/>
            <a:ext cx="6183956" cy="10842943"/>
          </a:xfrm>
          <a:prstGeom prst="roundRect">
            <a:avLst>
              <a:gd name="adj" fmla="val 5679"/>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73" name="Rounded Rectangle 272"/>
          <p:cNvSpPr/>
          <p:nvPr/>
        </p:nvSpPr>
        <p:spPr>
          <a:xfrm>
            <a:off x="15394831" y="2342761"/>
            <a:ext cx="6230935" cy="11965864"/>
          </a:xfrm>
          <a:prstGeom prst="roundRect">
            <a:avLst>
              <a:gd name="adj" fmla="val 6990"/>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74" name="Rounded Rectangle 273"/>
          <p:cNvSpPr/>
          <p:nvPr/>
        </p:nvSpPr>
        <p:spPr>
          <a:xfrm>
            <a:off x="15394831" y="14554199"/>
            <a:ext cx="6230935" cy="6830801"/>
          </a:xfrm>
          <a:prstGeom prst="roundRect">
            <a:avLst>
              <a:gd name="adj" fmla="val 8858"/>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75" name="TextBox 274"/>
          <p:cNvSpPr txBox="1"/>
          <p:nvPr/>
        </p:nvSpPr>
        <p:spPr>
          <a:xfrm>
            <a:off x="2008694" y="2496848"/>
            <a:ext cx="12751290" cy="2966770"/>
          </a:xfrm>
          <a:prstGeom prst="rect">
            <a:avLst/>
          </a:prstGeom>
          <a:noFill/>
        </p:spPr>
        <p:txBody>
          <a:bodyPr wrap="square" rtlCol="0">
            <a:spAutoFit/>
          </a:bodyPr>
          <a:lstStyle/>
          <a:p>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smtClean="0">
                <a:cs typeface="Arial" pitchFamily="34" charset="0"/>
              </a:rPr>
              <a:t>Your text would go here. List your information on these lines. Your text would go here</a:t>
            </a:r>
            <a:r>
              <a:rPr lang="en-US" sz="1600" dirty="0">
                <a:cs typeface="Arial" pitchFamily="34" charset="0"/>
              </a:rPr>
              <a:t>.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 would go here. List your information on these lines. </a:t>
            </a:r>
            <a:r>
              <a:rPr lang="en-US" sz="1600" dirty="0" smtClean="0">
                <a:cs typeface="Arial" pitchFamily="34" charset="0"/>
              </a:rPr>
              <a:t>Your </a:t>
            </a:r>
            <a:r>
              <a:rPr lang="en-US" sz="1600" dirty="0">
                <a:cs typeface="Arial" pitchFamily="34" charset="0"/>
              </a:rPr>
              <a:t>text would go here. List your information on these lines. Your text would go here. List your information on these lines. Your text would go here. List your information on these lines. </a:t>
            </a:r>
          </a:p>
        </p:txBody>
      </p:sp>
      <p:sp>
        <p:nvSpPr>
          <p:cNvPr id="276" name="TextBox 275"/>
          <p:cNvSpPr txBox="1"/>
          <p:nvPr/>
        </p:nvSpPr>
        <p:spPr>
          <a:xfrm>
            <a:off x="1989454" y="5598275"/>
            <a:ext cx="5957945" cy="3488399"/>
          </a:xfrm>
          <a:prstGeom prst="rect">
            <a:avLst/>
          </a:prstGeom>
          <a:noFill/>
        </p:spPr>
        <p:txBody>
          <a:bodyPr wrap="square" rtlCol="0">
            <a:spAutoFit/>
          </a:bodyPr>
          <a:lstStyle/>
          <a:p>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smtClean="0">
                <a:cs typeface="Arial" pitchFamily="34" charset="0"/>
              </a:rPr>
              <a:t>Your text would go here</a:t>
            </a:r>
          </a:p>
        </p:txBody>
      </p:sp>
      <p:sp>
        <p:nvSpPr>
          <p:cNvPr id="277" name="TextBox 276"/>
          <p:cNvSpPr txBox="1"/>
          <p:nvPr/>
        </p:nvSpPr>
        <p:spPr>
          <a:xfrm>
            <a:off x="1963478" y="9070875"/>
            <a:ext cx="4879353" cy="42382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000" dirty="0" smtClean="0">
                <a:cs typeface="Arial" pitchFamily="34" charset="0"/>
              </a:rPr>
              <a:t>Participants</a:t>
            </a:r>
          </a:p>
        </p:txBody>
      </p:sp>
      <p:graphicFrame>
        <p:nvGraphicFramePr>
          <p:cNvPr id="278" name="Chart 277"/>
          <p:cNvGraphicFramePr/>
          <p:nvPr>
            <p:extLst>
              <p:ext uri="{D42A27DB-BD31-4B8C-83A1-F6EECF244321}">
                <p14:modId xmlns:p14="http://schemas.microsoft.com/office/powerpoint/2010/main" val="2519912825"/>
              </p:ext>
            </p:extLst>
          </p:nvPr>
        </p:nvGraphicFramePr>
        <p:xfrm>
          <a:off x="9341336" y="6654803"/>
          <a:ext cx="4571182" cy="27026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9" name="Chart 278"/>
          <p:cNvGraphicFramePr/>
          <p:nvPr>
            <p:extLst>
              <p:ext uri="{D42A27DB-BD31-4B8C-83A1-F6EECF244321}">
                <p14:modId xmlns:p14="http://schemas.microsoft.com/office/powerpoint/2010/main" val="3881556072"/>
              </p:ext>
            </p:extLst>
          </p:nvPr>
        </p:nvGraphicFramePr>
        <p:xfrm>
          <a:off x="9392698" y="10287412"/>
          <a:ext cx="4571182" cy="2504133"/>
        </p:xfrm>
        <a:graphic>
          <a:graphicData uri="http://schemas.openxmlformats.org/drawingml/2006/chart">
            <c:chart xmlns:c="http://schemas.openxmlformats.org/drawingml/2006/chart" xmlns:r="http://schemas.openxmlformats.org/officeDocument/2006/relationships" r:id="rId3"/>
          </a:graphicData>
        </a:graphic>
      </p:graphicFrame>
      <p:sp>
        <p:nvSpPr>
          <p:cNvPr id="280" name="TextBox 279"/>
          <p:cNvSpPr txBox="1"/>
          <p:nvPr/>
        </p:nvSpPr>
        <p:spPr>
          <a:xfrm>
            <a:off x="8636908" y="9379301"/>
            <a:ext cx="5904017" cy="554232"/>
          </a:xfrm>
          <a:prstGeom prst="rect">
            <a:avLst/>
          </a:prstGeom>
          <a:noFill/>
        </p:spPr>
        <p:txBody>
          <a:bodyPr wrap="square" rtlCol="0">
            <a:spAutoFit/>
          </a:bodyPr>
          <a:lstStyle/>
          <a:p>
            <a:pPr algn="ctr"/>
            <a:r>
              <a:rPr lang="en-US" sz="1400" dirty="0" smtClean="0">
                <a:cs typeface="Arial" pitchFamily="34" charset="0"/>
              </a:rPr>
              <a:t>Your text would go here. List your information on these lines. Your text would go here. List your information on these lines. </a:t>
            </a:r>
          </a:p>
        </p:txBody>
      </p:sp>
      <p:sp>
        <p:nvSpPr>
          <p:cNvPr id="281" name="TextBox 280"/>
          <p:cNvSpPr txBox="1"/>
          <p:nvPr/>
        </p:nvSpPr>
        <p:spPr>
          <a:xfrm>
            <a:off x="8739630" y="12961524"/>
            <a:ext cx="5904017" cy="554232"/>
          </a:xfrm>
          <a:prstGeom prst="rect">
            <a:avLst/>
          </a:prstGeom>
          <a:noFill/>
        </p:spPr>
        <p:txBody>
          <a:bodyPr wrap="square" rtlCol="0">
            <a:spAutoFit/>
          </a:bodyPr>
          <a:lstStyle/>
          <a:p>
            <a:pPr algn="ctr"/>
            <a:r>
              <a:rPr lang="en-US" sz="1400" dirty="0" smtClean="0">
                <a:cs typeface="Arial" pitchFamily="34" charset="0"/>
              </a:rPr>
              <a:t>Your text would go here. List your information on these lines. Your text would go here. List your information on these lines. </a:t>
            </a:r>
          </a:p>
        </p:txBody>
      </p:sp>
      <p:sp>
        <p:nvSpPr>
          <p:cNvPr id="282" name="TextBox 281"/>
          <p:cNvSpPr txBox="1"/>
          <p:nvPr/>
        </p:nvSpPr>
        <p:spPr>
          <a:xfrm>
            <a:off x="15602845" y="2525853"/>
            <a:ext cx="5904017" cy="4531659"/>
          </a:xfrm>
          <a:prstGeom prst="rect">
            <a:avLst/>
          </a:prstGeom>
          <a:noFill/>
        </p:spPr>
        <p:txBody>
          <a:bodyPr wrap="square" rtlCol="0">
            <a:spAutoFit/>
          </a:bodyPr>
          <a:lstStyle/>
          <a:p>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600" dirty="0">
              <a:cs typeface="Arial" pitchFamily="34" charset="0"/>
            </a:endParaRPr>
          </a:p>
          <a:p>
            <a:r>
              <a:rPr lang="en-US" sz="1600" dirty="0">
                <a:cs typeface="Arial" pitchFamily="34" charset="0"/>
              </a:rPr>
              <a:t>Your text would go here. List your information on these lines. Your text would go </a:t>
            </a:r>
            <a:r>
              <a:rPr lang="en-US" sz="1600" dirty="0" smtClean="0">
                <a:cs typeface="Arial" pitchFamily="34" charset="0"/>
              </a:rPr>
              <a:t>here</a:t>
            </a:r>
          </a:p>
          <a:p>
            <a:endParaRPr lang="en-US" sz="1600" dirty="0">
              <a:cs typeface="Arial" pitchFamily="34" charset="0"/>
            </a:endParaRPr>
          </a:p>
          <a:p>
            <a:r>
              <a:rPr lang="en-US" sz="1600" dirty="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endParaRPr lang="en-US" sz="1600" dirty="0" smtClean="0">
              <a:cs typeface="Arial" pitchFamily="34" charset="0"/>
            </a:endParaRPr>
          </a:p>
        </p:txBody>
      </p:sp>
      <p:sp>
        <p:nvSpPr>
          <p:cNvPr id="283" name="TextBox 282"/>
          <p:cNvSpPr txBox="1"/>
          <p:nvPr/>
        </p:nvSpPr>
        <p:spPr>
          <a:xfrm>
            <a:off x="15602845" y="6958123"/>
            <a:ext cx="5904017" cy="2184325"/>
          </a:xfrm>
          <a:prstGeom prst="rect">
            <a:avLst/>
          </a:prstGeom>
          <a:noFill/>
        </p:spPr>
        <p:txBody>
          <a:bodyPr wrap="square" rtlCol="0">
            <a:spAutoFit/>
          </a:bodyPr>
          <a:lstStyle/>
          <a:p>
            <a:r>
              <a:rPr lang="en-US" sz="1600" dirty="0" smtClean="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600" dirty="0" smtClean="0">
                <a:cs typeface="Arial" pitchFamily="34" charset="0"/>
              </a:rPr>
              <a:t>Your text would go here. List your information on these lines. </a:t>
            </a:r>
          </a:p>
          <a:p>
            <a:pPr marL="457200" indent="-457200">
              <a:buFont typeface="Arial" pitchFamily="34" charset="0"/>
              <a:buChar char="•"/>
            </a:pPr>
            <a:r>
              <a:rPr lang="en-US" sz="1600" dirty="0" smtClean="0">
                <a:cs typeface="Arial" pitchFamily="34" charset="0"/>
              </a:rPr>
              <a:t>Your text would go here. </a:t>
            </a:r>
          </a:p>
          <a:p>
            <a:pPr marL="457200" indent="-457200">
              <a:buFont typeface="Arial" pitchFamily="34" charset="0"/>
              <a:buChar char="•"/>
            </a:pPr>
            <a:r>
              <a:rPr lang="en-US" sz="1600" dirty="0" smtClean="0">
                <a:cs typeface="Arial" pitchFamily="34" charset="0"/>
              </a:rPr>
              <a:t>List your information on these lines. </a:t>
            </a:r>
          </a:p>
        </p:txBody>
      </p:sp>
      <p:sp>
        <p:nvSpPr>
          <p:cNvPr id="284" name="TextBox 283"/>
          <p:cNvSpPr txBox="1"/>
          <p:nvPr/>
        </p:nvSpPr>
        <p:spPr>
          <a:xfrm>
            <a:off x="15576280" y="6631068"/>
            <a:ext cx="5904017" cy="42382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000" dirty="0" smtClean="0">
                <a:cs typeface="Arial" pitchFamily="34" charset="0"/>
              </a:rPr>
              <a:t>Limitations</a:t>
            </a:r>
          </a:p>
        </p:txBody>
      </p:sp>
      <p:sp>
        <p:nvSpPr>
          <p:cNvPr id="285" name="TextBox 284"/>
          <p:cNvSpPr txBox="1"/>
          <p:nvPr/>
        </p:nvSpPr>
        <p:spPr>
          <a:xfrm>
            <a:off x="15602845" y="14790789"/>
            <a:ext cx="5904017" cy="6944197"/>
          </a:xfrm>
          <a:prstGeom prst="rect">
            <a:avLst/>
          </a:prstGeom>
          <a:noFill/>
        </p:spPr>
        <p:txBody>
          <a:bodyPr wrap="square" rtlCol="0">
            <a:spAutoFit/>
          </a:bodyPr>
          <a:lstStyle/>
          <a:p>
            <a:pPr marL="457200" indent="-457200">
              <a:buFont typeface="+mj-lt"/>
              <a:buAutoNum type="arabicPeriod"/>
            </a:pPr>
            <a:r>
              <a:rPr lang="en-US" sz="1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2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2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2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2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2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86" name="TextBox 285"/>
          <p:cNvSpPr txBox="1"/>
          <p:nvPr/>
        </p:nvSpPr>
        <p:spPr>
          <a:xfrm rot="16200000">
            <a:off x="531481" y="3157480"/>
            <a:ext cx="2248873" cy="619435"/>
          </a:xfrm>
          <a:prstGeom prst="rect">
            <a:avLst/>
          </a:prstGeom>
          <a:noFill/>
        </p:spPr>
        <p:txBody>
          <a:bodyPr wrap="square" rtlCol="0">
            <a:spAutoFit/>
          </a:bodyPr>
          <a:lstStyle/>
          <a:p>
            <a:pPr algn="r"/>
            <a:r>
              <a:rPr lang="en-US" sz="32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Abstract</a:t>
            </a:r>
          </a:p>
        </p:txBody>
      </p:sp>
      <p:sp>
        <p:nvSpPr>
          <p:cNvPr id="287" name="TextBox 286"/>
          <p:cNvSpPr txBox="1"/>
          <p:nvPr/>
        </p:nvSpPr>
        <p:spPr>
          <a:xfrm rot="16200000">
            <a:off x="-381426" y="7100722"/>
            <a:ext cx="4074687" cy="619435"/>
          </a:xfrm>
          <a:prstGeom prst="rect">
            <a:avLst/>
          </a:prstGeom>
          <a:noFill/>
        </p:spPr>
        <p:txBody>
          <a:bodyPr wrap="square" rtlCol="0">
            <a:spAutoFit/>
          </a:bodyPr>
          <a:lstStyle/>
          <a:p>
            <a:pPr algn="r"/>
            <a:r>
              <a:rPr lang="en-US" sz="32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Introduction</a:t>
            </a:r>
          </a:p>
        </p:txBody>
      </p:sp>
      <p:sp>
        <p:nvSpPr>
          <p:cNvPr id="288" name="TextBox 287"/>
          <p:cNvSpPr txBox="1"/>
          <p:nvPr/>
        </p:nvSpPr>
        <p:spPr>
          <a:xfrm rot="16200000">
            <a:off x="6704242" y="6809673"/>
            <a:ext cx="3492590" cy="619435"/>
          </a:xfrm>
          <a:prstGeom prst="rect">
            <a:avLst/>
          </a:prstGeom>
          <a:noFill/>
        </p:spPr>
        <p:txBody>
          <a:bodyPr wrap="square" rtlCol="0">
            <a:spAutoFit/>
          </a:bodyPr>
          <a:lstStyle/>
          <a:p>
            <a:pPr algn="r"/>
            <a:r>
              <a:rPr lang="en-US" sz="32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Results</a:t>
            </a:r>
          </a:p>
        </p:txBody>
      </p:sp>
      <p:sp>
        <p:nvSpPr>
          <p:cNvPr id="289" name="TextBox 288"/>
          <p:cNvSpPr txBox="1"/>
          <p:nvPr/>
        </p:nvSpPr>
        <p:spPr>
          <a:xfrm rot="16200000">
            <a:off x="13602511" y="3678130"/>
            <a:ext cx="3255512" cy="584775"/>
          </a:xfrm>
          <a:prstGeom prst="rect">
            <a:avLst/>
          </a:prstGeom>
          <a:noFill/>
        </p:spPr>
        <p:txBody>
          <a:bodyPr wrap="square" rtlCol="0">
            <a:spAutoFit/>
          </a:bodyPr>
          <a:lstStyle/>
          <a:p>
            <a:pPr algn="r"/>
            <a:r>
              <a:rPr lang="en-US" sz="32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Conclusion</a:t>
            </a:r>
          </a:p>
        </p:txBody>
      </p:sp>
      <p:sp>
        <p:nvSpPr>
          <p:cNvPr id="290" name="TextBox 289"/>
          <p:cNvSpPr txBox="1"/>
          <p:nvPr/>
        </p:nvSpPr>
        <p:spPr>
          <a:xfrm rot="16200000">
            <a:off x="13821480" y="15650388"/>
            <a:ext cx="2817574" cy="584775"/>
          </a:xfrm>
          <a:prstGeom prst="rect">
            <a:avLst/>
          </a:prstGeom>
          <a:noFill/>
        </p:spPr>
        <p:txBody>
          <a:bodyPr wrap="square" rtlCol="0">
            <a:spAutoFit/>
          </a:bodyPr>
          <a:lstStyle/>
          <a:p>
            <a:pPr algn="r"/>
            <a:r>
              <a:rPr lang="en-US" sz="32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References</a:t>
            </a:r>
          </a:p>
        </p:txBody>
      </p:sp>
      <p:sp>
        <p:nvSpPr>
          <p:cNvPr id="291" name="TextBox 290"/>
          <p:cNvSpPr txBox="1"/>
          <p:nvPr/>
        </p:nvSpPr>
        <p:spPr>
          <a:xfrm>
            <a:off x="1989453" y="12398566"/>
            <a:ext cx="5957945" cy="4270844"/>
          </a:xfrm>
          <a:prstGeom prst="rect">
            <a:avLst/>
          </a:prstGeom>
          <a:noFill/>
        </p:spPr>
        <p:txBody>
          <a:bodyPr wrap="square" rtlCol="0">
            <a:spAutoFit/>
          </a:bodyPr>
          <a:lstStyle/>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600" dirty="0">
              <a:cs typeface="Arial" pitchFamily="34" charset="0"/>
            </a:endParaRPr>
          </a:p>
        </p:txBody>
      </p:sp>
      <p:sp>
        <p:nvSpPr>
          <p:cNvPr id="292" name="TextBox 291"/>
          <p:cNvSpPr txBox="1"/>
          <p:nvPr/>
        </p:nvSpPr>
        <p:spPr>
          <a:xfrm>
            <a:off x="8712667" y="5598275"/>
            <a:ext cx="5957945" cy="880251"/>
          </a:xfrm>
          <a:prstGeom prst="rect">
            <a:avLst/>
          </a:prstGeom>
          <a:noFill/>
        </p:spPr>
        <p:txBody>
          <a:bodyPr wrap="square" rtlCol="0">
            <a:spAutoFit/>
          </a:bodyPr>
          <a:lstStyle/>
          <a:p>
            <a:r>
              <a:rPr lang="en-US" sz="16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293" name="Rounded Rectangle 292"/>
          <p:cNvSpPr/>
          <p:nvPr/>
        </p:nvSpPr>
        <p:spPr>
          <a:xfrm>
            <a:off x="1830477" y="16444047"/>
            <a:ext cx="12990388" cy="4938975"/>
          </a:xfrm>
          <a:prstGeom prst="roundRect">
            <a:avLst>
              <a:gd name="adj" fmla="val 18096"/>
            </a:avLst>
          </a:prstGeom>
          <a:solidFill>
            <a:schemeClr val="bg1"/>
          </a:solidFill>
          <a:ln w="76200">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94" name="TextBox 293"/>
          <p:cNvSpPr txBox="1"/>
          <p:nvPr/>
        </p:nvSpPr>
        <p:spPr>
          <a:xfrm rot="16200000">
            <a:off x="531482" y="17301495"/>
            <a:ext cx="2248874" cy="584775"/>
          </a:xfrm>
          <a:prstGeom prst="rect">
            <a:avLst/>
          </a:prstGeom>
          <a:noFill/>
        </p:spPr>
        <p:txBody>
          <a:bodyPr wrap="square" rtlCol="0">
            <a:spAutoFit/>
          </a:bodyPr>
          <a:lstStyle/>
          <a:p>
            <a:pPr algn="r"/>
            <a:r>
              <a:rPr lang="en-US" sz="3200" dirty="0" smtClean="0">
                <a:gradFill flip="none" rotWithShape="1">
                  <a:gsLst>
                    <a:gs pos="100000">
                      <a:schemeClr val="bg1"/>
                    </a:gs>
                    <a:gs pos="0">
                      <a:schemeClr val="bg1"/>
                    </a:gs>
                  </a:gsLst>
                  <a:lin ang="5400000" scaled="1"/>
                  <a:tileRect/>
                </a:gradFill>
                <a:effectLst>
                  <a:glow rad="228600">
                    <a:schemeClr val="accent6">
                      <a:satMod val="175000"/>
                      <a:alpha val="40000"/>
                    </a:schemeClr>
                  </a:glow>
                </a:effectLst>
                <a:cs typeface="Arial" pitchFamily="34" charset="0"/>
              </a:rPr>
              <a:t>Discussion</a:t>
            </a:r>
          </a:p>
        </p:txBody>
      </p:sp>
      <p:sp>
        <p:nvSpPr>
          <p:cNvPr id="295" name="TextBox 294"/>
          <p:cNvSpPr txBox="1"/>
          <p:nvPr/>
        </p:nvSpPr>
        <p:spPr>
          <a:xfrm>
            <a:off x="2008694" y="16877436"/>
            <a:ext cx="12751290" cy="4278094"/>
          </a:xfrm>
          <a:prstGeom prst="rect">
            <a:avLst/>
          </a:prstGeom>
          <a:noFill/>
        </p:spPr>
        <p:txBody>
          <a:bodyPr wrap="square" rtlCol="0">
            <a:spAutoFit/>
          </a:bodyPr>
          <a:lstStyle/>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a:t>
            </a:r>
            <a:r>
              <a:rPr lang="en-US" sz="1600" dirty="0" err="1" smtClean="0">
                <a:cs typeface="Arial" pitchFamily="34" charset="0"/>
              </a:rPr>
              <a:t>lines</a:t>
            </a:r>
            <a:r>
              <a:rPr lang="en-US" sz="1600" dirty="0" err="1">
                <a:cs typeface="Arial" pitchFamily="34" charset="0"/>
              </a:rPr>
              <a:t>Your</a:t>
            </a:r>
            <a:r>
              <a:rPr lang="en-US" sz="1600" dirty="0">
                <a:cs typeface="Arial" pitchFamily="34" charset="0"/>
              </a:rPr>
              <a:t>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a:t>
            </a:r>
          </a:p>
          <a:p>
            <a:endParaRPr lang="en-US" sz="1600" dirty="0">
              <a:cs typeface="Arial" pitchFamily="34" charset="0"/>
            </a:endParaRPr>
          </a:p>
        </p:txBody>
      </p:sp>
      <p:sp>
        <p:nvSpPr>
          <p:cNvPr id="296" name="TextBox 295"/>
          <p:cNvSpPr txBox="1"/>
          <p:nvPr/>
        </p:nvSpPr>
        <p:spPr>
          <a:xfrm>
            <a:off x="8712666" y="13601952"/>
            <a:ext cx="5957945" cy="2445140"/>
          </a:xfrm>
          <a:prstGeom prst="rect">
            <a:avLst/>
          </a:prstGeom>
          <a:noFill/>
        </p:spPr>
        <p:txBody>
          <a:bodyPr wrap="square" rtlCol="0">
            <a:spAutoFit/>
          </a:bodyPr>
          <a:lstStyle/>
          <a:p>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a:t>
            </a:r>
          </a:p>
          <a:p>
            <a:r>
              <a:rPr lang="en-US" sz="1600" dirty="0" smtClean="0">
                <a:cs typeface="Arial" pitchFamily="34" charset="0"/>
              </a:rPr>
              <a:t> List your information on these lines. Your text would go here. List your information on these lines. </a:t>
            </a:r>
          </a:p>
        </p:txBody>
      </p:sp>
      <p:graphicFrame>
        <p:nvGraphicFramePr>
          <p:cNvPr id="297" name="Table 296"/>
          <p:cNvGraphicFramePr>
            <a:graphicFrameLocks noGrp="1"/>
          </p:cNvGraphicFramePr>
          <p:nvPr>
            <p:extLst>
              <p:ext uri="{D42A27DB-BD31-4B8C-83A1-F6EECF244321}">
                <p14:modId xmlns:p14="http://schemas.microsoft.com/office/powerpoint/2010/main" val="2980256652"/>
              </p:ext>
            </p:extLst>
          </p:nvPr>
        </p:nvGraphicFramePr>
        <p:xfrm>
          <a:off x="2008694" y="9638484"/>
          <a:ext cx="5938704" cy="2743200"/>
        </p:xfrm>
        <a:graphic>
          <a:graphicData uri="http://schemas.openxmlformats.org/drawingml/2006/table">
            <a:tbl>
              <a:tblPr firstRow="1" bandRow="1">
                <a:tableStyleId>{68D230F3-CF80-4859-8CE7-A43EE81993B5}</a:tableStyleId>
              </a:tblPr>
              <a:tblGrid>
                <a:gridCol w="1688455"/>
                <a:gridCol w="974081"/>
                <a:gridCol w="1516746"/>
                <a:gridCol w="1759422"/>
              </a:tblGrid>
              <a:tr h="241391">
                <a:tc>
                  <a:txBody>
                    <a:bodyPr/>
                    <a:lstStyle/>
                    <a:p>
                      <a:endParaRPr lang="en-US" sz="1400" dirty="0">
                        <a:solidFill>
                          <a:schemeClr val="tx1"/>
                        </a:solidFill>
                      </a:endParaRPr>
                    </a:p>
                  </a:txBody>
                  <a:tcPr/>
                </a:tc>
                <a:tc>
                  <a:txBody>
                    <a:bodyPr/>
                    <a:lstStyle/>
                    <a:p>
                      <a:r>
                        <a:rPr lang="en-US" sz="1400" dirty="0" smtClean="0">
                          <a:solidFill>
                            <a:schemeClr val="tx1"/>
                          </a:solidFill>
                        </a:rPr>
                        <a:t>Pre-test</a:t>
                      </a:r>
                      <a:endParaRPr lang="en-US" sz="1400" dirty="0">
                        <a:solidFill>
                          <a:schemeClr val="tx1"/>
                        </a:solidFill>
                      </a:endParaRPr>
                    </a:p>
                  </a:txBody>
                  <a:tcPr/>
                </a:tc>
                <a:tc>
                  <a:txBody>
                    <a:bodyPr/>
                    <a:lstStyle/>
                    <a:p>
                      <a:r>
                        <a:rPr lang="en-US" sz="1400" dirty="0" smtClean="0">
                          <a:solidFill>
                            <a:schemeClr val="tx1"/>
                          </a:solidFill>
                        </a:rPr>
                        <a:t>6 </a:t>
                      </a:r>
                      <a:r>
                        <a:rPr lang="en-US" sz="1400" dirty="0" err="1" smtClean="0">
                          <a:solidFill>
                            <a:schemeClr val="tx1"/>
                          </a:solidFill>
                        </a:rPr>
                        <a:t>mo</a:t>
                      </a:r>
                      <a:r>
                        <a:rPr lang="en-US" sz="1400" dirty="0" smtClean="0">
                          <a:solidFill>
                            <a:schemeClr val="tx1"/>
                          </a:solidFill>
                        </a:rPr>
                        <a:t> Post-Test</a:t>
                      </a:r>
                      <a:endParaRPr lang="en-US" sz="1400" dirty="0">
                        <a:solidFill>
                          <a:schemeClr val="tx1"/>
                        </a:solidFill>
                      </a:endParaRPr>
                    </a:p>
                  </a:txBody>
                  <a:tcPr/>
                </a:tc>
                <a:tc>
                  <a:txBody>
                    <a:bodyPr/>
                    <a:lstStyle/>
                    <a:p>
                      <a:r>
                        <a:rPr lang="en-US" sz="1400" dirty="0" smtClean="0">
                          <a:solidFill>
                            <a:schemeClr val="tx1"/>
                          </a:solidFill>
                        </a:rPr>
                        <a:t>12-mo Post-Test</a:t>
                      </a:r>
                      <a:endParaRPr lang="en-US" sz="1400" dirty="0">
                        <a:solidFill>
                          <a:schemeClr val="tx1"/>
                        </a:solidFill>
                      </a:endParaRPr>
                    </a:p>
                  </a:txBody>
                  <a:tcPr/>
                </a:tc>
              </a:tr>
              <a:tr h="241391">
                <a:tc>
                  <a:txBody>
                    <a:bodyPr/>
                    <a:lstStyle/>
                    <a:p>
                      <a:r>
                        <a:rPr lang="en-US" sz="1400" dirty="0" smtClean="0">
                          <a:solidFill>
                            <a:schemeClr val="tx1"/>
                          </a:solidFill>
                        </a:rPr>
                        <a:t>Male</a:t>
                      </a:r>
                      <a:r>
                        <a:rPr lang="en-US" sz="1400" baseline="0" dirty="0" smtClean="0">
                          <a:solidFill>
                            <a:schemeClr val="tx1"/>
                          </a:solidFill>
                        </a:rPr>
                        <a:t> Patients</a:t>
                      </a:r>
                      <a:endParaRPr lang="en-US" sz="1400" dirty="0" smtClean="0">
                        <a:solidFill>
                          <a:schemeClr val="tx1"/>
                        </a:solidFill>
                      </a:endParaRPr>
                    </a:p>
                  </a:txBody>
                  <a:tcPr/>
                </a:tc>
                <a:tc>
                  <a:txBody>
                    <a:bodyPr/>
                    <a:lstStyle/>
                    <a:p>
                      <a:r>
                        <a:rPr lang="en-US" sz="1400" dirty="0" smtClean="0">
                          <a:solidFill>
                            <a:schemeClr val="tx1"/>
                          </a:solidFill>
                        </a:rPr>
                        <a:t>61%</a:t>
                      </a:r>
                      <a:endParaRPr lang="en-US" sz="1400" dirty="0">
                        <a:solidFill>
                          <a:schemeClr val="tx1"/>
                        </a:solidFill>
                      </a:endParaRPr>
                    </a:p>
                  </a:txBody>
                  <a:tcPr/>
                </a:tc>
                <a:tc>
                  <a:txBody>
                    <a:bodyPr/>
                    <a:lstStyle/>
                    <a:p>
                      <a:r>
                        <a:rPr lang="en-US" sz="1400" dirty="0" smtClean="0">
                          <a:solidFill>
                            <a:schemeClr val="tx1"/>
                          </a:solidFill>
                        </a:rPr>
                        <a:t>-</a:t>
                      </a:r>
                      <a:endParaRPr lang="en-US" sz="1400" dirty="0">
                        <a:solidFill>
                          <a:schemeClr val="tx1"/>
                        </a:solidFill>
                      </a:endParaRPr>
                    </a:p>
                  </a:txBody>
                  <a:tcPr/>
                </a:tc>
                <a:tc>
                  <a:txBody>
                    <a:bodyPr/>
                    <a:lstStyle/>
                    <a:p>
                      <a:r>
                        <a:rPr lang="en-US" sz="1400" dirty="0" smtClean="0">
                          <a:solidFill>
                            <a:schemeClr val="tx1"/>
                          </a:solidFill>
                        </a:rPr>
                        <a:t>-</a:t>
                      </a:r>
                      <a:endParaRPr lang="en-US" sz="1400" dirty="0">
                        <a:solidFill>
                          <a:schemeClr val="tx1"/>
                        </a:solidFill>
                      </a:endParaRPr>
                    </a:p>
                  </a:txBody>
                  <a:tcPr/>
                </a:tc>
              </a:tr>
              <a:tr h="241391">
                <a:tc>
                  <a:txBody>
                    <a:bodyPr/>
                    <a:lstStyle/>
                    <a:p>
                      <a:r>
                        <a:rPr lang="en-US" sz="1400" dirty="0" smtClean="0">
                          <a:solidFill>
                            <a:schemeClr val="tx1"/>
                          </a:solidFill>
                        </a:rPr>
                        <a:t>Female Patients</a:t>
                      </a:r>
                      <a:endParaRPr lang="en-US" sz="1400" dirty="0">
                        <a:solidFill>
                          <a:schemeClr val="tx1"/>
                        </a:solidFill>
                      </a:endParaRPr>
                    </a:p>
                  </a:txBody>
                  <a:tcPr/>
                </a:tc>
                <a:tc>
                  <a:txBody>
                    <a:bodyPr/>
                    <a:lstStyle/>
                    <a:p>
                      <a:r>
                        <a:rPr lang="en-US" sz="1400" dirty="0" smtClean="0">
                          <a:solidFill>
                            <a:schemeClr val="tx1"/>
                          </a:solidFill>
                        </a:rPr>
                        <a:t>39%</a:t>
                      </a:r>
                      <a:endParaRPr lang="en-US" sz="1400" dirty="0">
                        <a:solidFill>
                          <a:schemeClr val="tx1"/>
                        </a:solidFill>
                      </a:endParaRPr>
                    </a:p>
                  </a:txBody>
                  <a:tcPr/>
                </a:tc>
                <a:tc>
                  <a:txBody>
                    <a:bodyPr/>
                    <a:lstStyle/>
                    <a:p>
                      <a:r>
                        <a:rPr lang="en-US" sz="1400" dirty="0" smtClean="0">
                          <a:solidFill>
                            <a:schemeClr val="tx1"/>
                          </a:solidFill>
                        </a:rPr>
                        <a:t>-</a:t>
                      </a:r>
                      <a:endParaRPr lang="en-US" sz="1400" dirty="0">
                        <a:solidFill>
                          <a:schemeClr val="tx1"/>
                        </a:solidFill>
                      </a:endParaRPr>
                    </a:p>
                  </a:txBody>
                  <a:tcPr/>
                </a:tc>
                <a:tc>
                  <a:txBody>
                    <a:bodyPr/>
                    <a:lstStyle/>
                    <a:p>
                      <a:r>
                        <a:rPr lang="en-US" sz="1400" dirty="0" smtClean="0">
                          <a:solidFill>
                            <a:schemeClr val="tx1"/>
                          </a:solidFill>
                        </a:rPr>
                        <a:t>-</a:t>
                      </a:r>
                      <a:endParaRPr lang="en-US" sz="1400" dirty="0">
                        <a:solidFill>
                          <a:schemeClr val="tx1"/>
                        </a:solidFill>
                      </a:endParaRPr>
                    </a:p>
                  </a:txBody>
                  <a:tcPr/>
                </a:tc>
              </a:tr>
              <a:tr h="241391">
                <a:tc>
                  <a:txBody>
                    <a:bodyPr/>
                    <a:lstStyle/>
                    <a:p>
                      <a:r>
                        <a:rPr lang="en-US" sz="1400" dirty="0" smtClean="0">
                          <a:solidFill>
                            <a:schemeClr val="tx1"/>
                          </a:solidFill>
                        </a:rPr>
                        <a:t>Hypertension</a:t>
                      </a:r>
                      <a:endParaRPr lang="en-US" sz="1400" dirty="0">
                        <a:solidFill>
                          <a:schemeClr val="tx1"/>
                        </a:solidFill>
                      </a:endParaRPr>
                    </a:p>
                  </a:txBody>
                  <a:tcPr/>
                </a:tc>
                <a:tc>
                  <a:txBody>
                    <a:bodyPr/>
                    <a:lstStyle/>
                    <a:p>
                      <a:r>
                        <a:rPr lang="en-US" sz="1400" dirty="0" smtClean="0">
                          <a:solidFill>
                            <a:schemeClr val="tx1"/>
                          </a:solidFill>
                        </a:rPr>
                        <a:t>2.6%</a:t>
                      </a:r>
                      <a:endParaRPr lang="en-US" sz="1400" dirty="0">
                        <a:solidFill>
                          <a:schemeClr val="tx1"/>
                        </a:solidFill>
                      </a:endParaRPr>
                    </a:p>
                  </a:txBody>
                  <a:tcPr/>
                </a:tc>
                <a:tc>
                  <a:txBody>
                    <a:bodyPr/>
                    <a:lstStyle/>
                    <a:p>
                      <a:r>
                        <a:rPr lang="en-US" sz="1400" dirty="0" smtClean="0">
                          <a:solidFill>
                            <a:schemeClr val="tx1"/>
                          </a:solidFill>
                        </a:rPr>
                        <a:t>42.1%</a:t>
                      </a:r>
                      <a:endParaRPr lang="en-US" sz="1400" dirty="0">
                        <a:solidFill>
                          <a:schemeClr val="tx1"/>
                        </a:solidFill>
                      </a:endParaRPr>
                    </a:p>
                  </a:txBody>
                  <a:tcPr/>
                </a:tc>
                <a:tc>
                  <a:txBody>
                    <a:bodyPr/>
                    <a:lstStyle/>
                    <a:p>
                      <a:r>
                        <a:rPr lang="en-US" sz="1400" dirty="0" smtClean="0">
                          <a:solidFill>
                            <a:schemeClr val="tx1"/>
                          </a:solidFill>
                        </a:rPr>
                        <a:t>12.4%</a:t>
                      </a:r>
                      <a:endParaRPr lang="en-US" sz="1400" dirty="0">
                        <a:solidFill>
                          <a:schemeClr val="tx1"/>
                        </a:solidFill>
                      </a:endParaRPr>
                    </a:p>
                  </a:txBody>
                  <a:tcPr/>
                </a:tc>
              </a:tr>
              <a:tr h="241391">
                <a:tc>
                  <a:txBody>
                    <a:bodyPr/>
                    <a:lstStyle/>
                    <a:p>
                      <a:r>
                        <a:rPr lang="en-US" sz="1400" dirty="0" smtClean="0">
                          <a:solidFill>
                            <a:schemeClr val="tx1"/>
                          </a:solidFill>
                        </a:rPr>
                        <a:t>Snoring</a:t>
                      </a:r>
                      <a:endParaRPr lang="en-US" sz="1400" dirty="0">
                        <a:solidFill>
                          <a:schemeClr val="tx1"/>
                        </a:solidFill>
                      </a:endParaRPr>
                    </a:p>
                  </a:txBody>
                  <a:tcPr/>
                </a:tc>
                <a:tc>
                  <a:txBody>
                    <a:bodyPr/>
                    <a:lstStyle/>
                    <a:p>
                      <a:r>
                        <a:rPr lang="en-US" sz="1400" dirty="0" smtClean="0">
                          <a:solidFill>
                            <a:schemeClr val="tx1"/>
                          </a:solidFill>
                        </a:rPr>
                        <a:t>11.35%</a:t>
                      </a:r>
                      <a:endParaRPr lang="en-US" sz="1400" dirty="0">
                        <a:solidFill>
                          <a:schemeClr val="tx1"/>
                        </a:solidFill>
                      </a:endParaRPr>
                    </a:p>
                  </a:txBody>
                  <a:tcPr/>
                </a:tc>
                <a:tc>
                  <a:txBody>
                    <a:bodyPr/>
                    <a:lstStyle/>
                    <a:p>
                      <a:r>
                        <a:rPr lang="en-US" sz="1400" dirty="0" smtClean="0">
                          <a:solidFill>
                            <a:schemeClr val="tx1"/>
                          </a:solidFill>
                        </a:rPr>
                        <a:t>10.2%</a:t>
                      </a:r>
                      <a:endParaRPr lang="en-US" sz="1400" dirty="0">
                        <a:solidFill>
                          <a:schemeClr val="tx1"/>
                        </a:solidFill>
                      </a:endParaRPr>
                    </a:p>
                  </a:txBody>
                  <a:tcPr/>
                </a:tc>
                <a:tc>
                  <a:txBody>
                    <a:bodyPr/>
                    <a:lstStyle/>
                    <a:p>
                      <a:r>
                        <a:rPr lang="en-US" sz="1400" dirty="0" smtClean="0">
                          <a:solidFill>
                            <a:schemeClr val="tx1"/>
                          </a:solidFill>
                        </a:rPr>
                        <a:t>15.8%</a:t>
                      </a:r>
                      <a:endParaRPr lang="en-US" sz="1400" dirty="0">
                        <a:solidFill>
                          <a:schemeClr val="tx1"/>
                        </a:solidFill>
                      </a:endParaRPr>
                    </a:p>
                  </a:txBody>
                  <a:tcPr/>
                </a:tc>
              </a:tr>
              <a:tr h="241391">
                <a:tc>
                  <a:txBody>
                    <a:bodyPr/>
                    <a:lstStyle/>
                    <a:p>
                      <a:r>
                        <a:rPr lang="en-US" sz="1400" dirty="0" smtClean="0">
                          <a:solidFill>
                            <a:schemeClr val="tx1"/>
                          </a:solidFill>
                        </a:rPr>
                        <a:t>Medications</a:t>
                      </a:r>
                      <a:endParaRPr lang="en-US" sz="1400" dirty="0">
                        <a:solidFill>
                          <a:schemeClr val="tx1"/>
                        </a:solidFill>
                      </a:endParaRPr>
                    </a:p>
                  </a:txBody>
                  <a:tcPr/>
                </a:tc>
                <a:tc>
                  <a:txBody>
                    <a:bodyPr/>
                    <a:lstStyle/>
                    <a:p>
                      <a:r>
                        <a:rPr lang="en-US" sz="1400" dirty="0" smtClean="0">
                          <a:solidFill>
                            <a:schemeClr val="tx1"/>
                          </a:solidFill>
                        </a:rPr>
                        <a:t>45.2%</a:t>
                      </a:r>
                      <a:endParaRPr lang="en-US" sz="1400" dirty="0">
                        <a:solidFill>
                          <a:schemeClr val="tx1"/>
                        </a:solidFill>
                      </a:endParaRPr>
                    </a:p>
                  </a:txBody>
                  <a:tcPr/>
                </a:tc>
                <a:tc>
                  <a:txBody>
                    <a:bodyPr/>
                    <a:lstStyle/>
                    <a:p>
                      <a:r>
                        <a:rPr lang="en-US" sz="1400" dirty="0" smtClean="0">
                          <a:solidFill>
                            <a:schemeClr val="tx1"/>
                          </a:solidFill>
                        </a:rPr>
                        <a:t>42.1%</a:t>
                      </a:r>
                      <a:endParaRPr lang="en-US" sz="1400" dirty="0">
                        <a:solidFill>
                          <a:schemeClr val="tx1"/>
                        </a:solidFill>
                      </a:endParaRPr>
                    </a:p>
                  </a:txBody>
                  <a:tcPr/>
                </a:tc>
                <a:tc>
                  <a:txBody>
                    <a:bodyPr/>
                    <a:lstStyle/>
                    <a:p>
                      <a:r>
                        <a:rPr lang="en-US" sz="1400" dirty="0" smtClean="0">
                          <a:solidFill>
                            <a:schemeClr val="tx1"/>
                          </a:solidFill>
                        </a:rPr>
                        <a:t>40%</a:t>
                      </a:r>
                      <a:endParaRPr lang="en-US" sz="1400" dirty="0">
                        <a:solidFill>
                          <a:schemeClr val="tx1"/>
                        </a:solidFill>
                      </a:endParaRPr>
                    </a:p>
                  </a:txBody>
                  <a:tcPr/>
                </a:tc>
              </a:tr>
              <a:tr h="241391">
                <a:tc>
                  <a:txBody>
                    <a:bodyPr/>
                    <a:lstStyle/>
                    <a:p>
                      <a:r>
                        <a:rPr lang="en-US" sz="1400" dirty="0" smtClean="0">
                          <a:solidFill>
                            <a:schemeClr val="tx1"/>
                          </a:solidFill>
                        </a:rPr>
                        <a:t>Smoking</a:t>
                      </a:r>
                      <a:endParaRPr lang="en-US" sz="1400" dirty="0">
                        <a:solidFill>
                          <a:schemeClr val="tx1"/>
                        </a:solidFill>
                      </a:endParaRPr>
                    </a:p>
                  </a:txBody>
                  <a:tcPr/>
                </a:tc>
                <a:tc>
                  <a:txBody>
                    <a:bodyPr/>
                    <a:lstStyle/>
                    <a:p>
                      <a:r>
                        <a:rPr lang="en-US" sz="1400" dirty="0" smtClean="0">
                          <a:solidFill>
                            <a:schemeClr val="tx1"/>
                          </a:solidFill>
                        </a:rPr>
                        <a:t>16.5%</a:t>
                      </a:r>
                      <a:endParaRPr lang="en-US" sz="1400" dirty="0">
                        <a:solidFill>
                          <a:schemeClr val="tx1"/>
                        </a:solidFill>
                      </a:endParaRPr>
                    </a:p>
                  </a:txBody>
                  <a:tcPr/>
                </a:tc>
                <a:tc>
                  <a:txBody>
                    <a:bodyPr/>
                    <a:lstStyle/>
                    <a:p>
                      <a:r>
                        <a:rPr lang="en-US" sz="1400" dirty="0" smtClean="0">
                          <a:solidFill>
                            <a:schemeClr val="tx1"/>
                          </a:solidFill>
                        </a:rPr>
                        <a:t>14.5%</a:t>
                      </a:r>
                      <a:endParaRPr lang="en-US" sz="1400" dirty="0">
                        <a:solidFill>
                          <a:schemeClr val="tx1"/>
                        </a:solidFill>
                      </a:endParaRPr>
                    </a:p>
                  </a:txBody>
                  <a:tcPr/>
                </a:tc>
                <a:tc>
                  <a:txBody>
                    <a:bodyPr/>
                    <a:lstStyle/>
                    <a:p>
                      <a:r>
                        <a:rPr lang="en-US" sz="1400" dirty="0" smtClean="0">
                          <a:solidFill>
                            <a:schemeClr val="tx1"/>
                          </a:solidFill>
                        </a:rPr>
                        <a:t>10.14%</a:t>
                      </a:r>
                      <a:endParaRPr lang="en-US" sz="1400" dirty="0">
                        <a:solidFill>
                          <a:schemeClr val="tx1"/>
                        </a:solidFill>
                      </a:endParaRPr>
                    </a:p>
                  </a:txBody>
                  <a:tcPr/>
                </a:tc>
              </a:tr>
              <a:tr h="241391">
                <a:tc>
                  <a:txBody>
                    <a:bodyPr/>
                    <a:lstStyle/>
                    <a:p>
                      <a:r>
                        <a:rPr lang="en-US" sz="1400" dirty="0" smtClean="0">
                          <a:solidFill>
                            <a:schemeClr val="tx1"/>
                          </a:solidFill>
                        </a:rPr>
                        <a:t>Pregnancy</a:t>
                      </a:r>
                      <a:endParaRPr lang="en-US" sz="1400" dirty="0">
                        <a:solidFill>
                          <a:schemeClr val="tx1"/>
                        </a:solidFill>
                      </a:endParaRPr>
                    </a:p>
                  </a:txBody>
                  <a:tcPr/>
                </a:tc>
                <a:tc>
                  <a:txBody>
                    <a:bodyPr/>
                    <a:lstStyle/>
                    <a:p>
                      <a:r>
                        <a:rPr lang="en-US" sz="1400" dirty="0" smtClean="0">
                          <a:solidFill>
                            <a:schemeClr val="tx1"/>
                          </a:solidFill>
                        </a:rPr>
                        <a:t>.3%</a:t>
                      </a:r>
                      <a:endParaRPr lang="en-US" sz="1400" dirty="0">
                        <a:solidFill>
                          <a:schemeClr val="tx1"/>
                        </a:solidFill>
                      </a:endParaRPr>
                    </a:p>
                  </a:txBody>
                  <a:tcPr/>
                </a:tc>
                <a:tc>
                  <a:txBody>
                    <a:bodyPr/>
                    <a:lstStyle/>
                    <a:p>
                      <a:r>
                        <a:rPr lang="en-US" sz="1400" dirty="0" smtClean="0">
                          <a:solidFill>
                            <a:schemeClr val="tx1"/>
                          </a:solidFill>
                        </a:rPr>
                        <a:t>15%</a:t>
                      </a:r>
                      <a:endParaRPr lang="en-US" sz="1400" dirty="0">
                        <a:solidFill>
                          <a:schemeClr val="tx1"/>
                        </a:solidFill>
                      </a:endParaRPr>
                    </a:p>
                  </a:txBody>
                  <a:tcPr/>
                </a:tc>
                <a:tc>
                  <a:txBody>
                    <a:bodyPr/>
                    <a:lstStyle/>
                    <a:p>
                      <a:r>
                        <a:rPr lang="en-US" sz="1400" dirty="0" smtClean="0">
                          <a:solidFill>
                            <a:schemeClr val="tx1"/>
                          </a:solidFill>
                        </a:rPr>
                        <a:t>12%</a:t>
                      </a:r>
                      <a:endParaRPr lang="en-US" sz="1400" dirty="0">
                        <a:solidFill>
                          <a:schemeClr val="tx1"/>
                        </a:solidFill>
                      </a:endParaRPr>
                    </a:p>
                  </a:txBody>
                  <a:tcPr/>
                </a:tc>
              </a:tr>
              <a:tr h="241391">
                <a:tc>
                  <a:txBody>
                    <a:bodyPr/>
                    <a:lstStyle/>
                    <a:p>
                      <a:r>
                        <a:rPr lang="en-US" sz="1400" dirty="0" smtClean="0">
                          <a:solidFill>
                            <a:schemeClr val="tx1"/>
                          </a:solidFill>
                        </a:rPr>
                        <a:t>Alcoholism</a:t>
                      </a:r>
                      <a:endParaRPr lang="en-US" sz="1400" dirty="0">
                        <a:solidFill>
                          <a:schemeClr val="tx1"/>
                        </a:solidFill>
                      </a:endParaRPr>
                    </a:p>
                  </a:txBody>
                  <a:tcPr/>
                </a:tc>
                <a:tc>
                  <a:txBody>
                    <a:bodyPr/>
                    <a:lstStyle/>
                    <a:p>
                      <a:r>
                        <a:rPr lang="en-US" sz="1400" dirty="0" smtClean="0">
                          <a:solidFill>
                            <a:schemeClr val="tx1"/>
                          </a:solidFill>
                        </a:rPr>
                        <a:t>2.5%</a:t>
                      </a:r>
                      <a:endParaRPr lang="en-US" sz="1400" dirty="0">
                        <a:solidFill>
                          <a:schemeClr val="tx1"/>
                        </a:solidFill>
                      </a:endParaRPr>
                    </a:p>
                  </a:txBody>
                  <a:tcPr/>
                </a:tc>
                <a:tc>
                  <a:txBody>
                    <a:bodyPr/>
                    <a:lstStyle/>
                    <a:p>
                      <a:r>
                        <a:rPr lang="en-US" sz="1400" dirty="0" smtClean="0">
                          <a:solidFill>
                            <a:schemeClr val="tx1"/>
                          </a:solidFill>
                        </a:rPr>
                        <a:t>36.47%</a:t>
                      </a:r>
                      <a:endParaRPr lang="en-US" sz="1400" dirty="0">
                        <a:solidFill>
                          <a:schemeClr val="tx1"/>
                        </a:solidFill>
                      </a:endParaRPr>
                    </a:p>
                  </a:txBody>
                  <a:tcPr/>
                </a:tc>
                <a:tc>
                  <a:txBody>
                    <a:bodyPr/>
                    <a:lstStyle/>
                    <a:p>
                      <a:r>
                        <a:rPr lang="en-US" sz="1400" dirty="0" smtClean="0">
                          <a:solidFill>
                            <a:schemeClr val="tx1"/>
                          </a:solidFill>
                        </a:rPr>
                        <a:t>11.6%</a:t>
                      </a:r>
                      <a:endParaRPr lang="en-US" sz="1400" dirty="0">
                        <a:solidFill>
                          <a:schemeClr val="tx1"/>
                        </a:solidFill>
                      </a:endParaRPr>
                    </a:p>
                  </a:txBody>
                  <a:tcPr/>
                </a:tc>
              </a:tr>
            </a:tbl>
          </a:graphicData>
        </a:graphic>
      </p:graphicFrame>
      <p:sp>
        <p:nvSpPr>
          <p:cNvPr id="298" name="TextBox 297"/>
          <p:cNvSpPr txBox="1"/>
          <p:nvPr/>
        </p:nvSpPr>
        <p:spPr>
          <a:xfrm>
            <a:off x="15602845" y="9086674"/>
            <a:ext cx="5904017" cy="4531659"/>
          </a:xfrm>
          <a:prstGeom prst="rect">
            <a:avLst/>
          </a:prstGeom>
          <a:noFill/>
        </p:spPr>
        <p:txBody>
          <a:bodyPr wrap="square" rtlCol="0">
            <a:spAutoFit/>
          </a:bodyPr>
          <a:lstStyle/>
          <a:p>
            <a:r>
              <a:rPr lang="en-US" sz="16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600" dirty="0">
              <a:cs typeface="Arial" pitchFamily="34" charset="0"/>
            </a:endParaRPr>
          </a:p>
          <a:p>
            <a:r>
              <a:rPr lang="en-US" sz="1600" dirty="0">
                <a:cs typeface="Arial" pitchFamily="34" charset="0"/>
              </a:rPr>
              <a:t>Your text would go here. List your information on these lines. Your text would go </a:t>
            </a:r>
            <a:r>
              <a:rPr lang="en-US" sz="1600" dirty="0" smtClean="0">
                <a:cs typeface="Arial" pitchFamily="34" charset="0"/>
              </a:rPr>
              <a:t>here</a:t>
            </a:r>
          </a:p>
          <a:p>
            <a:endParaRPr lang="en-US" sz="1600" dirty="0">
              <a:cs typeface="Arial" pitchFamily="34" charset="0"/>
            </a:endParaRPr>
          </a:p>
          <a:p>
            <a:r>
              <a:rPr lang="en-US" sz="1600" dirty="0">
                <a:cs typeface="Arial" pitchFamily="34" charset="0"/>
              </a:rPr>
              <a:t>List your information on these lines. Your text would go here. List your information on these lines. Your text would go here. List your information on these lines. Your text would go here. List your information on these lines. </a:t>
            </a:r>
          </a:p>
          <a:p>
            <a:endParaRPr lang="en-US" sz="1600" dirty="0" smtClean="0">
              <a:cs typeface="Arial" pitchFamily="34" charset="0"/>
            </a:endParaRPr>
          </a:p>
        </p:txBody>
      </p:sp>
      <p:grpSp>
        <p:nvGrpSpPr>
          <p:cNvPr id="299" name="Group 298"/>
          <p:cNvGrpSpPr/>
          <p:nvPr/>
        </p:nvGrpSpPr>
        <p:grpSpPr>
          <a:xfrm>
            <a:off x="22687066" y="18370870"/>
            <a:ext cx="5254728" cy="1594758"/>
            <a:chOff x="-6553200" y="14546193"/>
            <a:chExt cx="5575300" cy="1716088"/>
          </a:xfrm>
        </p:grpSpPr>
        <p:sp>
          <p:nvSpPr>
            <p:cNvPr id="300" name="Freeform 299"/>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300"/>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3"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2"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4"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5"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7"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4"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7"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9"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2"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46" name="Group 345"/>
          <p:cNvGrpSpPr/>
          <p:nvPr/>
        </p:nvGrpSpPr>
        <p:grpSpPr>
          <a:xfrm>
            <a:off x="22663128" y="20290664"/>
            <a:ext cx="5251759" cy="1594758"/>
            <a:chOff x="-6877602" y="16648112"/>
            <a:chExt cx="6022492" cy="1855449"/>
          </a:xfrm>
        </p:grpSpPr>
        <p:sp>
          <p:nvSpPr>
            <p:cNvPr id="347"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6"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3"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4"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5"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2"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3"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4"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5"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6"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7"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0"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5"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2" name="Text Box 29"/>
          <p:cNvSpPr txBox="1">
            <a:spLocks noChangeArrowheads="1"/>
          </p:cNvSpPr>
          <p:nvPr/>
        </p:nvSpPr>
        <p:spPr bwMode="auto">
          <a:xfrm>
            <a:off x="4383966" y="5373633"/>
            <a:ext cx="13576880" cy="981807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This template has a page size of </a:t>
            </a:r>
            <a:r>
              <a:rPr lang="en-US" altLang="ja-JP" sz="3600" b="1" dirty="0" smtClean="0">
                <a:solidFill>
                  <a:schemeClr val="bg1">
                    <a:lumMod val="95000"/>
                  </a:schemeClr>
                </a:solidFill>
                <a:latin typeface="Arial" pitchFamily="34" charset="0"/>
                <a:ea typeface="MS PGothic" pitchFamily="34" charset="-128"/>
              </a:rPr>
              <a:t>24”x 24”</a:t>
            </a:r>
            <a:r>
              <a:rPr lang="en-US" altLang="ja-JP" sz="3600" dirty="0" smtClean="0">
                <a:solidFill>
                  <a:schemeClr val="bg1">
                    <a:lumMod val="95000"/>
                  </a:schemeClr>
                </a:solidFill>
                <a:latin typeface="Arial" pitchFamily="34" charset="0"/>
                <a:ea typeface="MS PGothic" pitchFamily="34" charset="-128"/>
              </a:rPr>
              <a:t>. </a:t>
            </a:r>
            <a:r>
              <a:rPr lang="en-US" altLang="ja-JP" sz="36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1">
                    <a:lumMod val="95000"/>
                  </a:schemeClr>
                </a:solidFill>
                <a:latin typeface="Arial" pitchFamily="34" charset="0"/>
                <a:ea typeface="MS PGothic" pitchFamily="34" charset="-128"/>
              </a:rPr>
              <a:t>42”x 42”</a:t>
            </a:r>
            <a:r>
              <a:rPr lang="en-US" altLang="ja-JP" sz="3600" dirty="0">
                <a:solidFill>
                  <a:schemeClr val="bg1">
                    <a:lumMod val="95000"/>
                  </a:schemeClr>
                </a:solidFill>
                <a:latin typeface="Arial" pitchFamily="34" charset="0"/>
                <a:ea typeface="MS PGothic" pitchFamily="34" charset="-128"/>
              </a:rPr>
              <a:t>, </a:t>
            </a:r>
            <a:r>
              <a:rPr lang="en-US" altLang="ja-JP" sz="3600" b="1" dirty="0">
                <a:solidFill>
                  <a:schemeClr val="bg1">
                    <a:lumMod val="95000"/>
                  </a:schemeClr>
                </a:solidFill>
                <a:latin typeface="Arial" pitchFamily="34" charset="0"/>
                <a:ea typeface="MS PGothic" pitchFamily="34" charset="-128"/>
              </a:rPr>
              <a:t>36”x 36”, 24”x 24”, and 16”x 16”.</a:t>
            </a:r>
            <a:br>
              <a:rPr lang="en-US" altLang="ja-JP" sz="3600" b="1" dirty="0">
                <a:solidFill>
                  <a:schemeClr val="bg1">
                    <a:lumMod val="95000"/>
                  </a:schemeClr>
                </a:solidFill>
                <a:latin typeface="Arial" pitchFamily="34" charset="0"/>
                <a:ea typeface="MS PGothic" pitchFamily="34" charset="-128"/>
              </a:rPr>
            </a:br>
            <a:endParaRPr lang="en-US" altLang="ja-JP" sz="3600" dirty="0">
              <a:solidFill>
                <a:schemeClr val="bg1">
                  <a:lumMod val="95000"/>
                </a:schemeClr>
              </a:solidFill>
              <a:latin typeface="Arial" pitchFamily="34" charset="0"/>
              <a:ea typeface="MS PGothic" pitchFamily="34" charset="-128"/>
            </a:endParaRPr>
          </a:p>
          <a:p>
            <a:pPr defTabSz="3762375">
              <a:defRPr/>
            </a:pPr>
            <a:r>
              <a:rPr lang="en-US" altLang="ja-JP" sz="3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800" dirty="0">
                <a:solidFill>
                  <a:schemeClr val="bg1">
                    <a:lumMod val="95000"/>
                  </a:schemeClr>
                </a:solidFill>
                <a:latin typeface="Arial" pitchFamily="34" charset="0"/>
                <a:ea typeface="MS PGothic" pitchFamily="34" charset="-128"/>
              </a:rPr>
              <a:t>©2010 Graphicsland</a:t>
            </a:r>
            <a:endParaRPr lang="en-US" sz="2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38722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7202</TotalTime>
  <Words>2379</Words>
  <Application>Microsoft Office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65</cp:revision>
  <dcterms:created xsi:type="dcterms:W3CDTF">2013-01-11T17:04:28Z</dcterms:created>
  <dcterms:modified xsi:type="dcterms:W3CDTF">2013-01-24T16:51:22Z</dcterms:modified>
</cp:coreProperties>
</file>