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29260800" cy="16459200"/>
  <p:notesSz cx="7077075" cy="12106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0" autoAdjust="0"/>
    <p:restoredTop sz="92460" autoAdjust="0"/>
  </p:normalViewPr>
  <p:slideViewPr>
    <p:cSldViewPr snapToGrid="0">
      <p:cViewPr varScale="1">
        <p:scale>
          <a:sx n="52" d="100"/>
          <a:sy n="52" d="100"/>
        </p:scale>
        <p:origin x="37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540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C93265-918D-074F-813D-CD9658E5DA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81909-A282-B748-98FC-CECCC26930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50C6C-42C4-2C40-BA23-826B97A9A613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E3C6F-9240-D448-91A5-C437BC9E5F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BA3A2-3881-254C-80FE-0B4F06BD6F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F951-51AA-704D-8CB1-594C5058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44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01F9F-C516-4C4F-89FE-6C82D20CE7D8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93663" y="1512888"/>
            <a:ext cx="7264401" cy="4086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5826125"/>
            <a:ext cx="5661025" cy="476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FD880-F38C-437B-AFDA-7F0FD41248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2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38668" rtl="0" eaLnBrk="1" latinLnBrk="0" hangingPunct="1">
      <a:defRPr sz="3332" kern="1200">
        <a:solidFill>
          <a:schemeClr val="tx1"/>
        </a:solidFill>
        <a:latin typeface="+mn-lt"/>
        <a:ea typeface="+mn-ea"/>
        <a:cs typeface="+mn-cs"/>
      </a:defRPr>
    </a:lvl1pPr>
    <a:lvl2pPr marL="1269333" algn="l" defTabSz="2538668" rtl="0" eaLnBrk="1" latinLnBrk="0" hangingPunct="1">
      <a:defRPr sz="3332" kern="1200">
        <a:solidFill>
          <a:schemeClr val="tx1"/>
        </a:solidFill>
        <a:latin typeface="+mn-lt"/>
        <a:ea typeface="+mn-ea"/>
        <a:cs typeface="+mn-cs"/>
      </a:defRPr>
    </a:lvl2pPr>
    <a:lvl3pPr marL="2538668" algn="l" defTabSz="2538668" rtl="0" eaLnBrk="1" latinLnBrk="0" hangingPunct="1">
      <a:defRPr sz="3332" kern="1200">
        <a:solidFill>
          <a:schemeClr val="tx1"/>
        </a:solidFill>
        <a:latin typeface="+mn-lt"/>
        <a:ea typeface="+mn-ea"/>
        <a:cs typeface="+mn-cs"/>
      </a:defRPr>
    </a:lvl3pPr>
    <a:lvl4pPr marL="3808005" algn="l" defTabSz="2538668" rtl="0" eaLnBrk="1" latinLnBrk="0" hangingPunct="1">
      <a:defRPr sz="3332" kern="1200">
        <a:solidFill>
          <a:schemeClr val="tx1"/>
        </a:solidFill>
        <a:latin typeface="+mn-lt"/>
        <a:ea typeface="+mn-ea"/>
        <a:cs typeface="+mn-cs"/>
      </a:defRPr>
    </a:lvl4pPr>
    <a:lvl5pPr marL="5077340" algn="l" defTabSz="2538668" rtl="0" eaLnBrk="1" latinLnBrk="0" hangingPunct="1">
      <a:defRPr sz="3332" kern="1200">
        <a:solidFill>
          <a:schemeClr val="tx1"/>
        </a:solidFill>
        <a:latin typeface="+mn-lt"/>
        <a:ea typeface="+mn-ea"/>
        <a:cs typeface="+mn-cs"/>
      </a:defRPr>
    </a:lvl5pPr>
    <a:lvl6pPr marL="6346673" algn="l" defTabSz="2538668" rtl="0" eaLnBrk="1" latinLnBrk="0" hangingPunct="1">
      <a:defRPr sz="3332" kern="1200">
        <a:solidFill>
          <a:schemeClr val="tx1"/>
        </a:solidFill>
        <a:latin typeface="+mn-lt"/>
        <a:ea typeface="+mn-ea"/>
        <a:cs typeface="+mn-cs"/>
      </a:defRPr>
    </a:lvl6pPr>
    <a:lvl7pPr marL="7616006" algn="l" defTabSz="2538668" rtl="0" eaLnBrk="1" latinLnBrk="0" hangingPunct="1">
      <a:defRPr sz="3332" kern="1200">
        <a:solidFill>
          <a:schemeClr val="tx1"/>
        </a:solidFill>
        <a:latin typeface="+mn-lt"/>
        <a:ea typeface="+mn-ea"/>
        <a:cs typeface="+mn-cs"/>
      </a:defRPr>
    </a:lvl7pPr>
    <a:lvl8pPr marL="8885344" algn="l" defTabSz="2538668" rtl="0" eaLnBrk="1" latinLnBrk="0" hangingPunct="1">
      <a:defRPr sz="3332" kern="1200">
        <a:solidFill>
          <a:schemeClr val="tx1"/>
        </a:solidFill>
        <a:latin typeface="+mn-lt"/>
        <a:ea typeface="+mn-ea"/>
        <a:cs typeface="+mn-cs"/>
      </a:defRPr>
    </a:lvl8pPr>
    <a:lvl9pPr marL="10154681" algn="l" defTabSz="2538668" rtl="0" eaLnBrk="1" latinLnBrk="0" hangingPunct="1">
      <a:defRPr sz="33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93663" y="1512888"/>
            <a:ext cx="7264401" cy="4086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FD880-F38C-437B-AFDA-7F0FD41248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7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756B343-69C4-4C4F-A6A4-CF31531CC3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95"/>
            <a:ext cx="29260800" cy="164056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5EB8B5-1A7B-4819-9ACB-4A0B1F2BF6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613" y="-470263"/>
            <a:ext cx="30319161" cy="38876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86E2CB-D229-48F5-A1B7-70B333059E7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2" y="26795"/>
            <a:ext cx="2726267" cy="2726267"/>
          </a:xfrm>
          <a:prstGeom prst="rect">
            <a:avLst/>
          </a:prstGeom>
        </p:spPr>
      </p:pic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952351FD-CF81-441A-AB0C-9768E53EC61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2038" y="713626"/>
            <a:ext cx="1565446" cy="12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6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19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2878" y="468930"/>
            <a:ext cx="12795045" cy="110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1"/>
              </a:spcAft>
            </a:pPr>
            <a:r>
              <a:rPr lang="en-US" sz="4346" b="1" dirty="0">
                <a:solidFill>
                  <a:schemeClr val="bg1"/>
                </a:solidFill>
              </a:rPr>
              <a:t>Poster Title of your Evidence-Based Practice Project</a:t>
            </a:r>
          </a:p>
          <a:p>
            <a:pPr algn="ctr"/>
            <a:r>
              <a:rPr lang="en-US" sz="2133" dirty="0">
                <a:solidFill>
                  <a:schemeClr val="bg1"/>
                </a:solidFill>
              </a:rPr>
              <a:t>Author(s) and credentials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865888-AE58-404E-A2D4-46C800873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454" y="12733217"/>
            <a:ext cx="2342275" cy="2154892"/>
          </a:xfrm>
          <a:prstGeom prst="rect">
            <a:avLst/>
          </a:prstGeom>
        </p:spPr>
      </p:pic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8CB9948C-1CBF-4530-A95E-9719F4FC3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2644" y="12638965"/>
            <a:ext cx="2558295" cy="2343399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86419205-BE2C-4B22-B460-69558CAD97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409" y="9998848"/>
            <a:ext cx="2111378" cy="17360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29105-845E-084D-8632-97F709E2BF6A}"/>
              </a:ext>
            </a:extLst>
          </p:cNvPr>
          <p:cNvSpPr txBox="1"/>
          <p:nvPr/>
        </p:nvSpPr>
        <p:spPr>
          <a:xfrm>
            <a:off x="584437" y="11831226"/>
            <a:ext cx="6723795" cy="34412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Clinical Question</a:t>
            </a:r>
          </a:p>
          <a:p>
            <a:endParaRPr lang="en-US" sz="1778" dirty="0"/>
          </a:p>
          <a:p>
            <a:pPr>
              <a:spcAft>
                <a:spcPts val="533"/>
              </a:spcAft>
            </a:pPr>
            <a:r>
              <a:rPr lang="en-US" sz="1778" dirty="0"/>
              <a:t>In this section, consider the following:</a:t>
            </a:r>
          </a:p>
          <a:p>
            <a:pPr marL="406410" lvl="1" indent="-203205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What was the question to be solved.</a:t>
            </a:r>
          </a:p>
          <a:p>
            <a:pPr marL="406410" lvl="1" indent="-203205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>
                <a:solidFill>
                  <a:sysClr val="windowText" lastClr="000000"/>
                </a:solidFill>
              </a:rPr>
              <a:t>Present your question here.  Use the PICO(T) format.</a:t>
            </a:r>
          </a:p>
          <a:p>
            <a:pPr marL="609616" lvl="2" indent="-203205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>
                <a:solidFill>
                  <a:sysClr val="windowText" lastClr="000000"/>
                </a:solidFill>
              </a:rPr>
              <a:t>P-patient or problem</a:t>
            </a:r>
          </a:p>
          <a:p>
            <a:pPr marL="609616" lvl="2" indent="-203205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>
                <a:solidFill>
                  <a:sysClr val="windowText" lastClr="000000"/>
                </a:solidFill>
              </a:rPr>
              <a:t>I-intervention</a:t>
            </a:r>
          </a:p>
          <a:p>
            <a:pPr marL="609616" lvl="2" indent="-203205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>
                <a:solidFill>
                  <a:sysClr val="windowText" lastClr="000000"/>
                </a:solidFill>
              </a:rPr>
              <a:t>C-comparisons</a:t>
            </a:r>
          </a:p>
          <a:p>
            <a:pPr marL="609616" lvl="2" indent="-203205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>
                <a:solidFill>
                  <a:sysClr val="windowText" lastClr="000000"/>
                </a:solidFill>
              </a:rPr>
              <a:t>O-Outcomes</a:t>
            </a:r>
          </a:p>
          <a:p>
            <a:pPr marL="609616" lvl="2" indent="-203205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>
                <a:solidFill>
                  <a:sysClr val="windowText" lastClr="000000"/>
                </a:solidFill>
              </a:rPr>
              <a:t>T-time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6732C8-A1A0-B14B-9345-8D0E23E08075}"/>
              </a:ext>
            </a:extLst>
          </p:cNvPr>
          <p:cNvSpPr txBox="1"/>
          <p:nvPr/>
        </p:nvSpPr>
        <p:spPr>
          <a:xfrm>
            <a:off x="14724327" y="3940299"/>
            <a:ext cx="6723795" cy="31393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Implementation / Application / Intervention / Change</a:t>
            </a:r>
          </a:p>
          <a:p>
            <a:endParaRPr lang="en-US" sz="1778" i="1" dirty="0">
              <a:solidFill>
                <a:sysClr val="windowText" lastClr="000000"/>
              </a:solidFill>
            </a:endParaRPr>
          </a:p>
          <a:p>
            <a:pPr marL="228606" indent="-228606">
              <a:spcAft>
                <a:spcPts val="533"/>
              </a:spcAft>
              <a:buFont typeface="+mj-lt"/>
              <a:buAutoNum type="arabicPeriod"/>
            </a:pPr>
            <a:r>
              <a:rPr lang="en-US" sz="1778" i="1" dirty="0"/>
              <a:t>Pick just </a:t>
            </a:r>
            <a:r>
              <a:rPr lang="en-US" sz="1778" b="1" i="1" dirty="0"/>
              <a:t>ONE</a:t>
            </a:r>
            <a:r>
              <a:rPr lang="en-US" sz="1778" i="1" dirty="0"/>
              <a:t> of the above suggested section headings, DELETE the others.</a:t>
            </a:r>
          </a:p>
          <a:p>
            <a:pPr marL="228606" indent="-228606">
              <a:spcAft>
                <a:spcPts val="533"/>
              </a:spcAft>
              <a:buFont typeface="+mj-lt"/>
              <a:buAutoNum type="arabicPeriod"/>
            </a:pPr>
            <a:r>
              <a:rPr lang="en-US" sz="1778" dirty="0"/>
              <a:t>In this section, consider the following: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what changes you are making.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Tell why the changes are being implemented.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the process for implementation.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618842-D5CF-2048-A6BC-83F96FC3C976}"/>
              </a:ext>
            </a:extLst>
          </p:cNvPr>
          <p:cNvSpPr txBox="1"/>
          <p:nvPr/>
        </p:nvSpPr>
        <p:spPr>
          <a:xfrm>
            <a:off x="571760" y="8151585"/>
            <a:ext cx="6723795" cy="1752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Purpose</a:t>
            </a:r>
          </a:p>
          <a:p>
            <a:pPr algn="ctr"/>
            <a:endParaRPr lang="en-US" sz="1778" b="1" dirty="0"/>
          </a:p>
          <a:p>
            <a:pPr>
              <a:spcAft>
                <a:spcPts val="533"/>
              </a:spcAft>
            </a:pPr>
            <a:r>
              <a:rPr lang="en-US" sz="1778" dirty="0">
                <a:solidFill>
                  <a:sysClr val="windowText" lastClr="000000"/>
                </a:solidFill>
              </a:rPr>
              <a:t>In this section, consider the following:</a:t>
            </a:r>
          </a:p>
          <a:p>
            <a:pPr marL="533414" lvl="1" indent="-3302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>
                <a:solidFill>
                  <a:sysClr val="windowText" lastClr="000000"/>
                </a:solidFill>
              </a:rPr>
              <a:t>State the goals of the project.</a:t>
            </a:r>
          </a:p>
          <a:p>
            <a:pPr marL="533414" lvl="1" indent="-3302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>
                <a:solidFill>
                  <a:sysClr val="windowText" lastClr="000000"/>
                </a:solidFill>
              </a:rPr>
              <a:t>Explain why you undertook the work.</a:t>
            </a:r>
            <a:endParaRPr lang="en-US" sz="1778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FCD8C8-1F7C-1C4A-A56E-A27ED97865EB}"/>
              </a:ext>
            </a:extLst>
          </p:cNvPr>
          <p:cNvSpPr txBox="1"/>
          <p:nvPr/>
        </p:nvSpPr>
        <p:spPr>
          <a:xfrm>
            <a:off x="7654382" y="3940299"/>
            <a:ext cx="6723795" cy="59592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Evidence / Synthesis / Appraisal</a:t>
            </a:r>
          </a:p>
          <a:p>
            <a:endParaRPr lang="en-US" sz="1778" i="1" dirty="0">
              <a:solidFill>
                <a:sysClr val="windowText" lastClr="000000"/>
              </a:solidFill>
            </a:endParaRPr>
          </a:p>
          <a:p>
            <a:pPr marL="228606" indent="-228606">
              <a:spcAft>
                <a:spcPts val="533"/>
              </a:spcAft>
              <a:buFont typeface="+mj-lt"/>
              <a:buAutoNum type="arabicPeriod"/>
            </a:pPr>
            <a:r>
              <a:rPr lang="en-US" sz="1778" i="1" dirty="0"/>
              <a:t>Pick just </a:t>
            </a:r>
            <a:r>
              <a:rPr lang="en-US" sz="1778" b="1" i="1" dirty="0"/>
              <a:t>ONE</a:t>
            </a:r>
            <a:r>
              <a:rPr lang="en-US" sz="1778" i="1" dirty="0"/>
              <a:t> of the above suggested section headings, DELETE the others.</a:t>
            </a:r>
          </a:p>
          <a:p>
            <a:pPr marL="228606" indent="-228606">
              <a:lnSpc>
                <a:spcPct val="150000"/>
              </a:lnSpc>
              <a:buFont typeface="+mj-lt"/>
              <a:buAutoNum type="arabicPeriod"/>
            </a:pPr>
            <a:r>
              <a:rPr lang="en-US" sz="1778" dirty="0"/>
              <a:t>In this section, consider the following: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Outline the process and types of evidence you collected.</a:t>
            </a:r>
          </a:p>
          <a:p>
            <a:pPr marL="635016" lvl="2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How did you go about finding it?  </a:t>
            </a:r>
          </a:p>
          <a:p>
            <a:pPr marL="635016" lvl="2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What methods did you utilize?  </a:t>
            </a:r>
          </a:p>
          <a:p>
            <a:pPr marL="635016" lvl="2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Which sources did you use?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Summarize the evidence.  Might be grouped in a table format.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any tools used for evaluating, synthesizing or grading the evidence.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Include search strategies, resources consulted and keywords used.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How many articles were used.  Include any exclusion/inclusion criteria.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Provide your critical appraisal of the evidence to support the intervention or change.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Highlight some of the important studies and findings.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56973C-DC2F-F940-8807-80E17274B9FB}"/>
              </a:ext>
            </a:extLst>
          </p:cNvPr>
          <p:cNvSpPr txBox="1"/>
          <p:nvPr/>
        </p:nvSpPr>
        <p:spPr>
          <a:xfrm>
            <a:off x="21794272" y="11558099"/>
            <a:ext cx="6723795" cy="20262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References</a:t>
            </a:r>
            <a:r>
              <a:rPr lang="en-US" sz="1778" b="1" dirty="0"/>
              <a:t> </a:t>
            </a:r>
          </a:p>
          <a:p>
            <a:pPr algn="ctr"/>
            <a:endParaRPr lang="en-US" sz="1778" b="1" dirty="0"/>
          </a:p>
          <a:p>
            <a:pPr marL="101609" indent="-1016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Make sure they are consistent in format.</a:t>
            </a:r>
          </a:p>
          <a:p>
            <a:pPr marL="101609" indent="-1016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If not otherwise directed, model after APA.</a:t>
            </a:r>
          </a:p>
          <a:p>
            <a:pPr lvl="1">
              <a:spcAft>
                <a:spcPts val="533"/>
              </a:spcAft>
            </a:pPr>
            <a:r>
              <a:rPr lang="en-US" sz="1778" dirty="0"/>
              <a:t>Author, A. (Publication Year). Article title</a:t>
            </a:r>
            <a:r>
              <a:rPr lang="en-US" sz="1778" i="1" dirty="0"/>
              <a:t>. Periodical Title</a:t>
            </a:r>
            <a:r>
              <a:rPr lang="en-US" sz="1778" dirty="0"/>
              <a:t>, Volume(Issue), pp.-pp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FADF39-31B8-F94D-92F2-AB7C996A068B}"/>
              </a:ext>
            </a:extLst>
          </p:cNvPr>
          <p:cNvSpPr txBox="1"/>
          <p:nvPr/>
        </p:nvSpPr>
        <p:spPr>
          <a:xfrm>
            <a:off x="584437" y="3940300"/>
            <a:ext cx="6723795" cy="4152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Clinical Problem / Significance / Background</a:t>
            </a:r>
          </a:p>
          <a:p>
            <a:pPr algn="ctr"/>
            <a:endParaRPr lang="en-US" sz="1778" dirty="0"/>
          </a:p>
          <a:p>
            <a:pPr marL="228606" indent="-228606">
              <a:spcAft>
                <a:spcPts val="533"/>
              </a:spcAft>
              <a:buFont typeface="+mj-lt"/>
              <a:buAutoNum type="arabicPeriod"/>
            </a:pPr>
            <a:r>
              <a:rPr lang="en-US" sz="1778" i="1" dirty="0"/>
              <a:t>Pick just </a:t>
            </a:r>
            <a:r>
              <a:rPr lang="en-US" sz="1778" b="1" i="1" dirty="0"/>
              <a:t>ONE</a:t>
            </a:r>
            <a:r>
              <a:rPr lang="en-US" sz="1778" i="1" dirty="0"/>
              <a:t> of the above suggested section headings, DELETE the others.</a:t>
            </a:r>
          </a:p>
          <a:p>
            <a:pPr marL="228606" indent="-228606">
              <a:spcAft>
                <a:spcPts val="533"/>
              </a:spcAft>
              <a:buFont typeface="+mj-lt"/>
              <a:buAutoNum type="arabicPeriod"/>
            </a:pPr>
            <a:r>
              <a:rPr lang="en-US" sz="1778" dirty="0"/>
              <a:t>In this section, consider the following: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Provide background information on the clinical problem. 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Give a historical context for your project.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how you identified the problem for your project. 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Indicate any triggers (e.g. problem or knowledge)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why the work was done and it’s importance.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Identify your stakeholders.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25445A4-C40A-A542-96E6-106E940FD06F}"/>
              </a:ext>
            </a:extLst>
          </p:cNvPr>
          <p:cNvSpPr txBox="1"/>
          <p:nvPr/>
        </p:nvSpPr>
        <p:spPr>
          <a:xfrm>
            <a:off x="21794272" y="13701334"/>
            <a:ext cx="6723795" cy="14149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Acknowledgements</a:t>
            </a:r>
          </a:p>
          <a:p>
            <a:pPr algn="ctr"/>
            <a:endParaRPr lang="en-US" sz="1778" b="1" dirty="0"/>
          </a:p>
          <a:p>
            <a:pPr marL="101609" indent="-1016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Acknowledge anyone who helped with the project or poster.</a:t>
            </a:r>
          </a:p>
          <a:p>
            <a:pPr marL="101609" indent="-1016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Include sources used on the poster such as for images or quotes.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DA322A-498D-9146-BCB4-607303C5A203}"/>
              </a:ext>
            </a:extLst>
          </p:cNvPr>
          <p:cNvSpPr txBox="1"/>
          <p:nvPr/>
        </p:nvSpPr>
        <p:spPr>
          <a:xfrm>
            <a:off x="14724327" y="7345129"/>
            <a:ext cx="6723795" cy="52752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Results / Evaluation</a:t>
            </a:r>
          </a:p>
          <a:p>
            <a:endParaRPr lang="en-US" sz="1778" i="1" dirty="0">
              <a:solidFill>
                <a:sysClr val="windowText" lastClr="000000"/>
              </a:solidFill>
            </a:endParaRPr>
          </a:p>
          <a:p>
            <a:pPr marL="228606" indent="-228606">
              <a:spcAft>
                <a:spcPts val="533"/>
              </a:spcAft>
              <a:buFont typeface="+mj-lt"/>
              <a:buAutoNum type="arabicPeriod"/>
            </a:pPr>
            <a:r>
              <a:rPr lang="en-US" sz="1778" i="1" dirty="0"/>
              <a:t>Pick just </a:t>
            </a:r>
            <a:r>
              <a:rPr lang="en-US" sz="1778" b="1" i="1" dirty="0"/>
              <a:t>ONE</a:t>
            </a:r>
            <a:r>
              <a:rPr lang="en-US" sz="1778" i="1" dirty="0"/>
              <a:t> of the above suggested section headings, DELETE the others.</a:t>
            </a:r>
          </a:p>
          <a:p>
            <a:pPr marL="228606" indent="-228606">
              <a:spcAft>
                <a:spcPts val="533"/>
              </a:spcAft>
              <a:buFont typeface="+mj-lt"/>
              <a:buAutoNum type="arabicPeriod"/>
            </a:pPr>
            <a:r>
              <a:rPr lang="en-US" sz="1778" dirty="0"/>
              <a:t>In this section, consider the following: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Talk about how you evaluated the practice change.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List any outcomes after the change was implemented.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the tools used for data collection (e.g. survey, interviews etc.)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how the outcomes or effectiveness of the change were measured.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Show pre and post implementation data.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Talk about any insights that were made.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Include tables and figures.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the project and whether goals were met.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Evaluate the practice change.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39DA9F8-16B5-8544-A7CC-5808E7C2BE69}"/>
              </a:ext>
            </a:extLst>
          </p:cNvPr>
          <p:cNvSpPr txBox="1"/>
          <p:nvPr/>
        </p:nvSpPr>
        <p:spPr>
          <a:xfrm>
            <a:off x="21794272" y="8457336"/>
            <a:ext cx="6723795" cy="29753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Nursing Implications</a:t>
            </a:r>
          </a:p>
          <a:p>
            <a:pPr algn="ctr"/>
            <a:endParaRPr lang="en-US" sz="1778" dirty="0"/>
          </a:p>
          <a:p>
            <a:pPr>
              <a:spcAft>
                <a:spcPts val="533"/>
              </a:spcAft>
            </a:pPr>
            <a:r>
              <a:rPr lang="en-US" sz="1778" dirty="0"/>
              <a:t>In this section, consider the following:</a:t>
            </a:r>
          </a:p>
          <a:p>
            <a:pPr marL="304814" lvl="1" indent="-1016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This is where you can show the impact your work will have in the practice setting.  </a:t>
            </a:r>
          </a:p>
          <a:p>
            <a:pPr marL="508020" lvl="2" indent="-1016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What difference have you made?</a:t>
            </a:r>
          </a:p>
          <a:p>
            <a:pPr marL="304814" lvl="1" indent="-1016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how your results will impact clinical practice.</a:t>
            </a:r>
          </a:p>
          <a:p>
            <a:pPr marL="304814" lvl="1" indent="-101609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This is YOUR chance to share with others how you used CHANGE for improvement!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D4FEF3-D7D4-49DB-BE87-EE2BDE1C436F}"/>
              </a:ext>
            </a:extLst>
          </p:cNvPr>
          <p:cNvSpPr txBox="1"/>
          <p:nvPr/>
        </p:nvSpPr>
        <p:spPr>
          <a:xfrm>
            <a:off x="21794272" y="4057075"/>
            <a:ext cx="6723795" cy="42620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44" b="1" dirty="0"/>
              <a:t>Significance / Conclusions / Discussion</a:t>
            </a:r>
          </a:p>
          <a:p>
            <a:pPr algn="ctr"/>
            <a:endParaRPr lang="en-US" sz="1778" dirty="0"/>
          </a:p>
          <a:p>
            <a:pPr marL="228606" indent="-228606">
              <a:spcAft>
                <a:spcPts val="533"/>
              </a:spcAft>
              <a:buFont typeface="+mj-lt"/>
              <a:buAutoNum type="arabicPeriod"/>
            </a:pPr>
            <a:r>
              <a:rPr lang="en-US" sz="1778" i="1" dirty="0"/>
              <a:t>Pick just </a:t>
            </a:r>
            <a:r>
              <a:rPr lang="en-US" sz="1778" b="1" i="1" dirty="0"/>
              <a:t>ONE</a:t>
            </a:r>
            <a:r>
              <a:rPr lang="en-US" sz="1778" i="1" dirty="0"/>
              <a:t> of the above suggested section headings, DELETE the others.</a:t>
            </a:r>
          </a:p>
          <a:p>
            <a:pPr marL="228606" indent="-228606">
              <a:spcAft>
                <a:spcPts val="533"/>
              </a:spcAft>
              <a:buFont typeface="+mj-lt"/>
              <a:buAutoNum type="arabicPeriod"/>
            </a:pPr>
            <a:r>
              <a:rPr lang="en-US" sz="1778" dirty="0"/>
              <a:t>In this section, consider the following: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What conclusions can be drawn from your evaluation of the evidence.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Present any reasonable conclusions your results support.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Discuss the strengths and weaknesses of your findings.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Address any biases either yours or in the evidence.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Describe the impact of the work and any conclusions you can draw from your methods or results.</a:t>
            </a:r>
          </a:p>
          <a:p>
            <a:pPr marL="431811" lvl="1" indent="-228606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sz="1778" dirty="0"/>
              <a:t>Project how can the change be sustained.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73B74-1933-4CDD-96B7-3C7CEF71E9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5021" y="10335628"/>
            <a:ext cx="3235138" cy="199364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7730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18D49C3BEC3840A4A561E1C07F398E" ma:contentTypeVersion="4" ma:contentTypeDescription="Create a new document." ma:contentTypeScope="" ma:versionID="9e525ffcda38aea6792677c4f1fd722a">
  <xsd:schema xmlns:xsd="http://www.w3.org/2001/XMLSchema" xmlns:xs="http://www.w3.org/2001/XMLSchema" xmlns:p="http://schemas.microsoft.com/office/2006/metadata/properties" xmlns:ns1="http://schemas.microsoft.com/sharepoint/v3" xmlns:ns2="b569370b-5b66-4f89-ab9e-0d12b68de8be" targetNamespace="http://schemas.microsoft.com/office/2006/metadata/properties" ma:root="true" ma:fieldsID="9f8683b31d3f77302b17932512a6ed94" ns1:_="" ns2:_="">
    <xsd:import namespace="http://schemas.microsoft.com/sharepoint/v3"/>
    <xsd:import namespace="b569370b-5b66-4f89-ab9e-0d12b68de8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9370b-5b66-4f89-ab9e-0d12b68de8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FEA8A8-EB50-4707-A077-797635CEA74E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b569370b-5b66-4f89-ab9e-0d12b68de8be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81C849C-810E-4938-9E9D-8305BADA49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E003D0-7492-4A89-B444-4A8407A8E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569370b-5b66-4f89-ab9e-0d12b68de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7759</TotalTime>
  <Words>651</Words>
  <Application>Microsoft Office PowerPoint</Application>
  <PresentationFormat>Custom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Cone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Lackey, Sarah</dc:creator>
  <cp:lastModifiedBy>Justin Delre</cp:lastModifiedBy>
  <cp:revision>141</cp:revision>
  <cp:lastPrinted>2018-03-14T19:55:43Z</cp:lastPrinted>
  <dcterms:created xsi:type="dcterms:W3CDTF">2017-06-15T14:41:52Z</dcterms:created>
  <dcterms:modified xsi:type="dcterms:W3CDTF">2020-12-17T21:48:46Z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0x0101003E18D49C3BEC3840A4A561E1C07F398E</vt:lpwstr>
  </property>
</Properties>
</file>