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3"/>
    <a:srgbClr val="EAEAEA"/>
    <a:srgbClr val="FFFFFF"/>
    <a:srgbClr val="CC0000"/>
    <a:srgbClr val="B40000"/>
    <a:srgbClr val="DA000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678"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9465472"/>
        <c:axId val="309467008"/>
        <c:axId val="0"/>
      </c:bar3DChart>
      <c:catAx>
        <c:axId val="309465472"/>
        <c:scaling>
          <c:orientation val="minMax"/>
        </c:scaling>
        <c:delete val="0"/>
        <c:axPos val="b"/>
        <c:numFmt formatCode="General" sourceLinked="1"/>
        <c:majorTickMark val="out"/>
        <c:minorTickMark val="none"/>
        <c:tickLblPos val="nextTo"/>
        <c:crossAx val="309467008"/>
        <c:crosses val="autoZero"/>
        <c:auto val="1"/>
        <c:lblAlgn val="ctr"/>
        <c:lblOffset val="100"/>
        <c:noMultiLvlLbl val="0"/>
      </c:catAx>
      <c:valAx>
        <c:axId val="309467008"/>
        <c:scaling>
          <c:orientation val="minMax"/>
        </c:scaling>
        <c:delete val="0"/>
        <c:axPos val="l"/>
        <c:majorGridlines/>
        <c:numFmt formatCode="General" sourceLinked="1"/>
        <c:majorTickMark val="out"/>
        <c:minorTickMark val="none"/>
        <c:tickLblPos val="nextTo"/>
        <c:crossAx val="3094654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09663232"/>
        <c:axId val="309664768"/>
      </c:lineChart>
      <c:catAx>
        <c:axId val="309663232"/>
        <c:scaling>
          <c:orientation val="minMax"/>
        </c:scaling>
        <c:delete val="0"/>
        <c:axPos val="b"/>
        <c:numFmt formatCode="General" sourceLinked="1"/>
        <c:majorTickMark val="out"/>
        <c:minorTickMark val="none"/>
        <c:tickLblPos val="nextTo"/>
        <c:crossAx val="309664768"/>
        <c:crosses val="autoZero"/>
        <c:auto val="1"/>
        <c:lblAlgn val="ctr"/>
        <c:lblOffset val="100"/>
        <c:noMultiLvlLbl val="0"/>
      </c:catAx>
      <c:valAx>
        <c:axId val="309664768"/>
        <c:scaling>
          <c:orientation val="minMax"/>
        </c:scaling>
        <c:delete val="0"/>
        <c:axPos val="l"/>
        <c:majorGridlines/>
        <c:numFmt formatCode="General" sourceLinked="1"/>
        <c:majorTickMark val="out"/>
        <c:minorTickMark val="none"/>
        <c:tickLblPos val="nextTo"/>
        <c:crossAx val="3096632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hyperlink" Target="mailto:support@graphicsland.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image" Target="../media/image2.pn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3106400" y="6629399"/>
            <a:ext cx="20383500" cy="25908002"/>
          </a:xfrm>
          <a:prstGeom prst="roundRect">
            <a:avLst>
              <a:gd name="adj" fmla="val 3106"/>
            </a:avLst>
          </a:prstGeom>
          <a:solidFill>
            <a:srgbClr val="EDEFF3"/>
          </a:solidFill>
          <a:ln w="190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3" name="Picture 9" descr="W:\Templates\Test Templates\Scientific Posters\Association for Pelvic Organ Prolapse Support\APOPS new logo jpg.jpg"/>
          <p:cNvPicPr>
            <a:picLocks noChangeAspect="1" noChangeArrowheads="1"/>
          </p:cNvPicPr>
          <p:nvPr/>
        </p:nvPicPr>
        <p:blipFill rotWithShape="1">
          <a:blip r:embed="rId2">
            <a:extLst>
              <a:ext uri="{28A0092B-C50C-407E-A947-70E740481C1C}">
                <a14:useLocalDpi xmlns:a14="http://schemas.microsoft.com/office/drawing/2010/main" val="0"/>
              </a:ext>
            </a:extLst>
          </a:blip>
          <a:srcRect l="8666" t="8317" r="7902" b="11107"/>
          <a:stretch/>
        </p:blipFill>
        <p:spPr bwMode="auto">
          <a:xfrm>
            <a:off x="3477898" y="540326"/>
            <a:ext cx="6117954" cy="472690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3"/>
          <p:cNvSpPr txBox="1">
            <a:spLocks noChangeArrowheads="1"/>
          </p:cNvSpPr>
          <p:nvPr/>
        </p:nvSpPr>
        <p:spPr bwMode="auto">
          <a:xfrm>
            <a:off x="9705974" y="699352"/>
            <a:ext cx="3052762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7200" b="1" i="1" smtClean="0">
                <a:latin typeface="+mj-lt"/>
              </a:rPr>
              <a:t>This is a Scientific Poster Template created by Graphicsland &amp; MakeSigns.com </a:t>
            </a:r>
          </a:p>
          <a:p>
            <a:pPr eaLnBrk="1">
              <a:defRPr/>
            </a:pPr>
            <a:r>
              <a:rPr lang="en-US" sz="7200" b="1" i="1" smtClean="0">
                <a:latin typeface="+mj-lt"/>
              </a:rPr>
              <a:t>Your poster title would go on these lines</a:t>
            </a:r>
          </a:p>
        </p:txBody>
      </p:sp>
      <p:sp>
        <p:nvSpPr>
          <p:cNvPr id="17" name="TextBox 4"/>
          <p:cNvSpPr txBox="1">
            <a:spLocks noChangeArrowheads="1"/>
          </p:cNvSpPr>
          <p:nvPr/>
        </p:nvSpPr>
        <p:spPr bwMode="auto">
          <a:xfrm>
            <a:off x="9705974" y="3886200"/>
            <a:ext cx="305276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600" smtClean="0">
                <a:latin typeface="+mj-lt"/>
              </a:rPr>
              <a:t>Author Name, RN</a:t>
            </a:r>
            <a:r>
              <a:rPr lang="en-US" sz="3600" baseline="30000" smtClean="0">
                <a:latin typeface="+mj-lt"/>
              </a:rPr>
              <a:t>1</a:t>
            </a:r>
            <a:r>
              <a:rPr lang="en-US" sz="3600" smtClean="0">
                <a:latin typeface="+mj-lt"/>
              </a:rPr>
              <a:t>; Author Name, Ph.D</a:t>
            </a:r>
            <a:r>
              <a:rPr lang="en-US" sz="3600" baseline="30000" smtClean="0">
                <a:latin typeface="+mj-lt"/>
              </a:rPr>
              <a:t>2</a:t>
            </a:r>
            <a:r>
              <a:rPr lang="en-US" sz="3600" smtClean="0">
                <a:latin typeface="+mj-lt"/>
              </a:rPr>
              <a:t>, Author Name, RN</a:t>
            </a:r>
            <a:r>
              <a:rPr lang="en-US" sz="3600" baseline="30000" smtClean="0">
                <a:latin typeface="+mj-lt"/>
              </a:rPr>
              <a:t>2,3</a:t>
            </a:r>
            <a:r>
              <a:rPr lang="en-US" sz="3600" smtClean="0">
                <a:latin typeface="+mj-lt"/>
              </a:rPr>
              <a:t>; Author Name, Ph.D</a:t>
            </a:r>
            <a:r>
              <a:rPr lang="en-US" sz="3600" baseline="30000" smtClean="0">
                <a:latin typeface="+mj-lt"/>
              </a:rPr>
              <a:t>1,4</a:t>
            </a:r>
            <a:r>
              <a:rPr lang="en-US" sz="3600" smtClean="0">
                <a:latin typeface="+mj-lt"/>
              </a:rPr>
              <a:t> </a:t>
            </a:r>
          </a:p>
          <a:p>
            <a:pPr eaLnBrk="1">
              <a:defRPr/>
            </a:pPr>
            <a:r>
              <a:rPr lang="en-US" sz="3600" baseline="30000" smtClean="0">
                <a:latin typeface="+mj-lt"/>
              </a:rPr>
              <a:t>1</a:t>
            </a:r>
            <a:r>
              <a:rPr lang="en-US" sz="3600" smtClean="0">
                <a:latin typeface="+mj-lt"/>
              </a:rPr>
              <a:t>Name of University, City, State; </a:t>
            </a:r>
            <a:r>
              <a:rPr lang="en-US" sz="3600" baseline="30000" smtClean="0">
                <a:latin typeface="+mj-lt"/>
              </a:rPr>
              <a:t>2</a:t>
            </a:r>
            <a:r>
              <a:rPr lang="en-US" sz="3600" smtClean="0">
                <a:latin typeface="+mj-lt"/>
              </a:rPr>
              <a:t>Name of Another  University, City, State; </a:t>
            </a:r>
            <a:r>
              <a:rPr lang="en-US" sz="3600" baseline="30000" smtClean="0">
                <a:latin typeface="+mj-lt"/>
              </a:rPr>
              <a:t>3</a:t>
            </a:r>
            <a:r>
              <a:rPr lang="en-US" sz="3600" smtClean="0">
                <a:latin typeface="+mj-lt"/>
              </a:rPr>
              <a:t>Name of University, City, State; </a:t>
            </a:r>
            <a:r>
              <a:rPr lang="en-US" sz="3600" baseline="30000" smtClean="0">
                <a:latin typeface="+mj-lt"/>
              </a:rPr>
              <a:t>4</a:t>
            </a:r>
            <a:r>
              <a:rPr lang="en-US" sz="3600" smtClean="0">
                <a:latin typeface="+mj-lt"/>
              </a:rPr>
              <a:t>Name of University, City, State; </a:t>
            </a:r>
          </a:p>
        </p:txBody>
      </p:sp>
      <p:sp>
        <p:nvSpPr>
          <p:cNvPr id="18" name="TextBox 49"/>
          <p:cNvSpPr txBox="1">
            <a:spLocks noChangeArrowheads="1"/>
          </p:cNvSpPr>
          <p:nvPr/>
        </p:nvSpPr>
        <p:spPr bwMode="auto">
          <a:xfrm>
            <a:off x="3352800" y="7539373"/>
            <a:ext cx="96361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a:t>
            </a:r>
          </a:p>
        </p:txBody>
      </p:sp>
      <p:sp>
        <p:nvSpPr>
          <p:cNvPr id="19" name="TextBox 50"/>
          <p:cNvSpPr txBox="1">
            <a:spLocks noChangeArrowheads="1"/>
          </p:cNvSpPr>
          <p:nvPr/>
        </p:nvSpPr>
        <p:spPr bwMode="auto">
          <a:xfrm>
            <a:off x="3352800" y="14769443"/>
            <a:ext cx="9636125" cy="1732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pPr eaLnBrk="1">
              <a:defRPr/>
            </a:pPr>
            <a:endParaRPr lang="en-US" sz="3200" smtClean="0">
              <a:latin typeface="+mj-lt"/>
            </a:endParaRPr>
          </a:p>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a:t>
            </a:r>
          </a:p>
        </p:txBody>
      </p:sp>
      <p:sp>
        <p:nvSpPr>
          <p:cNvPr id="20" name="TextBox 51"/>
          <p:cNvSpPr txBox="1">
            <a:spLocks noChangeArrowheads="1"/>
          </p:cNvSpPr>
          <p:nvPr/>
        </p:nvSpPr>
        <p:spPr bwMode="auto">
          <a:xfrm>
            <a:off x="13411200" y="7539373"/>
            <a:ext cx="963453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List your information on these lines. Your text would go here. List your information on these lines. Your text would go here. List your information on these lines. </a:t>
            </a:r>
          </a:p>
          <a:p>
            <a:pPr eaLnBrk="1">
              <a:defRPr/>
            </a:pPr>
            <a:endParaRPr lang="en-US" sz="3200" smtClean="0">
              <a:latin typeface="+mj-lt"/>
            </a:endParaRPr>
          </a:p>
        </p:txBody>
      </p:sp>
      <p:sp>
        <p:nvSpPr>
          <p:cNvPr id="21" name="TextBox 20"/>
          <p:cNvSpPr txBox="1"/>
          <p:nvPr/>
        </p:nvSpPr>
        <p:spPr>
          <a:xfrm>
            <a:off x="13411200" y="15690592"/>
            <a:ext cx="9634538" cy="14865608"/>
          </a:xfrm>
          <a:prstGeom prst="rect">
            <a:avLst/>
          </a:prstGeom>
          <a:noFill/>
        </p:spPr>
        <p:txBody>
          <a:bodyPr>
            <a:spAutoFit/>
          </a:bodyPr>
          <a:lstStyle/>
          <a:p>
            <a:pPr defTabSz="1990740">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a:t>
            </a:r>
          </a:p>
          <a:p>
            <a:pPr marL="457200" indent="-457200" defTabSz="1990740">
              <a:buClr>
                <a:schemeClr val="bg1"/>
              </a:buClr>
              <a:buFont typeface="Arial" pitchFamily="34" charset="0"/>
              <a:buChar char="•"/>
              <a:defRPr/>
            </a:pPr>
            <a:r>
              <a:rPr lang="en-US" sz="3200" dirty="0">
                <a:latin typeface="+mj-lt"/>
                <a:cs typeface="Arial" pitchFamily="34" charset="0"/>
              </a:rPr>
              <a:t>List your information on these lines. </a:t>
            </a:r>
          </a:p>
          <a:p>
            <a:pPr defTabSz="1990740">
              <a:defRPr/>
            </a:pPr>
            <a:r>
              <a:rPr lang="en-US" sz="3200" dirty="0">
                <a:latin typeface="+mj-lt"/>
                <a:cs typeface="Arial" pitchFamily="34" charset="0"/>
              </a:rPr>
              <a:t> </a:t>
            </a:r>
          </a:p>
          <a:p>
            <a:pPr>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3200" dirty="0">
                <a:latin typeface="+mj-lt"/>
              </a:rPr>
              <a:t>Your text would go here. List your information on these lines. Your text would go here</a:t>
            </a:r>
          </a:p>
          <a:p>
            <a:pPr>
              <a:defRPr/>
            </a:pPr>
            <a:endParaRPr lang="en-US" sz="3200" dirty="0">
              <a:latin typeface="+mj-lt"/>
            </a:endParaRPr>
          </a:p>
          <a:p>
            <a:pPr>
              <a:defRPr/>
            </a:pPr>
            <a:endParaRPr lang="en-US" sz="3200" dirty="0">
              <a:latin typeface="+mj-lt"/>
            </a:endParaRPr>
          </a:p>
          <a:p>
            <a:pPr>
              <a:defRPr/>
            </a:pPr>
            <a:r>
              <a:rPr lang="en-US" sz="3200" dirty="0">
                <a:latin typeface="+mj-lt"/>
              </a:rPr>
              <a:t>Your text would go here. List your information on these lines. Your text would go here. List your information on these lines. </a:t>
            </a:r>
          </a:p>
          <a:p>
            <a:pPr>
              <a:defRPr/>
            </a:pPr>
            <a:r>
              <a:rPr lang="en-US" sz="3200" dirty="0">
                <a:latin typeface="+mj-lt"/>
              </a:rPr>
              <a:t>Your text would go here. List your information on these lines. Your text would go here. List your information on these lines. Your text would go here. List your information on these lines. Your text would go here. List your information on these lines</a:t>
            </a:r>
            <a:r>
              <a:rPr lang="en-US" sz="3200">
                <a:latin typeface="+mj-lt"/>
              </a:rPr>
              <a:t>. </a:t>
            </a:r>
            <a:endParaRPr lang="en-US" sz="3200" dirty="0">
              <a:latin typeface="+mj-lt"/>
              <a:cs typeface="Arial" pitchFamily="34" charset="0"/>
            </a:endParaRPr>
          </a:p>
        </p:txBody>
      </p:sp>
      <p:sp>
        <p:nvSpPr>
          <p:cNvPr id="22" name="TextBox 53"/>
          <p:cNvSpPr txBox="1">
            <a:spLocks noChangeArrowheads="1"/>
          </p:cNvSpPr>
          <p:nvPr/>
        </p:nvSpPr>
        <p:spPr bwMode="auto">
          <a:xfrm>
            <a:off x="23545800" y="7539373"/>
            <a:ext cx="963453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a:t>
            </a:r>
          </a:p>
        </p:txBody>
      </p:sp>
      <p:sp>
        <p:nvSpPr>
          <p:cNvPr id="23" name="TextBox 54"/>
          <p:cNvSpPr txBox="1">
            <a:spLocks noChangeArrowheads="1"/>
          </p:cNvSpPr>
          <p:nvPr/>
        </p:nvSpPr>
        <p:spPr bwMode="auto">
          <a:xfrm>
            <a:off x="33685163" y="12558754"/>
            <a:ext cx="963453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4" name="TextBox 23"/>
          <p:cNvSpPr txBox="1"/>
          <p:nvPr/>
        </p:nvSpPr>
        <p:spPr>
          <a:xfrm>
            <a:off x="33685163" y="19278600"/>
            <a:ext cx="9634537" cy="5509200"/>
          </a:xfrm>
          <a:prstGeom prst="rect">
            <a:avLst/>
          </a:prstGeom>
          <a:noFill/>
        </p:spPr>
        <p:txBody>
          <a:bodyPr>
            <a:spAutoFit/>
          </a:bodyPr>
          <a:lstStyle/>
          <a:p>
            <a:pPr defTabSz="1990740">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a:t>
            </a:r>
          </a:p>
          <a:p>
            <a:pPr marL="457200" indent="-457200" defTabSz="1990740">
              <a:buClr>
                <a:schemeClr val="bg1"/>
              </a:buClr>
              <a:buFont typeface="Arial" pitchFamily="34" charset="0"/>
              <a:buChar char="•"/>
              <a:defRPr/>
            </a:pPr>
            <a:r>
              <a:rPr lang="en-US" sz="3200" dirty="0">
                <a:latin typeface="+mj-lt"/>
                <a:cs typeface="Arial" pitchFamily="34" charset="0"/>
              </a:rPr>
              <a:t>List your information on these lines. </a:t>
            </a:r>
          </a:p>
        </p:txBody>
      </p:sp>
      <p:sp>
        <p:nvSpPr>
          <p:cNvPr id="25" name="TextBox 56"/>
          <p:cNvSpPr txBox="1">
            <a:spLocks noChangeArrowheads="1"/>
          </p:cNvSpPr>
          <p:nvPr/>
        </p:nvSpPr>
        <p:spPr bwMode="auto">
          <a:xfrm>
            <a:off x="33685163" y="26254263"/>
            <a:ext cx="963453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3200" smtClean="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7" name="Chart 57"/>
          <p:cNvGraphicFramePr>
            <a:graphicFrameLocks/>
          </p:cNvGraphicFramePr>
          <p:nvPr>
            <p:extLst>
              <p:ext uri="{D42A27DB-BD31-4B8C-83A1-F6EECF244321}">
                <p14:modId xmlns:p14="http://schemas.microsoft.com/office/powerpoint/2010/main" val="3694517493"/>
              </p:ext>
            </p:extLst>
          </p:nvPr>
        </p:nvGraphicFramePr>
        <p:xfrm>
          <a:off x="23545800" y="9713147"/>
          <a:ext cx="9634538" cy="4840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58"/>
          <p:cNvGraphicFramePr>
            <a:graphicFrameLocks/>
          </p:cNvGraphicFramePr>
          <p:nvPr>
            <p:extLst>
              <p:ext uri="{D42A27DB-BD31-4B8C-83A1-F6EECF244321}">
                <p14:modId xmlns:p14="http://schemas.microsoft.com/office/powerpoint/2010/main" val="3823669871"/>
              </p:ext>
            </p:extLst>
          </p:nvPr>
        </p:nvGraphicFramePr>
        <p:xfrm>
          <a:off x="23545800" y="15428147"/>
          <a:ext cx="9634538" cy="4484688"/>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p:cNvSpPr txBox="1"/>
          <p:nvPr/>
        </p:nvSpPr>
        <p:spPr>
          <a:xfrm>
            <a:off x="23545800" y="20298787"/>
            <a:ext cx="9634538" cy="7971413"/>
          </a:xfrm>
          <a:prstGeom prst="rect">
            <a:avLst/>
          </a:prstGeom>
          <a:noFill/>
        </p:spPr>
        <p:txBody>
          <a:bodyPr>
            <a:spAutoFit/>
          </a:bodyPr>
          <a:lstStyle/>
          <a:p>
            <a:pPr defTabSz="1990740">
              <a:defRPr/>
            </a:pPr>
            <a:r>
              <a:rPr lang="en-US" sz="32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List your information on these lines. </a:t>
            </a:r>
          </a:p>
          <a:p>
            <a:pPr marL="457200" indent="-457200" defTabSz="1990740">
              <a:buClr>
                <a:schemeClr val="bg1"/>
              </a:buClr>
              <a:buFont typeface="Arial" pitchFamily="34" charset="0"/>
              <a:buChar char="•"/>
              <a:defRPr/>
            </a:pPr>
            <a:r>
              <a:rPr lang="en-US" sz="3200" dirty="0">
                <a:latin typeface="+mj-lt"/>
                <a:cs typeface="Arial" pitchFamily="34" charset="0"/>
              </a:rPr>
              <a:t>Your text would go here. </a:t>
            </a:r>
          </a:p>
          <a:p>
            <a:pPr marL="457200" indent="-457200" defTabSz="1990740">
              <a:buClr>
                <a:schemeClr val="bg1"/>
              </a:buClr>
              <a:buFont typeface="Arial" pitchFamily="34" charset="0"/>
              <a:buChar char="•"/>
              <a:defRPr/>
            </a:pPr>
            <a:r>
              <a:rPr lang="en-US" sz="3200" dirty="0">
                <a:latin typeface="+mj-lt"/>
                <a:cs typeface="Arial" pitchFamily="34" charset="0"/>
              </a:rPr>
              <a:t>List your information on these lines. </a:t>
            </a:r>
          </a:p>
          <a:p>
            <a:pPr marL="457200" indent="-457200" defTabSz="1990740">
              <a:buFont typeface="Arial" pitchFamily="34" charset="0"/>
              <a:buChar char="•"/>
              <a:defRPr/>
            </a:pPr>
            <a:endParaRPr lang="en-US" sz="3200" dirty="0">
              <a:latin typeface="+mj-lt"/>
              <a:cs typeface="Arial" pitchFamily="34" charset="0"/>
            </a:endParaRPr>
          </a:p>
          <a:p>
            <a:pPr>
              <a:defRPr/>
            </a:pPr>
            <a:r>
              <a:rPr lang="en-US" sz="3200" dirty="0">
                <a:latin typeface="+mj-lt"/>
              </a:rPr>
              <a:t>Your text would go here. List your information on these lines. Your text would go here. List your information on these lines. Your text would go here. List your information on these lines. Your text would go here. </a:t>
            </a:r>
            <a:endParaRPr lang="en-US" sz="3200" dirty="0">
              <a:latin typeface="+mj-lt"/>
              <a:cs typeface="Arial" pitchFamily="34" charset="0"/>
            </a:endParaRPr>
          </a:p>
        </p:txBody>
      </p:sp>
      <p:sp>
        <p:nvSpPr>
          <p:cNvPr id="30" name="TextBox 61"/>
          <p:cNvSpPr txBox="1">
            <a:spLocks noChangeArrowheads="1"/>
          </p:cNvSpPr>
          <p:nvPr/>
        </p:nvSpPr>
        <p:spPr bwMode="auto">
          <a:xfrm>
            <a:off x="33680400" y="7539373"/>
            <a:ext cx="963453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3200" smtClean="0">
                <a:latin typeface="+mj-lt"/>
              </a:rPr>
              <a:t>information on these lines. Your text would go here. List your information on these lines. </a:t>
            </a:r>
          </a:p>
          <a:p>
            <a:pPr eaLnBrk="1">
              <a:defRPr/>
            </a:pPr>
            <a:r>
              <a:rPr lang="en-US" sz="3200" smtClean="0">
                <a:latin typeface="+mj-lt"/>
              </a:rPr>
              <a:t>Your text would go here. List your information on these lines. Your text would go here. List your information on these lines. Your text would go here. List your information on these lines. </a:t>
            </a:r>
          </a:p>
        </p:txBody>
      </p:sp>
      <p:graphicFrame>
        <p:nvGraphicFramePr>
          <p:cNvPr id="31" name="Table 30"/>
          <p:cNvGraphicFramePr>
            <a:graphicFrameLocks noGrp="1"/>
          </p:cNvGraphicFramePr>
          <p:nvPr>
            <p:extLst>
              <p:ext uri="{D42A27DB-BD31-4B8C-83A1-F6EECF244321}">
                <p14:modId xmlns:p14="http://schemas.microsoft.com/office/powerpoint/2010/main" val="3388274456"/>
              </p:ext>
            </p:extLst>
          </p:nvPr>
        </p:nvGraphicFramePr>
        <p:xfrm>
          <a:off x="13658850" y="11498005"/>
          <a:ext cx="7121524" cy="3292479"/>
        </p:xfrm>
        <a:graphic>
          <a:graphicData uri="http://schemas.openxmlformats.org/drawingml/2006/table">
            <a:tbl>
              <a:tblPr firstRow="1" bandRow="1">
                <a:tableStyleId>{9D7B26C5-4107-4FEC-AEDC-1716B250A1EF}</a:tableStyleId>
              </a:tblPr>
              <a:tblGrid>
                <a:gridCol w="2024747"/>
                <a:gridCol w="1168090"/>
                <a:gridCol w="1818838"/>
                <a:gridCol w="2109849"/>
              </a:tblGrid>
              <a:tr h="365831">
                <a:tc>
                  <a:txBody>
                    <a:bodyPr/>
                    <a:lstStyle/>
                    <a:p>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Pre-test</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6 </a:t>
                      </a:r>
                      <a:r>
                        <a:rPr lang="en-US" sz="1800" dirty="0" err="1" smtClean="0">
                          <a:solidFill>
                            <a:schemeClr val="tx1"/>
                          </a:solidFill>
                        </a:rPr>
                        <a:t>mo</a:t>
                      </a:r>
                      <a:r>
                        <a:rPr lang="en-US" sz="1800" dirty="0" smtClean="0">
                          <a:solidFill>
                            <a:schemeClr val="tx1"/>
                          </a:solidFill>
                        </a:rPr>
                        <a:t> Post-Test</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12-mo Post-Test</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Male</a:t>
                      </a:r>
                      <a:r>
                        <a:rPr lang="en-US" sz="1800" baseline="0" dirty="0" smtClean="0">
                          <a:solidFill>
                            <a:schemeClr val="tx1"/>
                          </a:solidFill>
                        </a:rPr>
                        <a:t> Patients</a:t>
                      </a:r>
                      <a:endParaRPr lang="en-US" sz="1800" dirty="0" smtClean="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61%</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Female Patients</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39%</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Hypertension</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2.6%</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42.1%</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12.4%</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Snoring</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11.35%</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10.2%</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15.8%</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Medications</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45.2%</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42.1%</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40%</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Smoking</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16.5%</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14.5%</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10.14%</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Pregnancy</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.3%</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15%</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12%</a:t>
                      </a:r>
                      <a:endParaRPr lang="en-US" sz="1800" dirty="0">
                        <a:solidFill>
                          <a:schemeClr val="tx1"/>
                        </a:solidFill>
                        <a:latin typeface="ITC Giovanni Std Book" pitchFamily="50" charset="0"/>
                      </a:endParaRPr>
                    </a:p>
                  </a:txBody>
                  <a:tcPr marL="91458" marR="91458" marT="45694" marB="45694"/>
                </a:tc>
              </a:tr>
              <a:tr h="365831">
                <a:tc>
                  <a:txBody>
                    <a:bodyPr/>
                    <a:lstStyle/>
                    <a:p>
                      <a:r>
                        <a:rPr lang="en-US" sz="1800" dirty="0" smtClean="0">
                          <a:solidFill>
                            <a:schemeClr val="tx1"/>
                          </a:solidFill>
                        </a:rPr>
                        <a:t>Alcoholism</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2.5%</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36.47%</a:t>
                      </a:r>
                      <a:endParaRPr lang="en-US" sz="1800" dirty="0">
                        <a:solidFill>
                          <a:schemeClr val="tx1"/>
                        </a:solidFill>
                        <a:latin typeface="ITC Giovanni Std Book" pitchFamily="50" charset="0"/>
                      </a:endParaRPr>
                    </a:p>
                  </a:txBody>
                  <a:tcPr marL="91458" marR="91458" marT="45694" marB="45694"/>
                </a:tc>
                <a:tc>
                  <a:txBody>
                    <a:bodyPr/>
                    <a:lstStyle/>
                    <a:p>
                      <a:r>
                        <a:rPr lang="en-US" sz="1800" dirty="0" smtClean="0">
                          <a:solidFill>
                            <a:schemeClr val="tx1"/>
                          </a:solidFill>
                        </a:rPr>
                        <a:t>11.6%</a:t>
                      </a:r>
                      <a:endParaRPr lang="en-US" sz="1800" dirty="0">
                        <a:solidFill>
                          <a:schemeClr val="tx1"/>
                        </a:solidFill>
                        <a:latin typeface="ITC Giovanni Std Book" pitchFamily="50" charset="0"/>
                      </a:endParaRPr>
                    </a:p>
                  </a:txBody>
                  <a:tcPr marL="91458" marR="91458" marT="45694" marB="45694"/>
                </a:tc>
              </a:tr>
            </a:tbl>
          </a:graphicData>
        </a:graphic>
      </p:graphicFrame>
      <p:sp>
        <p:nvSpPr>
          <p:cNvPr id="36" name="TextBox 35"/>
          <p:cNvSpPr txBox="1"/>
          <p:nvPr/>
        </p:nvSpPr>
        <p:spPr>
          <a:xfrm>
            <a:off x="13392150" y="10867767"/>
            <a:ext cx="9634538"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Participants</a:t>
            </a:r>
          </a:p>
        </p:txBody>
      </p:sp>
      <p:sp>
        <p:nvSpPr>
          <p:cNvPr id="37" name="TextBox 36"/>
          <p:cNvSpPr txBox="1"/>
          <p:nvPr/>
        </p:nvSpPr>
        <p:spPr>
          <a:xfrm>
            <a:off x="13392150" y="15154017"/>
            <a:ext cx="9634538"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Methods</a:t>
            </a:r>
          </a:p>
        </p:txBody>
      </p:sp>
      <p:sp>
        <p:nvSpPr>
          <p:cNvPr id="41" name="TextBox 40"/>
          <p:cNvSpPr txBox="1"/>
          <p:nvPr/>
        </p:nvSpPr>
        <p:spPr>
          <a:xfrm>
            <a:off x="33721675" y="18570714"/>
            <a:ext cx="9636125"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Limitations</a:t>
            </a:r>
          </a:p>
        </p:txBody>
      </p:sp>
      <p:sp>
        <p:nvSpPr>
          <p:cNvPr id="42" name="TextBox 41"/>
          <p:cNvSpPr txBox="1"/>
          <p:nvPr/>
        </p:nvSpPr>
        <p:spPr>
          <a:xfrm>
            <a:off x="33721675" y="25546377"/>
            <a:ext cx="9636125" cy="707886"/>
          </a:xfrm>
          <a:prstGeom prst="rect">
            <a:avLst/>
          </a:prstGeom>
          <a:noFill/>
          <a:effectLst>
            <a:outerShdw blurRad="127000" dist="38100" dir="2700000" algn="tl" rotWithShape="0">
              <a:schemeClr val="bg1">
                <a:alpha val="40000"/>
              </a:schemeClr>
            </a:outerShdw>
          </a:effectLst>
        </p:spPr>
        <p:txBody>
          <a:bodyPr>
            <a:spAutoFit/>
          </a:bodyPr>
          <a:lstStyle/>
          <a:p>
            <a:pPr defTabSz="1990740">
              <a:defRPr/>
            </a:pPr>
            <a:r>
              <a:rPr lang="en-US" sz="4000" dirty="0">
                <a:effectLst>
                  <a:outerShdw blurRad="76200" dist="63500" dir="2700000" algn="tl">
                    <a:schemeClr val="bg1">
                      <a:alpha val="28000"/>
                    </a:schemeClr>
                  </a:outerShdw>
                </a:effectLst>
                <a:latin typeface="+mj-lt"/>
                <a:cs typeface="Arial" pitchFamily="34" charset="0"/>
              </a:rPr>
              <a:t>References</a:t>
            </a:r>
          </a:p>
        </p:txBody>
      </p:sp>
      <p:sp>
        <p:nvSpPr>
          <p:cNvPr id="11" name="Rectangle 10"/>
          <p:cNvSpPr/>
          <p:nvPr/>
        </p:nvSpPr>
        <p:spPr>
          <a:xfrm>
            <a:off x="0" y="0"/>
            <a:ext cx="2971800" cy="32918400"/>
          </a:xfrm>
          <a:prstGeom prst="rect">
            <a:avLst/>
          </a:prstGeom>
          <a:gradFill flip="none" rotWithShape="1">
            <a:gsLst>
              <a:gs pos="5415">
                <a:srgbClr val="CC0000"/>
              </a:gs>
              <a:gs pos="19000">
                <a:srgbClr val="8E0000"/>
              </a:gs>
              <a:gs pos="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3314938" y="0"/>
            <a:ext cx="576262" cy="32918400"/>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3352800" y="6629400"/>
            <a:ext cx="3170804" cy="923330"/>
          </a:xfrm>
          <a:prstGeom prst="rect">
            <a:avLst/>
          </a:prstGeom>
          <a:noFill/>
        </p:spPr>
        <p:txBody>
          <a:bodyPr wrap="none" rtlCol="0">
            <a:spAutoFit/>
          </a:bodyPr>
          <a:lstStyle/>
          <a:p>
            <a:r>
              <a:rPr lang="en-US" sz="5400" b="1" i="1" smtClean="0"/>
              <a:t>ABSTRACT</a:t>
            </a:r>
            <a:endParaRPr lang="en-US" sz="5400" b="1" i="1"/>
          </a:p>
        </p:txBody>
      </p:sp>
      <p:sp>
        <p:nvSpPr>
          <p:cNvPr id="74" name="TextBox 73"/>
          <p:cNvSpPr txBox="1"/>
          <p:nvPr/>
        </p:nvSpPr>
        <p:spPr>
          <a:xfrm>
            <a:off x="3352800" y="13846113"/>
            <a:ext cx="4711483" cy="923330"/>
          </a:xfrm>
          <a:prstGeom prst="rect">
            <a:avLst/>
          </a:prstGeom>
          <a:noFill/>
        </p:spPr>
        <p:txBody>
          <a:bodyPr wrap="none" rtlCol="0">
            <a:spAutoFit/>
          </a:bodyPr>
          <a:lstStyle/>
          <a:p>
            <a:r>
              <a:rPr lang="en-US" sz="5400" b="1" i="1" smtClean="0"/>
              <a:t>INTRODUCTION</a:t>
            </a:r>
            <a:endParaRPr lang="en-US" sz="5400" b="1" i="1"/>
          </a:p>
        </p:txBody>
      </p:sp>
      <p:sp>
        <p:nvSpPr>
          <p:cNvPr id="75" name="TextBox 74"/>
          <p:cNvSpPr txBox="1"/>
          <p:nvPr/>
        </p:nvSpPr>
        <p:spPr>
          <a:xfrm>
            <a:off x="13411200" y="6620470"/>
            <a:ext cx="2585131" cy="923330"/>
          </a:xfrm>
          <a:prstGeom prst="rect">
            <a:avLst/>
          </a:prstGeom>
          <a:noFill/>
        </p:spPr>
        <p:txBody>
          <a:bodyPr wrap="none" rtlCol="0">
            <a:spAutoFit/>
          </a:bodyPr>
          <a:lstStyle/>
          <a:p>
            <a:r>
              <a:rPr lang="en-US" sz="5400" b="1" i="1" smtClean="0"/>
              <a:t>RESULTS</a:t>
            </a:r>
            <a:endParaRPr lang="en-US" sz="5400" b="1" i="1"/>
          </a:p>
        </p:txBody>
      </p:sp>
      <p:sp>
        <p:nvSpPr>
          <p:cNvPr id="44" name="Rectangle 43"/>
          <p:cNvSpPr/>
          <p:nvPr/>
        </p:nvSpPr>
        <p:spPr>
          <a:xfrm>
            <a:off x="9753600" y="3241963"/>
            <a:ext cx="29184600" cy="3394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13392150" y="9915524"/>
            <a:ext cx="3130985" cy="923330"/>
          </a:xfrm>
          <a:prstGeom prst="rect">
            <a:avLst/>
          </a:prstGeom>
          <a:noFill/>
        </p:spPr>
        <p:txBody>
          <a:bodyPr wrap="none" rtlCol="0">
            <a:spAutoFit/>
          </a:bodyPr>
          <a:lstStyle/>
          <a:p>
            <a:r>
              <a:rPr lang="en-US" sz="5400" b="1" i="1" smtClean="0"/>
              <a:t>METHODS</a:t>
            </a:r>
            <a:endParaRPr lang="en-US" sz="5400" b="1" i="1"/>
          </a:p>
        </p:txBody>
      </p:sp>
      <p:sp>
        <p:nvSpPr>
          <p:cNvPr id="78" name="TextBox 77"/>
          <p:cNvSpPr txBox="1"/>
          <p:nvPr/>
        </p:nvSpPr>
        <p:spPr>
          <a:xfrm>
            <a:off x="13392150" y="25546377"/>
            <a:ext cx="1687385" cy="923330"/>
          </a:xfrm>
          <a:prstGeom prst="rect">
            <a:avLst/>
          </a:prstGeom>
          <a:noFill/>
        </p:spPr>
        <p:txBody>
          <a:bodyPr wrap="none" rtlCol="0">
            <a:spAutoFit/>
          </a:bodyPr>
          <a:lstStyle/>
          <a:p>
            <a:r>
              <a:rPr lang="en-US" sz="5400" b="1" i="1" smtClean="0"/>
              <a:t>DATA</a:t>
            </a:r>
            <a:endParaRPr lang="en-US" sz="5400" b="1" i="1"/>
          </a:p>
        </p:txBody>
      </p:sp>
      <p:sp>
        <p:nvSpPr>
          <p:cNvPr id="79" name="TextBox 78"/>
          <p:cNvSpPr txBox="1"/>
          <p:nvPr/>
        </p:nvSpPr>
        <p:spPr>
          <a:xfrm>
            <a:off x="33728301" y="6629400"/>
            <a:ext cx="3685624" cy="923330"/>
          </a:xfrm>
          <a:prstGeom prst="rect">
            <a:avLst/>
          </a:prstGeom>
          <a:noFill/>
        </p:spPr>
        <p:txBody>
          <a:bodyPr wrap="none" rtlCol="0">
            <a:spAutoFit/>
          </a:bodyPr>
          <a:lstStyle/>
          <a:p>
            <a:r>
              <a:rPr lang="en-US" sz="5400" b="1" i="1" smtClean="0"/>
              <a:t>DISCUSSION</a:t>
            </a:r>
            <a:endParaRPr lang="en-US" sz="5400" b="1" i="1"/>
          </a:p>
        </p:txBody>
      </p:sp>
      <p:sp>
        <p:nvSpPr>
          <p:cNvPr id="80" name="TextBox 79"/>
          <p:cNvSpPr txBox="1"/>
          <p:nvPr/>
        </p:nvSpPr>
        <p:spPr>
          <a:xfrm>
            <a:off x="33728301" y="11601043"/>
            <a:ext cx="3959354" cy="923330"/>
          </a:xfrm>
          <a:prstGeom prst="rect">
            <a:avLst/>
          </a:prstGeom>
          <a:noFill/>
        </p:spPr>
        <p:txBody>
          <a:bodyPr wrap="none" rtlCol="0">
            <a:spAutoFit/>
          </a:bodyPr>
          <a:lstStyle/>
          <a:p>
            <a:r>
              <a:rPr lang="en-US" sz="5400" b="1" i="1" smtClean="0"/>
              <a:t>CONCLUSION</a:t>
            </a:r>
            <a:endParaRPr lang="en-US" sz="5400" b="1" i="1"/>
          </a:p>
        </p:txBody>
      </p:sp>
      <p:pic>
        <p:nvPicPr>
          <p:cNvPr id="1036" name="Picture 12" descr="W:\Templates\Test Templates\Scientific Posters\Association for Pelvic Organ Prolapse Support\APOPS new logo image 1500.png"/>
          <p:cNvPicPr>
            <a:picLocks noChangeAspect="1" noChangeArrowheads="1"/>
          </p:cNvPicPr>
          <p:nvPr/>
        </p:nvPicPr>
        <p:blipFill rotWithShape="1">
          <a:blip r:embed="rId5">
            <a:extLst>
              <a:ext uri="{28A0092B-C50C-407E-A947-70E740481C1C}">
                <a14:useLocalDpi xmlns:a14="http://schemas.microsoft.com/office/drawing/2010/main" val="0"/>
              </a:ext>
            </a:extLst>
          </a:blip>
          <a:srcRect l="34045" t="11763" r="54236" b="10429"/>
          <a:stretch/>
        </p:blipFill>
        <p:spPr bwMode="auto">
          <a:xfrm>
            <a:off x="0" y="674609"/>
            <a:ext cx="2971800" cy="15784591"/>
          </a:xfrm>
          <a:prstGeom prst="rect">
            <a:avLst/>
          </a:prstGeom>
          <a:noFill/>
          <a:extLst>
            <a:ext uri="{909E8E84-426E-40DD-AFC4-6F175D3DCCD1}">
              <a14:hiddenFill xmlns:a14="http://schemas.microsoft.com/office/drawing/2010/main">
                <a:solidFill>
                  <a:srgbClr val="FFFFFF"/>
                </a:solidFill>
              </a14:hiddenFill>
            </a:ext>
          </a:extLst>
        </p:spPr>
      </p:pic>
      <p:sp>
        <p:nvSpPr>
          <p:cNvPr id="82" name="Rectangle 81"/>
          <p:cNvSpPr/>
          <p:nvPr/>
        </p:nvSpPr>
        <p:spPr>
          <a:xfrm>
            <a:off x="0" y="0"/>
            <a:ext cx="2971800" cy="32918400"/>
          </a:xfrm>
          <a:prstGeom prst="rect">
            <a:avLst/>
          </a:prstGeom>
          <a:gradFill flip="none" rotWithShape="1">
            <a:gsLst>
              <a:gs pos="5415">
                <a:srgbClr val="CC0000">
                  <a:alpha val="78000"/>
                </a:srgbClr>
              </a:gs>
              <a:gs pos="19000">
                <a:srgbClr val="8E0000">
                  <a:alpha val="78000"/>
                </a:srgbClr>
              </a:gs>
              <a:gs pos="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rot="16200000">
            <a:off x="-4123489" y="24984911"/>
            <a:ext cx="13193786" cy="2215991"/>
          </a:xfrm>
          <a:prstGeom prst="rect">
            <a:avLst/>
          </a:prstGeom>
          <a:noFill/>
        </p:spPr>
        <p:txBody>
          <a:bodyPr wrap="square" rtlCol="0">
            <a:spAutoFit/>
          </a:bodyPr>
          <a:lstStyle/>
          <a:p>
            <a:r>
              <a:rPr lang="en-US" sz="13800" b="1" i="1" smtClean="0">
                <a:solidFill>
                  <a:srgbClr val="FFFFFF"/>
                </a:solidFill>
              </a:rPr>
              <a:t>H O P E  H E A L S</a:t>
            </a:r>
            <a:endParaRPr lang="en-US" sz="13800" b="1" i="1">
              <a:solidFill>
                <a:srgbClr val="FFFFFF"/>
              </a:solidFill>
            </a:endParaRPr>
          </a:p>
        </p:txBody>
      </p:sp>
      <p:sp>
        <p:nvSpPr>
          <p:cNvPr id="38" name="Text Box 48"/>
          <p:cNvSpPr txBox="1">
            <a:spLocks noChangeArrowheads="1"/>
          </p:cNvSpPr>
          <p:nvPr/>
        </p:nvSpPr>
        <p:spPr bwMode="auto">
          <a:xfrm>
            <a:off x="9715500" y="9134475"/>
            <a:ext cx="24460200" cy="14649450"/>
          </a:xfrm>
          <a:prstGeom prst="rect">
            <a:avLst/>
          </a:prstGeom>
          <a:solidFill>
            <a:schemeClr val="bg1"/>
          </a:solidFill>
          <a:ln w="381000">
            <a:solidFill>
              <a:srgbClr val="FF0000"/>
            </a:solidFill>
            <a:miter lim="800000"/>
            <a:headEnd/>
            <a:tailEnd/>
          </a:ln>
        </p:spPr>
        <p:txBody>
          <a:bodyPr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4600" dirty="0"/>
              <a:t>This scientific poster complements of MakeSigns.com</a:t>
            </a:r>
          </a:p>
          <a:p>
            <a:pPr eaLnBrk="1" hangingPunct="1"/>
            <a:r>
              <a:rPr lang="en-US" altLang="ja-JP" sz="4600" dirty="0"/>
              <a:t> </a:t>
            </a:r>
          </a:p>
          <a:p>
            <a:pPr eaLnBrk="1" hangingPunct="1"/>
            <a:r>
              <a:rPr lang="en-US" altLang="ja-JP" sz="4600" dirty="0"/>
              <a:t>If you opened this file directly from a web browser, you’ll want to save it to your computer before adding your poster information.</a:t>
            </a:r>
            <a:br>
              <a:rPr lang="en-US" altLang="ja-JP" sz="4600" dirty="0"/>
            </a:br>
            <a:endParaRPr lang="en-US" altLang="ja-JP" sz="4600" dirty="0"/>
          </a:p>
          <a:p>
            <a:pPr eaLnBrk="1" hangingPunct="1"/>
            <a:r>
              <a:rPr lang="en-US" altLang="ja-JP" sz="4600" dirty="0"/>
              <a:t>This template has a page size of </a:t>
            </a:r>
            <a:r>
              <a:rPr lang="en-US" altLang="ja-JP" sz="4600" b="1" dirty="0"/>
              <a:t>36”x 48”</a:t>
            </a:r>
            <a:r>
              <a:rPr lang="en-US" altLang="ja-JP" sz="4600" dirty="0"/>
              <a:t>. When uploaded at MakeSigns.com, this template can be used to order posters in the following sizes: </a:t>
            </a:r>
            <a:r>
              <a:rPr lang="en-US" altLang="ja-JP" sz="4600" b="1" dirty="0"/>
              <a:t>36”x 48”, 42”x 56”, 48”x 64”, 31.5” x 42” and 27”x 36”.</a:t>
            </a:r>
          </a:p>
          <a:p>
            <a:pPr eaLnBrk="1" hangingPunct="1"/>
            <a:endParaRPr lang="en-US" altLang="ja-JP" sz="4600" dirty="0"/>
          </a:p>
          <a:p>
            <a:pPr eaLnBrk="1" hangingPunct="1"/>
            <a:r>
              <a:rPr lang="en-US" altLang="ja-JP" sz="4600" dirty="0"/>
              <a:t>We recommend that you avoid changing the page size of the template. Please keep in mind, if you do change the page size it will alter the available print sizes listed above.</a:t>
            </a:r>
          </a:p>
          <a:p>
            <a:pPr eaLnBrk="1" hangingPunct="1"/>
            <a:r>
              <a:rPr lang="en-US" altLang="ja-JP" sz="4600" dirty="0"/>
              <a:t>Any changes to the template size should be done before entering your information.</a:t>
            </a:r>
          </a:p>
          <a:p>
            <a:pPr eaLnBrk="1" hangingPunct="1"/>
            <a:r>
              <a:rPr lang="en-US" altLang="ja-JP" sz="4600" dirty="0"/>
              <a:t>If you have any questions about </a:t>
            </a:r>
            <a:r>
              <a:rPr lang="en-US" altLang="ja-JP" sz="4600" dirty="0">
                <a:hlinkClick r:id="rId6"/>
              </a:rPr>
              <a:t>creating a scientific poster</a:t>
            </a:r>
            <a:r>
              <a:rPr lang="en-US" altLang="ja-JP" sz="4600" dirty="0"/>
              <a:t>, visit MakeSigns.com or email us at </a:t>
            </a:r>
            <a:r>
              <a:rPr lang="en-US" altLang="ja-JP" sz="4600" dirty="0">
                <a:hlinkClick r:id="rId7"/>
              </a:rPr>
              <a:t>support@graphicsland.com</a:t>
            </a:r>
            <a:r>
              <a:rPr lang="en-US" altLang="ja-JP" sz="4600" dirty="0"/>
              <a:t> </a:t>
            </a:r>
          </a:p>
          <a:p>
            <a:pPr eaLnBrk="1" hangingPunct="1"/>
            <a:endParaRPr lang="en-US" altLang="ja-JP" sz="4600" dirty="0"/>
          </a:p>
          <a:p>
            <a:pPr eaLnBrk="1" hangingPunct="1"/>
            <a:r>
              <a:rPr lang="en-US" altLang="ja-JP" sz="4600" dirty="0"/>
              <a:t>We offer these research poster templates free of charge to help you create and design a poster presentation with ease.</a:t>
            </a:r>
          </a:p>
          <a:p>
            <a:pPr eaLnBrk="1" hangingPunct="1"/>
            <a:endParaRPr lang="en-US" altLang="ja-JP" sz="4600" dirty="0"/>
          </a:p>
          <a:p>
            <a:pPr eaLnBrk="1" hangingPunct="1"/>
            <a:r>
              <a:rPr lang="en-US" altLang="ja-JP" sz="4600" b="1" dirty="0">
                <a:solidFill>
                  <a:srgbClr val="FF0000"/>
                </a:solidFill>
              </a:rPr>
              <a:t>TO DELETE THIS BOX, CLICK ON THE RED BORDER AND PRESS THE DELETE KEY ON YOUR KEYBOARD.</a:t>
            </a:r>
          </a:p>
          <a:p>
            <a:pPr algn="r" eaLnBrk="1" hangingPunct="1"/>
            <a:r>
              <a:rPr lang="en-US" altLang="ja-JP" sz="3000" dirty="0"/>
              <a:t>©</a:t>
            </a:r>
            <a:r>
              <a:rPr lang="en-US" altLang="ja-JP" sz="3000" dirty="0" smtClean="0"/>
              <a:t>2014 </a:t>
            </a:r>
            <a:r>
              <a:rPr lang="en-US" altLang="ja-JP" sz="3000" dirty="0" err="1"/>
              <a:t>Graphicsland</a:t>
            </a:r>
            <a:endParaRPr lang="en-US" altLang="en-US" sz="3000" dirty="0"/>
          </a:p>
        </p:txBody>
      </p:sp>
    </p:spTree>
    <p:extLst>
      <p:ext uri="{BB962C8B-B14F-4D97-AF65-F5344CB8AC3E}">
        <p14:creationId xmlns:p14="http://schemas.microsoft.com/office/powerpoint/2010/main" val="353980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1521</Words>
  <Application>Microsoft Office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13</cp:revision>
  <dcterms:created xsi:type="dcterms:W3CDTF">2014-07-01T16:30:38Z</dcterms:created>
  <dcterms:modified xsi:type="dcterms:W3CDTF">2014-07-03T13:33:33Z</dcterms:modified>
</cp:coreProperties>
</file>