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FF3"/>
    <a:srgbClr val="EAEAEA"/>
    <a:srgbClr val="FFFFFF"/>
    <a:srgbClr val="CC0000"/>
    <a:srgbClr val="B40000"/>
    <a:srgbClr val="DA0000"/>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582" y="-336"/>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34905728"/>
        <c:axId val="334907264"/>
        <c:axId val="0"/>
      </c:bar3DChart>
      <c:catAx>
        <c:axId val="334905728"/>
        <c:scaling>
          <c:orientation val="minMax"/>
        </c:scaling>
        <c:delete val="0"/>
        <c:axPos val="b"/>
        <c:numFmt formatCode="General" sourceLinked="1"/>
        <c:majorTickMark val="out"/>
        <c:minorTickMark val="none"/>
        <c:tickLblPos val="nextTo"/>
        <c:crossAx val="334907264"/>
        <c:crosses val="autoZero"/>
        <c:auto val="1"/>
        <c:lblAlgn val="ctr"/>
        <c:lblOffset val="100"/>
        <c:noMultiLvlLbl val="0"/>
      </c:catAx>
      <c:valAx>
        <c:axId val="334907264"/>
        <c:scaling>
          <c:orientation val="minMax"/>
        </c:scaling>
        <c:delete val="0"/>
        <c:axPos val="l"/>
        <c:majorGridlines/>
        <c:numFmt formatCode="General" sourceLinked="1"/>
        <c:majorTickMark val="out"/>
        <c:minorTickMark val="none"/>
        <c:tickLblPos val="nextTo"/>
        <c:crossAx val="3349057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Sheet1!$B$1</c:f>
              <c:strCache>
                <c:ptCount val="1"/>
                <c:pt idx="0">
                  <c:v>Series 1</c:v>
                </c:pt>
              </c:strCache>
            </c:strRef>
          </c:tx>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36102912"/>
        <c:axId val="336104448"/>
      </c:lineChart>
      <c:catAx>
        <c:axId val="336102912"/>
        <c:scaling>
          <c:orientation val="minMax"/>
        </c:scaling>
        <c:delete val="0"/>
        <c:axPos val="b"/>
        <c:numFmt formatCode="General" sourceLinked="1"/>
        <c:majorTickMark val="out"/>
        <c:minorTickMark val="none"/>
        <c:tickLblPos val="nextTo"/>
        <c:crossAx val="336104448"/>
        <c:crosses val="autoZero"/>
        <c:auto val="1"/>
        <c:lblAlgn val="ctr"/>
        <c:lblOffset val="100"/>
        <c:noMultiLvlLbl val="0"/>
      </c:catAx>
      <c:valAx>
        <c:axId val="336104448"/>
        <c:scaling>
          <c:orientation val="minMax"/>
        </c:scaling>
        <c:delete val="0"/>
        <c:axPos val="l"/>
        <c:majorGridlines/>
        <c:numFmt formatCode="General" sourceLinked="1"/>
        <c:majorTickMark val="out"/>
        <c:minorTickMark val="none"/>
        <c:tickLblPos val="nextTo"/>
        <c:crossAx val="33610291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355" indent="0" algn="ctr">
              <a:buNone/>
              <a:defRPr>
                <a:solidFill>
                  <a:schemeClr val="tx1">
                    <a:tint val="75000"/>
                  </a:schemeClr>
                </a:solidFill>
              </a:defRPr>
            </a:lvl2pPr>
            <a:lvl3pPr marL="3134710" indent="0" algn="ctr">
              <a:buNone/>
              <a:defRPr>
                <a:solidFill>
                  <a:schemeClr val="tx1">
                    <a:tint val="75000"/>
                  </a:schemeClr>
                </a:solidFill>
              </a:defRPr>
            </a:lvl3pPr>
            <a:lvl4pPr marL="4702064" indent="0" algn="ctr">
              <a:buNone/>
              <a:defRPr>
                <a:solidFill>
                  <a:schemeClr val="tx1">
                    <a:tint val="75000"/>
                  </a:schemeClr>
                </a:solidFill>
              </a:defRPr>
            </a:lvl4pPr>
            <a:lvl5pPr marL="6269419" indent="0" algn="ctr">
              <a:buNone/>
              <a:defRPr>
                <a:solidFill>
                  <a:schemeClr val="tx1">
                    <a:tint val="75000"/>
                  </a:schemeClr>
                </a:solidFill>
              </a:defRPr>
            </a:lvl5pPr>
            <a:lvl6pPr marL="7836774" indent="0" algn="ctr">
              <a:buNone/>
              <a:defRPr>
                <a:solidFill>
                  <a:schemeClr val="tx1">
                    <a:tint val="75000"/>
                  </a:schemeClr>
                </a:solidFill>
              </a:defRPr>
            </a:lvl6pPr>
            <a:lvl7pPr marL="9404129" indent="0" algn="ctr">
              <a:buNone/>
              <a:defRPr>
                <a:solidFill>
                  <a:schemeClr val="tx1">
                    <a:tint val="75000"/>
                  </a:schemeClr>
                </a:solidFill>
              </a:defRPr>
            </a:lvl7pPr>
            <a:lvl8pPr marL="10971483" indent="0" algn="ctr">
              <a:buNone/>
              <a:defRPr>
                <a:solidFill>
                  <a:schemeClr val="tx1">
                    <a:tint val="75000"/>
                  </a:schemeClr>
                </a:solidFill>
              </a:defRPr>
            </a:lvl8pPr>
            <a:lvl9pPr marL="125388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74607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04933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4216400"/>
            <a:ext cx="47404019"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4216400"/>
            <a:ext cx="141480543"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2541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63242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355" indent="0">
              <a:buNone/>
              <a:defRPr sz="6100">
                <a:solidFill>
                  <a:schemeClr val="tx1">
                    <a:tint val="75000"/>
                  </a:schemeClr>
                </a:solidFill>
              </a:defRPr>
            </a:lvl2pPr>
            <a:lvl3pPr marL="3134710" indent="0">
              <a:buNone/>
              <a:defRPr sz="5500">
                <a:solidFill>
                  <a:schemeClr val="tx1">
                    <a:tint val="75000"/>
                  </a:schemeClr>
                </a:solidFill>
              </a:defRPr>
            </a:lvl3pPr>
            <a:lvl4pPr marL="4702064" indent="0">
              <a:buNone/>
              <a:defRPr sz="4800">
                <a:solidFill>
                  <a:schemeClr val="tx1">
                    <a:tint val="75000"/>
                  </a:schemeClr>
                </a:solidFill>
              </a:defRPr>
            </a:lvl4pPr>
            <a:lvl5pPr marL="6269419" indent="0">
              <a:buNone/>
              <a:defRPr sz="4800">
                <a:solidFill>
                  <a:schemeClr val="tx1">
                    <a:tint val="75000"/>
                  </a:schemeClr>
                </a:solidFill>
              </a:defRPr>
            </a:lvl5pPr>
            <a:lvl6pPr marL="7836774" indent="0">
              <a:buNone/>
              <a:defRPr sz="4800">
                <a:solidFill>
                  <a:schemeClr val="tx1">
                    <a:tint val="75000"/>
                  </a:schemeClr>
                </a:solidFill>
              </a:defRPr>
            </a:lvl6pPr>
            <a:lvl7pPr marL="9404129" indent="0">
              <a:buNone/>
              <a:defRPr sz="4800">
                <a:solidFill>
                  <a:schemeClr val="tx1">
                    <a:tint val="75000"/>
                  </a:schemeClr>
                </a:solidFill>
              </a:defRPr>
            </a:lvl7pPr>
            <a:lvl8pPr marL="10971483" indent="0">
              <a:buNone/>
              <a:defRPr sz="4800">
                <a:solidFill>
                  <a:schemeClr val="tx1">
                    <a:tint val="75000"/>
                  </a:schemeClr>
                </a:solidFill>
              </a:defRPr>
            </a:lvl8pPr>
            <a:lvl9pPr marL="12538838"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88055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3" y="24577041"/>
            <a:ext cx="9444228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3" y="24577041"/>
            <a:ext cx="9444228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0818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4912362"/>
            <a:ext cx="19392903"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1" y="6959601"/>
            <a:ext cx="19392903"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1" y="4912362"/>
            <a:ext cx="19400520"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1" y="6959601"/>
            <a:ext cx="19400520"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F1C16E-B02E-4CB3-B4D9-08544CA9F4D3}"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37763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F1C16E-B02E-4CB3-B4D9-08544CA9F4D3}"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40820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1C16E-B02E-4CB3-B4D9-08544CA9F4D3}"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88575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92310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355" indent="0">
              <a:buNone/>
              <a:defRPr sz="9600"/>
            </a:lvl2pPr>
            <a:lvl3pPr marL="3134710" indent="0">
              <a:buNone/>
              <a:defRPr sz="8200"/>
            </a:lvl3pPr>
            <a:lvl4pPr marL="4702064" indent="0">
              <a:buNone/>
              <a:defRPr sz="6900"/>
            </a:lvl4pPr>
            <a:lvl5pPr marL="6269419" indent="0">
              <a:buNone/>
              <a:defRPr sz="6900"/>
            </a:lvl5pPr>
            <a:lvl6pPr marL="7836774" indent="0">
              <a:buNone/>
              <a:defRPr sz="6900"/>
            </a:lvl6pPr>
            <a:lvl7pPr marL="9404129" indent="0">
              <a:buNone/>
              <a:defRPr sz="6900"/>
            </a:lvl7pPr>
            <a:lvl8pPr marL="10971483" indent="0">
              <a:buNone/>
              <a:defRPr sz="6900"/>
            </a:lvl8pPr>
            <a:lvl9pPr marL="12538838"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64721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471" tIns="156735" rIns="313471" bIns="15673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471" tIns="156735" rIns="313471" bIns="1567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471" tIns="156735" rIns="313471" bIns="156735" rtlCol="0" anchor="ctr"/>
          <a:lstStyle>
            <a:lvl1pPr algn="l">
              <a:defRPr sz="4100">
                <a:solidFill>
                  <a:schemeClr val="tx1">
                    <a:tint val="75000"/>
                  </a:schemeClr>
                </a:solidFill>
              </a:defRPr>
            </a:lvl1pPr>
          </a:lstStyle>
          <a:p>
            <a:fld id="{8CF1C16E-B02E-4CB3-B4D9-08544CA9F4D3}" type="datetimeFigureOut">
              <a:rPr lang="en-US" smtClean="0"/>
              <a:t>7/3/2014</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471" tIns="156735" rIns="313471" bIns="15673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471" tIns="156735" rIns="313471" bIns="156735" rtlCol="0" anchor="ctr"/>
          <a:lstStyle>
            <a:lvl1pPr algn="r">
              <a:defRPr sz="4100">
                <a:solidFill>
                  <a:schemeClr val="tx1">
                    <a:tint val="75000"/>
                  </a:schemeClr>
                </a:solidFill>
              </a:defRPr>
            </a:lvl1pPr>
          </a:lstStyle>
          <a:p>
            <a:fld id="{15C06A05-D56D-41A7-93F0-C1A7D9B979CA}" type="slidenum">
              <a:rPr lang="en-US" smtClean="0"/>
              <a:t>‹#›</a:t>
            </a:fld>
            <a:endParaRPr lang="en-US"/>
          </a:p>
        </p:txBody>
      </p:sp>
    </p:spTree>
    <p:extLst>
      <p:ext uri="{BB962C8B-B14F-4D97-AF65-F5344CB8AC3E}">
        <p14:creationId xmlns:p14="http://schemas.microsoft.com/office/powerpoint/2010/main" val="141480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710" rtl="0" eaLnBrk="1" latinLnBrk="0" hangingPunct="1">
        <a:spcBef>
          <a:spcPct val="0"/>
        </a:spcBef>
        <a:buNone/>
        <a:defRPr sz="15100" kern="1200">
          <a:solidFill>
            <a:schemeClr val="tx1"/>
          </a:solidFill>
          <a:latin typeface="+mj-lt"/>
          <a:ea typeface="+mj-ea"/>
          <a:cs typeface="+mj-cs"/>
        </a:defRPr>
      </a:lvl1pPr>
    </p:titleStyle>
    <p:bodyStyle>
      <a:lvl1pPr marL="1175516" indent="-1175516" algn="l" defTabSz="313471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951" indent="-979597" algn="l" defTabSz="313471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387" indent="-783677" algn="l" defTabSz="313471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742"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09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45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80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516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2515"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hyperlink" Target="mailto:support@graphicsland.com" TargetMode="Externa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hyperlink" Target="http://www.makesigns.com/SciPosters_Home.aspx" TargetMode="Externa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ounded Rectangle 46"/>
          <p:cNvSpPr/>
          <p:nvPr/>
        </p:nvSpPr>
        <p:spPr>
          <a:xfrm>
            <a:off x="12379669" y="4419600"/>
            <a:ext cx="20616454" cy="17272001"/>
          </a:xfrm>
          <a:prstGeom prst="roundRect">
            <a:avLst>
              <a:gd name="adj" fmla="val 3106"/>
            </a:avLst>
          </a:prstGeom>
          <a:solidFill>
            <a:srgbClr val="EDEFF3"/>
          </a:solidFill>
          <a:ln w="190500">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50" name="TextBox 49"/>
          <p:cNvSpPr txBox="1">
            <a:spLocks noChangeArrowheads="1"/>
          </p:cNvSpPr>
          <p:nvPr/>
        </p:nvSpPr>
        <p:spPr bwMode="auto">
          <a:xfrm>
            <a:off x="2514600" y="5026249"/>
            <a:ext cx="9746252" cy="255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a:t>
            </a:r>
          </a:p>
        </p:txBody>
      </p:sp>
      <p:sp>
        <p:nvSpPr>
          <p:cNvPr id="51" name="TextBox 50"/>
          <p:cNvSpPr txBox="1">
            <a:spLocks noChangeArrowheads="1"/>
          </p:cNvSpPr>
          <p:nvPr/>
        </p:nvSpPr>
        <p:spPr bwMode="auto">
          <a:xfrm>
            <a:off x="2514600" y="9846295"/>
            <a:ext cx="9746252" cy="7544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52" name="TextBox 51"/>
          <p:cNvSpPr txBox="1">
            <a:spLocks noChangeArrowheads="1"/>
          </p:cNvSpPr>
          <p:nvPr/>
        </p:nvSpPr>
        <p:spPr bwMode="auto">
          <a:xfrm>
            <a:off x="12687953" y="5026249"/>
            <a:ext cx="9744647" cy="172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List your information on these lines. Your text would go here. List your information on these lines. Your text would go here. List your information on these lines. </a:t>
            </a:r>
          </a:p>
          <a:p>
            <a:pPr eaLnBrk="1">
              <a:defRPr/>
            </a:pPr>
            <a:endParaRPr lang="en-US" sz="2700">
              <a:latin typeface="+mj-lt"/>
            </a:endParaRPr>
          </a:p>
        </p:txBody>
      </p:sp>
      <p:sp>
        <p:nvSpPr>
          <p:cNvPr id="53" name="TextBox 52"/>
          <p:cNvSpPr txBox="1"/>
          <p:nvPr/>
        </p:nvSpPr>
        <p:spPr>
          <a:xfrm>
            <a:off x="12687953" y="10460395"/>
            <a:ext cx="9744647" cy="7129416"/>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a:p>
            <a:pPr defTabSz="1421787">
              <a:defRPr/>
            </a:pPr>
            <a:r>
              <a:rPr lang="en-US" sz="2700" dirty="0">
                <a:latin typeface="+mj-lt"/>
                <a:cs typeface="Arial" pitchFamily="34" charset="0"/>
              </a:rPr>
              <a:t> </a:t>
            </a:r>
          </a:p>
          <a:p>
            <a:pPr>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2700" dirty="0">
                <a:latin typeface="+mj-lt"/>
              </a:rPr>
              <a:t>Your text would go here. List your information on these lines. Your text would </a:t>
            </a:r>
            <a:r>
              <a:rPr lang="en-US" sz="2700">
                <a:latin typeface="+mj-lt"/>
              </a:rPr>
              <a:t>go </a:t>
            </a:r>
            <a:r>
              <a:rPr lang="en-US" sz="2700" smtClean="0">
                <a:latin typeface="+mj-lt"/>
              </a:rPr>
              <a:t>here</a:t>
            </a:r>
            <a:endParaRPr lang="en-US" sz="2700" dirty="0">
              <a:latin typeface="+mj-lt"/>
            </a:endParaRPr>
          </a:p>
        </p:txBody>
      </p:sp>
      <p:sp>
        <p:nvSpPr>
          <p:cNvPr id="54" name="TextBox 53"/>
          <p:cNvSpPr txBox="1">
            <a:spLocks noChangeArrowheads="1"/>
          </p:cNvSpPr>
          <p:nvPr/>
        </p:nvSpPr>
        <p:spPr bwMode="auto">
          <a:xfrm>
            <a:off x="22938376" y="5026249"/>
            <a:ext cx="9744647" cy="896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a:t>
            </a:r>
          </a:p>
        </p:txBody>
      </p:sp>
      <p:sp>
        <p:nvSpPr>
          <p:cNvPr id="55" name="TextBox 54"/>
          <p:cNvSpPr txBox="1">
            <a:spLocks noChangeArrowheads="1"/>
          </p:cNvSpPr>
          <p:nvPr/>
        </p:nvSpPr>
        <p:spPr bwMode="auto">
          <a:xfrm>
            <a:off x="33193619" y="8372503"/>
            <a:ext cx="9744646" cy="214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a:t>
            </a:r>
          </a:p>
        </p:txBody>
      </p:sp>
      <p:sp>
        <p:nvSpPr>
          <p:cNvPr id="56" name="TextBox 55"/>
          <p:cNvSpPr txBox="1"/>
          <p:nvPr/>
        </p:nvSpPr>
        <p:spPr>
          <a:xfrm>
            <a:off x="33193619" y="11749524"/>
            <a:ext cx="9744646" cy="3805429"/>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p:txBody>
      </p:sp>
      <p:sp>
        <p:nvSpPr>
          <p:cNvPr id="57" name="TextBox 56"/>
          <p:cNvSpPr txBox="1">
            <a:spLocks noChangeArrowheads="1"/>
          </p:cNvSpPr>
          <p:nvPr/>
        </p:nvSpPr>
        <p:spPr bwMode="auto">
          <a:xfrm>
            <a:off x="33193619" y="17502843"/>
            <a:ext cx="9744646" cy="255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marL="457200" indent="-457200"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buClr>
                <a:schemeClr val="bg1"/>
              </a:buClr>
              <a:buFont typeface="Arial" charset="0"/>
              <a:buAutoNum type="arabicPeriod"/>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0" name="TextBox 59"/>
          <p:cNvSpPr txBox="1"/>
          <p:nvPr/>
        </p:nvSpPr>
        <p:spPr>
          <a:xfrm>
            <a:off x="22938376" y="13532525"/>
            <a:ext cx="9744647" cy="5882921"/>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a:p>
            <a:pPr marL="326532" indent="-326532" defTabSz="1421787">
              <a:buFont typeface="Arial" pitchFamily="34" charset="0"/>
              <a:buChar char="•"/>
              <a:defRPr/>
            </a:pPr>
            <a:endParaRPr lang="en-US" sz="2700" dirty="0">
              <a:latin typeface="+mj-lt"/>
              <a:cs typeface="Arial" pitchFamily="34" charset="0"/>
            </a:endParaRPr>
          </a:p>
          <a:p>
            <a:pPr>
              <a:defRPr/>
            </a:pPr>
            <a:r>
              <a:rPr lang="en-US" sz="2700" dirty="0">
                <a:latin typeface="+mj-lt"/>
              </a:rPr>
              <a:t>Your text would go here. List your information on these lines. Your text would go here. List your information on these lines. Your text would go here. List your information on these lines. Your text would go here. </a:t>
            </a:r>
            <a:endParaRPr lang="en-US" sz="2700" dirty="0">
              <a:latin typeface="+mj-lt"/>
              <a:cs typeface="Arial" pitchFamily="34" charset="0"/>
            </a:endParaRPr>
          </a:p>
        </p:txBody>
      </p:sp>
      <p:sp>
        <p:nvSpPr>
          <p:cNvPr id="61" name="TextBox 61"/>
          <p:cNvSpPr txBox="1">
            <a:spLocks noChangeArrowheads="1"/>
          </p:cNvSpPr>
          <p:nvPr/>
        </p:nvSpPr>
        <p:spPr bwMode="auto">
          <a:xfrm>
            <a:off x="33188800" y="5026249"/>
            <a:ext cx="9744647" cy="214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a:t>
            </a:r>
          </a:p>
        </p:txBody>
      </p:sp>
      <p:sp>
        <p:nvSpPr>
          <p:cNvPr id="63" name="TextBox 62"/>
          <p:cNvSpPr txBox="1"/>
          <p:nvPr/>
        </p:nvSpPr>
        <p:spPr>
          <a:xfrm>
            <a:off x="12668684" y="7245178"/>
            <a:ext cx="9744647"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Participants</a:t>
            </a:r>
          </a:p>
        </p:txBody>
      </p:sp>
      <p:sp>
        <p:nvSpPr>
          <p:cNvPr id="64" name="TextBox 63"/>
          <p:cNvSpPr txBox="1"/>
          <p:nvPr/>
        </p:nvSpPr>
        <p:spPr>
          <a:xfrm>
            <a:off x="12668684" y="10102678"/>
            <a:ext cx="9744647"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Methods</a:t>
            </a:r>
          </a:p>
        </p:txBody>
      </p:sp>
      <p:sp>
        <p:nvSpPr>
          <p:cNvPr id="65" name="TextBox 64"/>
          <p:cNvSpPr txBox="1"/>
          <p:nvPr/>
        </p:nvSpPr>
        <p:spPr>
          <a:xfrm>
            <a:off x="33230548" y="11277600"/>
            <a:ext cx="9746252"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Limitations</a:t>
            </a:r>
          </a:p>
        </p:txBody>
      </p:sp>
      <p:sp>
        <p:nvSpPr>
          <p:cNvPr id="66" name="TextBox 65"/>
          <p:cNvSpPr txBox="1"/>
          <p:nvPr/>
        </p:nvSpPr>
        <p:spPr>
          <a:xfrm>
            <a:off x="33230548" y="17030918"/>
            <a:ext cx="9746252"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References</a:t>
            </a:r>
          </a:p>
        </p:txBody>
      </p:sp>
      <p:sp>
        <p:nvSpPr>
          <p:cNvPr id="68" name="TextBox 67"/>
          <p:cNvSpPr txBox="1"/>
          <p:nvPr/>
        </p:nvSpPr>
        <p:spPr>
          <a:xfrm>
            <a:off x="2514600" y="4419600"/>
            <a:ext cx="2272410" cy="666108"/>
          </a:xfrm>
          <a:prstGeom prst="rect">
            <a:avLst/>
          </a:prstGeom>
          <a:noFill/>
        </p:spPr>
        <p:txBody>
          <a:bodyPr wrap="none" lIns="65306" tIns="32653" rIns="65306" bIns="32653" rtlCol="0">
            <a:spAutoFit/>
          </a:bodyPr>
          <a:lstStyle/>
          <a:p>
            <a:r>
              <a:rPr lang="en-US" sz="3900" b="1" i="1"/>
              <a:t>ABSTRACT</a:t>
            </a:r>
          </a:p>
        </p:txBody>
      </p:sp>
      <p:sp>
        <p:nvSpPr>
          <p:cNvPr id="70" name="TextBox 69"/>
          <p:cNvSpPr txBox="1"/>
          <p:nvPr/>
        </p:nvSpPr>
        <p:spPr>
          <a:xfrm>
            <a:off x="2514601" y="9230742"/>
            <a:ext cx="3402398" cy="666108"/>
          </a:xfrm>
          <a:prstGeom prst="rect">
            <a:avLst/>
          </a:prstGeom>
          <a:noFill/>
        </p:spPr>
        <p:txBody>
          <a:bodyPr wrap="none" lIns="65306" tIns="32653" rIns="65306" bIns="32653" rtlCol="0">
            <a:spAutoFit/>
          </a:bodyPr>
          <a:lstStyle/>
          <a:p>
            <a:r>
              <a:rPr lang="en-US" sz="3900" b="1" i="1"/>
              <a:t>INTRODUCTION</a:t>
            </a:r>
          </a:p>
        </p:txBody>
      </p:sp>
      <p:sp>
        <p:nvSpPr>
          <p:cNvPr id="71" name="TextBox 70"/>
          <p:cNvSpPr txBox="1"/>
          <p:nvPr/>
        </p:nvSpPr>
        <p:spPr>
          <a:xfrm>
            <a:off x="12687954" y="4413647"/>
            <a:ext cx="1864542" cy="666108"/>
          </a:xfrm>
          <a:prstGeom prst="rect">
            <a:avLst/>
          </a:prstGeom>
          <a:noFill/>
        </p:spPr>
        <p:txBody>
          <a:bodyPr wrap="none" lIns="65306" tIns="32653" rIns="65306" bIns="32653" rtlCol="0">
            <a:spAutoFit/>
          </a:bodyPr>
          <a:lstStyle/>
          <a:p>
            <a:r>
              <a:rPr lang="en-US" sz="3900" b="1" i="1"/>
              <a:t>RESULTS</a:t>
            </a:r>
          </a:p>
        </p:txBody>
      </p:sp>
      <p:sp>
        <p:nvSpPr>
          <p:cNvPr id="73" name="TextBox 72"/>
          <p:cNvSpPr txBox="1"/>
          <p:nvPr/>
        </p:nvSpPr>
        <p:spPr>
          <a:xfrm>
            <a:off x="12668686" y="6610350"/>
            <a:ext cx="2259073" cy="666108"/>
          </a:xfrm>
          <a:prstGeom prst="rect">
            <a:avLst/>
          </a:prstGeom>
          <a:noFill/>
        </p:spPr>
        <p:txBody>
          <a:bodyPr wrap="none" lIns="65306" tIns="32653" rIns="65306" bIns="32653" rtlCol="0">
            <a:spAutoFit/>
          </a:bodyPr>
          <a:lstStyle/>
          <a:p>
            <a:r>
              <a:rPr lang="en-US" sz="3900" b="1" i="1"/>
              <a:t>METHODS</a:t>
            </a:r>
          </a:p>
        </p:txBody>
      </p:sp>
      <p:sp>
        <p:nvSpPr>
          <p:cNvPr id="76" name="TextBox 75"/>
          <p:cNvSpPr txBox="1"/>
          <p:nvPr/>
        </p:nvSpPr>
        <p:spPr>
          <a:xfrm>
            <a:off x="33237249" y="4419600"/>
            <a:ext cx="2661426" cy="666108"/>
          </a:xfrm>
          <a:prstGeom prst="rect">
            <a:avLst/>
          </a:prstGeom>
          <a:noFill/>
        </p:spPr>
        <p:txBody>
          <a:bodyPr wrap="none" lIns="65306" tIns="32653" rIns="65306" bIns="32653" rtlCol="0">
            <a:spAutoFit/>
          </a:bodyPr>
          <a:lstStyle/>
          <a:p>
            <a:r>
              <a:rPr lang="en-US" sz="3900" b="1" i="1"/>
              <a:t>DISCUSSION</a:t>
            </a:r>
          </a:p>
        </p:txBody>
      </p:sp>
      <p:sp>
        <p:nvSpPr>
          <p:cNvPr id="81" name="TextBox 80"/>
          <p:cNvSpPr txBox="1"/>
          <p:nvPr/>
        </p:nvSpPr>
        <p:spPr>
          <a:xfrm>
            <a:off x="33237249" y="7734029"/>
            <a:ext cx="2859237" cy="666108"/>
          </a:xfrm>
          <a:prstGeom prst="rect">
            <a:avLst/>
          </a:prstGeom>
          <a:noFill/>
        </p:spPr>
        <p:txBody>
          <a:bodyPr wrap="none" lIns="65306" tIns="32653" rIns="65306" bIns="32653" rtlCol="0">
            <a:spAutoFit/>
          </a:bodyPr>
          <a:lstStyle/>
          <a:p>
            <a:r>
              <a:rPr lang="en-US" sz="3900" b="1" i="1"/>
              <a:t>CONCLUSION</a:t>
            </a:r>
          </a:p>
        </p:txBody>
      </p:sp>
      <p:sp>
        <p:nvSpPr>
          <p:cNvPr id="48" name="TextBox 3"/>
          <p:cNvSpPr txBox="1">
            <a:spLocks noChangeArrowheads="1"/>
          </p:cNvSpPr>
          <p:nvPr/>
        </p:nvSpPr>
        <p:spPr bwMode="auto">
          <a:xfrm>
            <a:off x="7279480" y="466235"/>
            <a:ext cx="22895720" cy="1635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5100" b="1" i="1">
                <a:latin typeface="+mj-lt"/>
              </a:rPr>
              <a:t>This is a Scientific Poster Template created by Graphicsland &amp; MakeSigns.com </a:t>
            </a:r>
          </a:p>
          <a:p>
            <a:pPr eaLnBrk="1">
              <a:defRPr/>
            </a:pPr>
            <a:r>
              <a:rPr lang="en-US" sz="5100" b="1" i="1">
                <a:latin typeface="+mj-lt"/>
              </a:rPr>
              <a:t>Your poster title would go on these lines</a:t>
            </a:r>
          </a:p>
        </p:txBody>
      </p:sp>
      <p:sp>
        <p:nvSpPr>
          <p:cNvPr id="49" name="TextBox 4"/>
          <p:cNvSpPr txBox="1">
            <a:spLocks noChangeArrowheads="1"/>
          </p:cNvSpPr>
          <p:nvPr/>
        </p:nvSpPr>
        <p:spPr bwMode="auto">
          <a:xfrm>
            <a:off x="7279481" y="2590801"/>
            <a:ext cx="22895719" cy="86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600">
                <a:latin typeface="+mj-lt"/>
              </a:rPr>
              <a:t>Author Name, RN</a:t>
            </a:r>
            <a:r>
              <a:rPr lang="en-US" sz="2600" baseline="30000">
                <a:latin typeface="+mj-lt"/>
              </a:rPr>
              <a:t>1</a:t>
            </a:r>
            <a:r>
              <a:rPr lang="en-US" sz="2600">
                <a:latin typeface="+mj-lt"/>
              </a:rPr>
              <a:t>; Author Name, Ph.D</a:t>
            </a:r>
            <a:r>
              <a:rPr lang="en-US" sz="2600" baseline="30000">
                <a:latin typeface="+mj-lt"/>
              </a:rPr>
              <a:t>2</a:t>
            </a:r>
            <a:r>
              <a:rPr lang="en-US" sz="2600">
                <a:latin typeface="+mj-lt"/>
              </a:rPr>
              <a:t>, Author Name, RN</a:t>
            </a:r>
            <a:r>
              <a:rPr lang="en-US" sz="2600" baseline="30000">
                <a:latin typeface="+mj-lt"/>
              </a:rPr>
              <a:t>2,3</a:t>
            </a:r>
            <a:r>
              <a:rPr lang="en-US" sz="2600">
                <a:latin typeface="+mj-lt"/>
              </a:rPr>
              <a:t>; Author Name, Ph.D</a:t>
            </a:r>
            <a:r>
              <a:rPr lang="en-US" sz="2600" baseline="30000">
                <a:latin typeface="+mj-lt"/>
              </a:rPr>
              <a:t>1,4</a:t>
            </a:r>
            <a:r>
              <a:rPr lang="en-US" sz="2600">
                <a:latin typeface="+mj-lt"/>
              </a:rPr>
              <a:t> </a:t>
            </a:r>
          </a:p>
          <a:p>
            <a:pPr eaLnBrk="1">
              <a:defRPr/>
            </a:pPr>
            <a:r>
              <a:rPr lang="en-US" sz="2600" baseline="30000">
                <a:latin typeface="+mj-lt"/>
              </a:rPr>
              <a:t>1</a:t>
            </a:r>
            <a:r>
              <a:rPr lang="en-US" sz="2600">
                <a:latin typeface="+mj-lt"/>
              </a:rPr>
              <a:t>Name of University, City, State; </a:t>
            </a:r>
            <a:r>
              <a:rPr lang="en-US" sz="2600" baseline="30000">
                <a:latin typeface="+mj-lt"/>
              </a:rPr>
              <a:t>2</a:t>
            </a:r>
            <a:r>
              <a:rPr lang="en-US" sz="2600">
                <a:latin typeface="+mj-lt"/>
              </a:rPr>
              <a:t>Name of Another  University, City, State; </a:t>
            </a:r>
            <a:r>
              <a:rPr lang="en-US" sz="2600" baseline="30000">
                <a:latin typeface="+mj-lt"/>
              </a:rPr>
              <a:t>3</a:t>
            </a:r>
            <a:r>
              <a:rPr lang="en-US" sz="2600">
                <a:latin typeface="+mj-lt"/>
              </a:rPr>
              <a:t>Name of University, City, State; </a:t>
            </a:r>
            <a:r>
              <a:rPr lang="en-US" sz="2600" baseline="30000">
                <a:latin typeface="+mj-lt"/>
              </a:rPr>
              <a:t>4</a:t>
            </a:r>
            <a:r>
              <a:rPr lang="en-US" sz="2600">
                <a:latin typeface="+mj-lt"/>
              </a:rPr>
              <a:t>Name of University, City, State; </a:t>
            </a:r>
          </a:p>
        </p:txBody>
      </p:sp>
      <p:graphicFrame>
        <p:nvGraphicFramePr>
          <p:cNvPr id="58" name="Chart 57"/>
          <p:cNvGraphicFramePr>
            <a:graphicFrameLocks/>
          </p:cNvGraphicFramePr>
          <p:nvPr>
            <p:extLst>
              <p:ext uri="{D42A27DB-BD31-4B8C-83A1-F6EECF244321}">
                <p14:modId xmlns:p14="http://schemas.microsoft.com/office/powerpoint/2010/main" val="3753058423"/>
              </p:ext>
            </p:extLst>
          </p:nvPr>
        </p:nvGraphicFramePr>
        <p:xfrm>
          <a:off x="23439028" y="6453653"/>
          <a:ext cx="8743343" cy="32268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9" name="Chart 58"/>
          <p:cNvGraphicFramePr>
            <a:graphicFrameLocks/>
          </p:cNvGraphicFramePr>
          <p:nvPr>
            <p:extLst>
              <p:ext uri="{D42A27DB-BD31-4B8C-83A1-F6EECF244321}">
                <p14:modId xmlns:p14="http://schemas.microsoft.com/office/powerpoint/2010/main" val="2019445724"/>
              </p:ext>
            </p:extLst>
          </p:nvPr>
        </p:nvGraphicFramePr>
        <p:xfrm>
          <a:off x="23439028" y="10102678"/>
          <a:ext cx="8743343" cy="29897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2350413635"/>
              </p:ext>
            </p:extLst>
          </p:nvPr>
        </p:nvGraphicFramePr>
        <p:xfrm>
          <a:off x="15310138" y="6991601"/>
          <a:ext cx="7151365" cy="2929896"/>
        </p:xfrm>
        <a:graphic>
          <a:graphicData uri="http://schemas.openxmlformats.org/drawingml/2006/table">
            <a:tbl>
              <a:tblPr firstRow="1" bandRow="1">
                <a:tableStyleId>{9D7B26C5-4107-4FEC-AEDC-1716B250A1EF}</a:tableStyleId>
              </a:tblPr>
              <a:tblGrid>
                <a:gridCol w="2033230"/>
                <a:gridCol w="1172985"/>
                <a:gridCol w="1826460"/>
                <a:gridCol w="2118690"/>
              </a:tblGrid>
              <a:tr h="325544">
                <a:tc>
                  <a:txBody>
                    <a:bodyPr/>
                    <a:lstStyle/>
                    <a:p>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Pre-test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6 </a:t>
                      </a:r>
                      <a:r>
                        <a:rPr lang="en-US" sz="1200" dirty="0" err="1" smtClean="0">
                          <a:solidFill>
                            <a:schemeClr val="tx1"/>
                          </a:solidFill>
                        </a:rPr>
                        <a:t>mo</a:t>
                      </a:r>
                      <a:r>
                        <a:rPr lang="en-US" sz="1200" dirty="0" smtClean="0">
                          <a:solidFill>
                            <a:schemeClr val="tx1"/>
                          </a:solidFill>
                        </a:rPr>
                        <a:t> Post-Test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12-mo Post-Test</a:t>
                      </a:r>
                      <a:endParaRPr lang="en-US" sz="1200" dirty="0">
                        <a:solidFill>
                          <a:schemeClr val="tx1"/>
                        </a:solidFill>
                        <a:latin typeface="ITC Giovanni Std Book" pitchFamily="50" charset="0"/>
                      </a:endParaRPr>
                    </a:p>
                  </a:txBody>
                  <a:tcPr marL="68594" marR="68594" marT="30463" marB="30463"/>
                </a:tc>
              </a:tr>
              <a:tr h="325544">
                <a:tc>
                  <a:txBody>
                    <a:bodyPr/>
                    <a:lstStyle/>
                    <a:p>
                      <a:r>
                        <a:rPr lang="en-US" sz="1200" dirty="0" smtClean="0">
                          <a:solidFill>
                            <a:schemeClr val="tx1"/>
                          </a:solidFill>
                        </a:rPr>
                        <a:t>Male</a:t>
                      </a:r>
                      <a:r>
                        <a:rPr lang="en-US" sz="1200" baseline="0" dirty="0" smtClean="0">
                          <a:solidFill>
                            <a:schemeClr val="tx1"/>
                          </a:solidFill>
                        </a:rPr>
                        <a:t> Patients</a:t>
                      </a:r>
                      <a:endParaRPr lang="en-US" sz="1200" dirty="0" smtClean="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61%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r>
              <a:tr h="325544">
                <a:tc>
                  <a:txBody>
                    <a:bodyPr/>
                    <a:lstStyle/>
                    <a:p>
                      <a:r>
                        <a:rPr lang="en-US" sz="1200" dirty="0" smtClean="0">
                          <a:solidFill>
                            <a:schemeClr val="tx1"/>
                          </a:solidFill>
                        </a:rPr>
                        <a:t>Female Patients</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39%</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r>
              <a:tr h="325544">
                <a:tc>
                  <a:txBody>
                    <a:bodyPr/>
                    <a:lstStyle/>
                    <a:p>
                      <a:r>
                        <a:rPr lang="en-US" sz="1200" dirty="0" smtClean="0">
                          <a:solidFill>
                            <a:schemeClr val="tx1"/>
                          </a:solidFill>
                        </a:rPr>
                        <a:t>Hypertension</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2.6%</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42.1%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12.4%</a:t>
                      </a:r>
                      <a:endParaRPr lang="en-US" sz="1200" dirty="0">
                        <a:solidFill>
                          <a:schemeClr val="tx1"/>
                        </a:solidFill>
                        <a:latin typeface="ITC Giovanni Std Book" pitchFamily="50" charset="0"/>
                      </a:endParaRPr>
                    </a:p>
                  </a:txBody>
                  <a:tcPr marL="68594" marR="68594" marT="30463" marB="30463"/>
                </a:tc>
              </a:tr>
              <a:tr h="325544">
                <a:tc>
                  <a:txBody>
                    <a:bodyPr/>
                    <a:lstStyle/>
                    <a:p>
                      <a:r>
                        <a:rPr lang="en-US" sz="1200" dirty="0" smtClean="0">
                          <a:solidFill>
                            <a:schemeClr val="tx1"/>
                          </a:solidFill>
                        </a:rPr>
                        <a:t>Snoring</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11.35%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10.2%</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15.8%</a:t>
                      </a:r>
                      <a:endParaRPr lang="en-US" sz="1200" dirty="0">
                        <a:solidFill>
                          <a:schemeClr val="tx1"/>
                        </a:solidFill>
                        <a:latin typeface="ITC Giovanni Std Book" pitchFamily="50" charset="0"/>
                      </a:endParaRPr>
                    </a:p>
                  </a:txBody>
                  <a:tcPr marL="68594" marR="68594" marT="30463" marB="30463"/>
                </a:tc>
              </a:tr>
              <a:tr h="325544">
                <a:tc>
                  <a:txBody>
                    <a:bodyPr/>
                    <a:lstStyle/>
                    <a:p>
                      <a:r>
                        <a:rPr lang="en-US" sz="1200" dirty="0" smtClean="0">
                          <a:solidFill>
                            <a:schemeClr val="tx1"/>
                          </a:solidFill>
                        </a:rPr>
                        <a:t>Medications</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45.2%</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42.1%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40%</a:t>
                      </a:r>
                      <a:endParaRPr lang="en-US" sz="1200" dirty="0">
                        <a:solidFill>
                          <a:schemeClr val="tx1"/>
                        </a:solidFill>
                        <a:latin typeface="ITC Giovanni Std Book" pitchFamily="50" charset="0"/>
                      </a:endParaRPr>
                    </a:p>
                  </a:txBody>
                  <a:tcPr marL="68594" marR="68594" marT="30463" marB="30463"/>
                </a:tc>
              </a:tr>
              <a:tr h="325544">
                <a:tc>
                  <a:txBody>
                    <a:bodyPr/>
                    <a:lstStyle/>
                    <a:p>
                      <a:r>
                        <a:rPr lang="en-US" sz="1200" dirty="0" smtClean="0">
                          <a:solidFill>
                            <a:schemeClr val="tx1"/>
                          </a:solidFill>
                        </a:rPr>
                        <a:t>Smoking</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16.5%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14.5%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10.14%</a:t>
                      </a:r>
                      <a:endParaRPr lang="en-US" sz="1200" dirty="0">
                        <a:solidFill>
                          <a:schemeClr val="tx1"/>
                        </a:solidFill>
                        <a:latin typeface="ITC Giovanni Std Book" pitchFamily="50" charset="0"/>
                      </a:endParaRPr>
                    </a:p>
                  </a:txBody>
                  <a:tcPr marL="68594" marR="68594" marT="30463" marB="30463"/>
                </a:tc>
              </a:tr>
              <a:tr h="325544">
                <a:tc>
                  <a:txBody>
                    <a:bodyPr/>
                    <a:lstStyle/>
                    <a:p>
                      <a:r>
                        <a:rPr lang="en-US" sz="1200" dirty="0" smtClean="0">
                          <a:solidFill>
                            <a:schemeClr val="tx1"/>
                          </a:solidFill>
                        </a:rPr>
                        <a:t>Pregnancy</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a:t>
                      </a:r>
                      <a:endParaRPr lang="en-US" sz="1200" dirty="0">
                        <a:solidFill>
                          <a:schemeClr val="tx1"/>
                        </a:solidFill>
                        <a:latin typeface="ITC Giovanni Std Book" pitchFamily="50" charset="0"/>
                      </a:endParaRPr>
                    </a:p>
                  </a:txBody>
                  <a:tcPr marL="68594" marR="68594" marT="30463" marB="30463"/>
                </a:tc>
              </a:tr>
              <a:tr h="325544">
                <a:tc>
                  <a:txBody>
                    <a:bodyPr/>
                    <a:lstStyle/>
                    <a:p>
                      <a:r>
                        <a:rPr lang="en-US" sz="1200" dirty="0" smtClean="0">
                          <a:solidFill>
                            <a:schemeClr val="tx1"/>
                          </a:solidFill>
                        </a:rPr>
                        <a:t>Alcoholism</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2.5%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36.47%</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11.6%</a:t>
                      </a:r>
                      <a:endParaRPr lang="en-US" sz="1200" dirty="0">
                        <a:solidFill>
                          <a:schemeClr val="tx1"/>
                        </a:solidFill>
                        <a:latin typeface="ITC Giovanni Std Book" pitchFamily="50" charset="0"/>
                      </a:endParaRPr>
                    </a:p>
                  </a:txBody>
                  <a:tcPr marL="68594" marR="68594" marT="30463" marB="30463"/>
                </a:tc>
              </a:tr>
            </a:tbl>
          </a:graphicData>
        </a:graphic>
      </p:graphicFrame>
      <p:sp>
        <p:nvSpPr>
          <p:cNvPr id="67" name="Rectangle 66"/>
          <p:cNvSpPr/>
          <p:nvPr/>
        </p:nvSpPr>
        <p:spPr>
          <a:xfrm>
            <a:off x="43459003" y="0"/>
            <a:ext cx="432197" cy="21945600"/>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72" name="Rectangle 71"/>
          <p:cNvSpPr/>
          <p:nvPr/>
        </p:nvSpPr>
        <p:spPr>
          <a:xfrm>
            <a:off x="7315200" y="2161309"/>
            <a:ext cx="21888450" cy="2262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pic>
        <p:nvPicPr>
          <p:cNvPr id="83" name="Picture 9" descr="W:\Templates\Test Templates\Scientific Posters\Association for Pelvic Organ Prolapse Support\APOPS new logo jpg.jpg"/>
          <p:cNvPicPr>
            <a:picLocks noChangeAspect="1" noChangeArrowheads="1"/>
          </p:cNvPicPr>
          <p:nvPr/>
        </p:nvPicPr>
        <p:blipFill rotWithShape="1">
          <a:blip r:embed="rId4">
            <a:extLst>
              <a:ext uri="{28A0092B-C50C-407E-A947-70E740481C1C}">
                <a14:useLocalDpi xmlns:a14="http://schemas.microsoft.com/office/drawing/2010/main" val="0"/>
              </a:ext>
            </a:extLst>
          </a:blip>
          <a:srcRect l="8666" t="8317" r="7902" b="11107"/>
          <a:stretch/>
        </p:blipFill>
        <p:spPr bwMode="auto">
          <a:xfrm>
            <a:off x="2288517" y="399816"/>
            <a:ext cx="4917065" cy="3799067"/>
          </a:xfrm>
          <a:prstGeom prst="rect">
            <a:avLst/>
          </a:prstGeom>
          <a:noFill/>
          <a:extLst>
            <a:ext uri="{909E8E84-426E-40DD-AFC4-6F175D3DCCD1}">
              <a14:hiddenFill xmlns:a14="http://schemas.microsoft.com/office/drawing/2010/main">
                <a:solidFill>
                  <a:srgbClr val="FFFFFF"/>
                </a:solidFill>
              </a14:hiddenFill>
            </a:ext>
          </a:extLst>
        </p:spPr>
      </p:pic>
      <p:grpSp>
        <p:nvGrpSpPr>
          <p:cNvPr id="85" name="Group 84"/>
          <p:cNvGrpSpPr/>
          <p:nvPr/>
        </p:nvGrpSpPr>
        <p:grpSpPr>
          <a:xfrm>
            <a:off x="0" y="0"/>
            <a:ext cx="2433765" cy="21945600"/>
            <a:chOff x="0" y="0"/>
            <a:chExt cx="3650648" cy="32918400"/>
          </a:xfrm>
        </p:grpSpPr>
        <p:sp>
          <p:nvSpPr>
            <p:cNvPr id="86" name="Rectangle 85"/>
            <p:cNvSpPr/>
            <p:nvPr/>
          </p:nvSpPr>
          <p:spPr>
            <a:xfrm>
              <a:off x="0" y="0"/>
              <a:ext cx="2971800" cy="32918400"/>
            </a:xfrm>
            <a:prstGeom prst="rect">
              <a:avLst/>
            </a:prstGeom>
            <a:gradFill flip="none" rotWithShape="1">
              <a:gsLst>
                <a:gs pos="5415">
                  <a:srgbClr val="CC0000"/>
                </a:gs>
                <a:gs pos="19000">
                  <a:srgbClr val="8E0000"/>
                </a:gs>
                <a:gs pos="0">
                  <a:srgbClr val="C0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pic>
          <p:nvPicPr>
            <p:cNvPr id="87" name="Picture 12" descr="W:\Templates\Test Templates\Scientific Posters\Association for Pelvic Organ Prolapse Support\APOPS new logo image 1500.png"/>
            <p:cNvPicPr>
              <a:picLocks noChangeAspect="1" noChangeArrowheads="1"/>
            </p:cNvPicPr>
            <p:nvPr/>
          </p:nvPicPr>
          <p:blipFill rotWithShape="1">
            <a:blip r:embed="rId5">
              <a:extLst>
                <a:ext uri="{28A0092B-C50C-407E-A947-70E740481C1C}">
                  <a14:useLocalDpi xmlns:a14="http://schemas.microsoft.com/office/drawing/2010/main" val="0"/>
                </a:ext>
              </a:extLst>
            </a:blip>
            <a:srcRect l="34045" t="11763" r="54236" b="10429"/>
            <a:stretch/>
          </p:blipFill>
          <p:spPr bwMode="auto">
            <a:xfrm>
              <a:off x="0" y="674609"/>
              <a:ext cx="2971800" cy="15784591"/>
            </a:xfrm>
            <a:prstGeom prst="rect">
              <a:avLst/>
            </a:prstGeom>
            <a:noFill/>
            <a:extLst>
              <a:ext uri="{909E8E84-426E-40DD-AFC4-6F175D3DCCD1}">
                <a14:hiddenFill xmlns:a14="http://schemas.microsoft.com/office/drawing/2010/main">
                  <a:solidFill>
                    <a:srgbClr val="FFFFFF"/>
                  </a:solidFill>
                </a14:hiddenFill>
              </a:ext>
            </a:extLst>
          </p:spPr>
        </p:pic>
        <p:sp>
          <p:nvSpPr>
            <p:cNvPr id="88" name="Rectangle 87"/>
            <p:cNvSpPr/>
            <p:nvPr/>
          </p:nvSpPr>
          <p:spPr>
            <a:xfrm>
              <a:off x="0" y="0"/>
              <a:ext cx="2971800" cy="32918400"/>
            </a:xfrm>
            <a:prstGeom prst="rect">
              <a:avLst/>
            </a:prstGeom>
            <a:gradFill flip="none" rotWithShape="1">
              <a:gsLst>
                <a:gs pos="5415">
                  <a:srgbClr val="CC0000">
                    <a:alpha val="78000"/>
                  </a:srgbClr>
                </a:gs>
                <a:gs pos="19000">
                  <a:srgbClr val="8E0000">
                    <a:alpha val="78000"/>
                  </a:srgbClr>
                </a:gs>
                <a:gs pos="0">
                  <a:srgbClr val="C0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89" name="TextBox 88"/>
            <p:cNvSpPr txBox="1"/>
            <p:nvPr/>
          </p:nvSpPr>
          <p:spPr>
            <a:xfrm rot="16200000">
              <a:off x="-4123490" y="24915660"/>
              <a:ext cx="13193786" cy="2354490"/>
            </a:xfrm>
            <a:prstGeom prst="rect">
              <a:avLst/>
            </a:prstGeom>
            <a:noFill/>
          </p:spPr>
          <p:txBody>
            <a:bodyPr wrap="square" rtlCol="0">
              <a:spAutoFit/>
            </a:bodyPr>
            <a:lstStyle/>
            <a:p>
              <a:r>
                <a:rPr lang="en-US" sz="9600" b="1" i="1" smtClean="0">
                  <a:solidFill>
                    <a:srgbClr val="FFFFFF"/>
                  </a:solidFill>
                </a:rPr>
                <a:t>H O P E  H E A L S</a:t>
              </a:r>
              <a:endParaRPr lang="en-US" sz="9600" b="1" i="1">
                <a:solidFill>
                  <a:srgbClr val="FFFFFF"/>
                </a:solidFill>
              </a:endParaRPr>
            </a:p>
          </p:txBody>
        </p:sp>
      </p:grpSp>
      <p:sp>
        <p:nvSpPr>
          <p:cNvPr id="36" name="Text Box 48"/>
          <p:cNvSpPr txBox="1">
            <a:spLocks noChangeArrowheads="1"/>
          </p:cNvSpPr>
          <p:nvPr/>
        </p:nvSpPr>
        <p:spPr bwMode="auto">
          <a:xfrm>
            <a:off x="10806113" y="5794436"/>
            <a:ext cx="22278975" cy="10987623"/>
          </a:xfrm>
          <a:prstGeom prst="rect">
            <a:avLst/>
          </a:prstGeom>
          <a:solidFill>
            <a:schemeClr val="bg1"/>
          </a:solidFill>
          <a:ln w="381000">
            <a:solidFill>
              <a:srgbClr val="FF0000"/>
            </a:solidFill>
            <a:miter lim="800000"/>
            <a:headEnd/>
            <a:tailEnd/>
          </a:ln>
        </p:spPr>
        <p:txBody>
          <a:bodyPr wrap="square" lIns="365760" tIns="365760" rIns="365760" bIns="365760">
            <a:spAutoFit/>
          </a:bodyPr>
          <a:lstStyle>
            <a:defPPr>
              <a:defRPr lang="en-U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a:lstStyle>
          <a:p>
            <a:pPr eaLnBrk="1" hangingPunct="1"/>
            <a:r>
              <a:rPr lang="en-US" altLang="ja-JP" sz="3600" dirty="0"/>
              <a:t>This scientific poster complements of MakeSigns.com</a:t>
            </a:r>
          </a:p>
          <a:p>
            <a:pPr eaLnBrk="1" hangingPunct="1"/>
            <a:r>
              <a:rPr lang="en-US" altLang="ja-JP" sz="3600" dirty="0"/>
              <a:t> </a:t>
            </a:r>
          </a:p>
          <a:p>
            <a:pPr eaLnBrk="1" hangingPunct="1"/>
            <a:r>
              <a:rPr lang="en-US" altLang="ja-JP" sz="3600" dirty="0"/>
              <a:t>If you opened this file directly from a web browser, you’ll want to save it to your computer before adding your poster information.</a:t>
            </a:r>
            <a:br>
              <a:rPr lang="en-US" altLang="ja-JP" sz="3600" dirty="0"/>
            </a:br>
            <a:endParaRPr lang="en-US" altLang="ja-JP" sz="3600" dirty="0"/>
          </a:p>
          <a:p>
            <a:pPr eaLnBrk="1" hangingPunct="1"/>
            <a:r>
              <a:rPr lang="en-US" altLang="ja-JP" sz="3600" dirty="0"/>
              <a:t>This template has a page size </a:t>
            </a:r>
            <a:r>
              <a:rPr lang="en-US" altLang="ja-JP" sz="3600"/>
              <a:t>of </a:t>
            </a:r>
            <a:r>
              <a:rPr lang="en-US" altLang="ja-JP" sz="3600" b="1" smtClean="0"/>
              <a:t>24</a:t>
            </a:r>
            <a:r>
              <a:rPr lang="en-US" altLang="ja-JP" sz="3600" b="1" smtClean="0"/>
              <a:t>”x 48”</a:t>
            </a:r>
            <a:r>
              <a:rPr lang="en-US" altLang="ja-JP" sz="3600" smtClean="0"/>
              <a:t>. </a:t>
            </a:r>
            <a:r>
              <a:rPr lang="en-US" altLang="ja-JP" sz="3600" dirty="0"/>
              <a:t>When uploaded at MakeSigns.com, this template can be used to order posters in the following sizes</a:t>
            </a:r>
            <a:r>
              <a:rPr lang="en-US" altLang="ja-JP" sz="3600"/>
              <a:t>: </a:t>
            </a:r>
            <a:r>
              <a:rPr lang="en-US" altLang="ja-JP" sz="3600" b="1" smtClean="0"/>
              <a:t>24</a:t>
            </a:r>
            <a:r>
              <a:rPr lang="en-US" altLang="ja-JP" sz="3600" b="1" smtClean="0"/>
              <a:t>”x 48”, 36”x 72”, 42”x 84”, 21” x 42” and 18” </a:t>
            </a:r>
            <a:r>
              <a:rPr lang="en-US" altLang="ja-JP" sz="3600" b="1"/>
              <a:t>x </a:t>
            </a:r>
            <a:r>
              <a:rPr lang="en-US" altLang="ja-JP" sz="3600" b="1" smtClean="0"/>
              <a:t>36”.</a:t>
            </a:r>
          </a:p>
          <a:p>
            <a:pPr eaLnBrk="1" hangingPunct="1"/>
            <a:endParaRPr lang="en-US" altLang="ja-JP" sz="3600" dirty="0"/>
          </a:p>
          <a:p>
            <a:pPr eaLnBrk="1" hangingPunct="1"/>
            <a:r>
              <a:rPr lang="en-US" altLang="ja-JP" sz="3600" dirty="0"/>
              <a:t>We recommend that you avoid changing the page size of the template. Please keep in mind, if you do change the page size it will alter the available print sizes listed above.</a:t>
            </a:r>
          </a:p>
          <a:p>
            <a:pPr eaLnBrk="1" hangingPunct="1"/>
            <a:r>
              <a:rPr lang="en-US" altLang="ja-JP" sz="3600" dirty="0"/>
              <a:t>Any changes to the template size should be done before entering your information.</a:t>
            </a:r>
          </a:p>
          <a:p>
            <a:pPr eaLnBrk="1" hangingPunct="1"/>
            <a:r>
              <a:rPr lang="en-US" altLang="ja-JP" sz="3600" dirty="0"/>
              <a:t>If you have any questions about </a:t>
            </a:r>
            <a:r>
              <a:rPr lang="en-US" altLang="ja-JP" sz="3600" dirty="0">
                <a:hlinkClick r:id="rId6"/>
              </a:rPr>
              <a:t>creating a scientific poster</a:t>
            </a:r>
            <a:r>
              <a:rPr lang="en-US" altLang="ja-JP" sz="3600" dirty="0"/>
              <a:t>, visit MakeSigns.com or email us at </a:t>
            </a:r>
            <a:r>
              <a:rPr lang="en-US" altLang="ja-JP" sz="3600" dirty="0">
                <a:hlinkClick r:id="rId7"/>
              </a:rPr>
              <a:t>support@graphicsland.com</a:t>
            </a:r>
            <a:r>
              <a:rPr lang="en-US" altLang="ja-JP" sz="3600" dirty="0"/>
              <a:t> </a:t>
            </a:r>
          </a:p>
          <a:p>
            <a:pPr eaLnBrk="1" hangingPunct="1"/>
            <a:endParaRPr lang="en-US" altLang="ja-JP" sz="3600" dirty="0"/>
          </a:p>
          <a:p>
            <a:pPr eaLnBrk="1" hangingPunct="1"/>
            <a:r>
              <a:rPr lang="en-US" altLang="ja-JP" sz="3600" dirty="0"/>
              <a:t>We offer these research poster templates free of charge to help you create and design a poster presentation with ease.</a:t>
            </a:r>
          </a:p>
          <a:p>
            <a:pPr eaLnBrk="1" hangingPunct="1"/>
            <a:endParaRPr lang="en-US" altLang="ja-JP" sz="3600" dirty="0"/>
          </a:p>
          <a:p>
            <a:pPr eaLnBrk="1" hangingPunct="1"/>
            <a:r>
              <a:rPr lang="en-US" altLang="ja-JP" sz="3600" b="1" dirty="0">
                <a:solidFill>
                  <a:srgbClr val="FF0000"/>
                </a:solidFill>
              </a:rPr>
              <a:t>TO DELETE THIS BOX, CLICK ON THE RED BORDER AND PRESS THE DELETE KEY ON YOUR KEYBOARD.</a:t>
            </a:r>
          </a:p>
          <a:p>
            <a:pPr algn="r" eaLnBrk="1" hangingPunct="1"/>
            <a:r>
              <a:rPr lang="en-US" altLang="ja-JP" sz="2000" dirty="0"/>
              <a:t>©</a:t>
            </a:r>
            <a:r>
              <a:rPr lang="en-US" altLang="ja-JP" sz="2000" dirty="0" smtClean="0"/>
              <a:t>2014 </a:t>
            </a:r>
            <a:r>
              <a:rPr lang="en-US" altLang="ja-JP" sz="2000" dirty="0" err="1"/>
              <a:t>Graphicsland</a:t>
            </a:r>
            <a:endParaRPr lang="en-US" altLang="en-US" sz="2000" dirty="0"/>
          </a:p>
        </p:txBody>
      </p:sp>
    </p:spTree>
    <p:extLst>
      <p:ext uri="{BB962C8B-B14F-4D97-AF65-F5344CB8AC3E}">
        <p14:creationId xmlns:p14="http://schemas.microsoft.com/office/powerpoint/2010/main" val="3539804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1195</Words>
  <Application>Microsoft Office PowerPoint</Application>
  <PresentationFormat>Custom</PresentationFormat>
  <Paragraphs>89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jessie</cp:lastModifiedBy>
  <cp:revision>15</cp:revision>
  <dcterms:created xsi:type="dcterms:W3CDTF">2014-07-01T16:30:38Z</dcterms:created>
  <dcterms:modified xsi:type="dcterms:W3CDTF">2014-07-03T13:39:00Z</dcterms:modified>
</cp:coreProperties>
</file>